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rels" ContentType="application/vnd.openxmlformats-package.relationships+xml"/>
  <Override PartName="/ppt/slides/slide14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Default Extension="png" ContentType="image/png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slides/slide42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Default Extension="wmf" ContentType="image/x-wmf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Default Extension="jpeg" ContentType="image/jpeg"/>
  <Override PartName="/ppt/viewProps.xml" ContentType="application/vnd.openxmlformats-officedocument.presentationml.viewProps+xml"/>
  <Override PartName="/ppt/slides/slide47.xml" ContentType="application/vnd.openxmlformats-officedocument.presentationml.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pdf" ContentType="application/pdf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60" r:id="rId1"/>
  </p:sldMasterIdLst>
  <p:notesMasterIdLst>
    <p:notesMasterId r:id="rId56"/>
  </p:notesMasterIdLst>
  <p:handoutMasterIdLst>
    <p:handoutMasterId r:id="rId57"/>
  </p:handoutMasterIdLst>
  <p:sldIdLst>
    <p:sldId id="377" r:id="rId2"/>
    <p:sldId id="376" r:id="rId3"/>
    <p:sldId id="379" r:id="rId4"/>
    <p:sldId id="380" r:id="rId5"/>
    <p:sldId id="381" r:id="rId6"/>
    <p:sldId id="382" r:id="rId7"/>
    <p:sldId id="383" r:id="rId8"/>
    <p:sldId id="384" r:id="rId9"/>
    <p:sldId id="385" r:id="rId10"/>
    <p:sldId id="386" r:id="rId11"/>
    <p:sldId id="387" r:id="rId12"/>
    <p:sldId id="388" r:id="rId13"/>
    <p:sldId id="421" r:id="rId14"/>
    <p:sldId id="389" r:id="rId15"/>
    <p:sldId id="390" r:id="rId16"/>
    <p:sldId id="391" r:id="rId17"/>
    <p:sldId id="392" r:id="rId18"/>
    <p:sldId id="393" r:id="rId19"/>
    <p:sldId id="394" r:id="rId20"/>
    <p:sldId id="395" r:id="rId21"/>
    <p:sldId id="396" r:id="rId22"/>
    <p:sldId id="398" r:id="rId23"/>
    <p:sldId id="397" r:id="rId24"/>
    <p:sldId id="399" r:id="rId25"/>
    <p:sldId id="400" r:id="rId26"/>
    <p:sldId id="401" r:id="rId27"/>
    <p:sldId id="403" r:id="rId28"/>
    <p:sldId id="404" r:id="rId29"/>
    <p:sldId id="428" r:id="rId30"/>
    <p:sldId id="402" r:id="rId31"/>
    <p:sldId id="425" r:id="rId32"/>
    <p:sldId id="426" r:id="rId33"/>
    <p:sldId id="405" r:id="rId34"/>
    <p:sldId id="406" r:id="rId35"/>
    <p:sldId id="408" r:id="rId36"/>
    <p:sldId id="409" r:id="rId37"/>
    <p:sldId id="411" r:id="rId38"/>
    <p:sldId id="410" r:id="rId39"/>
    <p:sldId id="407" r:id="rId40"/>
    <p:sldId id="412" r:id="rId41"/>
    <p:sldId id="413" r:id="rId42"/>
    <p:sldId id="415" r:id="rId43"/>
    <p:sldId id="414" r:id="rId44"/>
    <p:sldId id="416" r:id="rId45"/>
    <p:sldId id="417" r:id="rId46"/>
    <p:sldId id="418" r:id="rId47"/>
    <p:sldId id="432" r:id="rId48"/>
    <p:sldId id="420" r:id="rId49"/>
    <p:sldId id="434" r:id="rId50"/>
    <p:sldId id="429" r:id="rId51"/>
    <p:sldId id="430" r:id="rId52"/>
    <p:sldId id="431" r:id="rId53"/>
    <p:sldId id="419" r:id="rId54"/>
    <p:sldId id="433" r:id="rId5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clrMru>
    <a:srgbClr val="5F84D2"/>
    <a:srgbClr val="6684BF"/>
    <a:srgbClr val="0070C0"/>
    <a:srgbClr val="A8B460"/>
    <a:srgbClr val="CCECFF"/>
    <a:srgbClr val="008000"/>
    <a:srgbClr val="99CCFF"/>
    <a:srgbClr val="0099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7095" autoAdjust="0"/>
    <p:restoredTop sz="84100" autoAdjust="0"/>
  </p:normalViewPr>
  <p:slideViewPr>
    <p:cSldViewPr snapToGrid="0">
      <p:cViewPr varScale="1">
        <p:scale>
          <a:sx n="107" d="100"/>
          <a:sy n="107" d="100"/>
        </p:scale>
        <p:origin x="-8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814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notesMaster" Target="notesMasters/notesMaster1.xml"/><Relationship Id="rId57" Type="http://schemas.openxmlformats.org/officeDocument/2006/relationships/handoutMaster" Target="handoutMasters/handoutMaster1.xml"/><Relationship Id="rId58" Type="http://schemas.openxmlformats.org/officeDocument/2006/relationships/printerSettings" Target="printerSettings/printerSettings1.bin"/><Relationship Id="rId59" Type="http://schemas.openxmlformats.org/officeDocument/2006/relationships/presProps" Target="presProp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viewProps" Target="viewProps.xml"/><Relationship Id="rId61" Type="http://schemas.openxmlformats.org/officeDocument/2006/relationships/theme" Target="theme/theme1.xml"/><Relationship Id="rId6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6647BA-E954-144D-94F0-E98B9C169A1F}" type="datetimeFigureOut">
              <a:rPr lang="en-US" smtClean="0"/>
              <a:pPr/>
              <a:t>10/7/09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F1EBAE-C6EA-0441-BB84-B72A03B0AA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B94A3B-F841-444A-84F0-0B5E6FFAEA53}" type="datetimeFigureOut">
              <a:rPr lang="en-US" smtClean="0"/>
              <a:pPr/>
              <a:t>10/7/09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3D8F3C-3F3A-49BB-86F7-17301BD5672D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435C99-A540-6749-8F61-8676214CEEA9}" type="slidenum">
              <a:rPr lang="en-GB" smtClean="0">
                <a:ea typeface="ＭＳ Ｐゴシック" charset="-128"/>
                <a:cs typeface="ＭＳ Ｐゴシック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GB" smtClean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program takes the state</a:t>
            </a:r>
            <a:r>
              <a:rPr lang="en-US" baseline="0" dirty="0" smtClean="0"/>
              <a:t> of the world as its input, modifies the world as directed by the program, and then returns the “result” of the computation as well as the modified world.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3D8F3C-3F3A-49BB-86F7-17301BD5672D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0" h="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10/7/09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10/7/09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10/7/09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halkboard"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800"/>
              </a:spcBef>
              <a:spcAft>
                <a:spcPts val="0"/>
              </a:spcAft>
              <a:buClr>
                <a:srgbClr val="FFFF00"/>
              </a:buClr>
              <a:buSzPct val="100000"/>
              <a:buFont typeface="Wingdings 2" pitchFamily="18" charset="2"/>
              <a:buChar char=""/>
              <a:defRPr>
                <a:latin typeface="Chalkboard"/>
              </a:defRPr>
            </a:lvl1pPr>
            <a:lvl2pPr>
              <a:buSzPct val="100000"/>
              <a:defRPr>
                <a:latin typeface="Chalkboard"/>
              </a:defRPr>
            </a:lvl2pPr>
            <a:lvl3pPr>
              <a:buSzPct val="100000"/>
              <a:defRPr>
                <a:latin typeface="Chalkboard"/>
              </a:defRPr>
            </a:lvl3pPr>
            <a:lvl4pPr>
              <a:buSzPct val="100000"/>
              <a:defRPr>
                <a:latin typeface="Chalkboard"/>
              </a:defRPr>
            </a:lvl4pPr>
            <a:lvl5pPr>
              <a:buSzPct val="100000"/>
              <a:defRPr>
                <a:latin typeface="Chalkboard"/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10/7/09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10/7/09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10/7/09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10/7/09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10/7/09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10/7/09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10/7/09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>
                <a:latin typeface="Comic Sans MS"/>
              </a:defRPr>
            </a:lvl1pPr>
          </a:lstStyle>
          <a:p>
            <a:pPr marL="0" algn="l" rtl="0" eaLnBrk="1" latinLnBrk="0" hangingPunct="1"/>
            <a:r>
              <a:rPr kumimoji="0" lang="en-US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F289B4-9B5B-45EA-80A8-E5B08E8DCE21}" type="datetimeFigureOut">
              <a:rPr lang="en-US" smtClean="0"/>
              <a:pPr/>
              <a:t>10/7/09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9D949-F4F2-4FC4-944D-1E13F6E602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Chalkboard"/>
              </a:defRPr>
            </a:lvl1pPr>
          </a:lstStyle>
          <a:p>
            <a:fld id="{A8F289B4-9B5B-45EA-80A8-E5B08E8DCE21}" type="datetimeFigureOut">
              <a:rPr lang="en-US" smtClean="0"/>
              <a:pPr/>
              <a:t>10/7/09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Chalkboard"/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  <a:latin typeface="Chalkboard"/>
              </a:defRPr>
            </a:lvl1pPr>
          </a:lstStyle>
          <a:p>
            <a:fld id="{F1C9D949-F4F2-4FC4-944D-1E13F6E6029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/>
          <a:latin typeface="Chalkboard"/>
          <a:ea typeface="+mj-ea"/>
          <a:cs typeface="Chalkboard"/>
        </a:defRPr>
      </a:lvl1pPr>
    </p:titleStyle>
    <p:bodyStyle>
      <a:lvl1pPr marL="548640" indent="-411480" algn="l" rtl="0" eaLnBrk="1" latinLnBrk="0" hangingPunct="1">
        <a:spcBef>
          <a:spcPct val="20000"/>
        </a:spcBef>
        <a:spcAft>
          <a:spcPts val="0"/>
        </a:spcAft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Chalkboard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Chalkboard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Chalkboard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Chalkboard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Chalkboard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research.microsoft.com/~simonpj/papers/marktoberdorf/mark.pdf" TargetMode="External"/><Relationship Id="rId4" Type="http://schemas.openxmlformats.org/officeDocument/2006/relationships/hyperlink" Target="http://book.realworldhaskell.org/read/" TargetMode="External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df"/><Relationship Id="rId3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df"/><Relationship Id="rId3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df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df"/><Relationship Id="rId3" Type="http://schemas.openxmlformats.org/officeDocument/2006/relationships/image" Target="../media/image4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wmf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haskell.org/~simonmar/papers/web-server.ps.gz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the IO Monad</a:t>
            </a:r>
            <a:endParaRPr lang="en-US" dirty="0"/>
          </a:p>
        </p:txBody>
      </p:sp>
      <p:sp>
        <p:nvSpPr>
          <p:cNvPr id="14339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Kathleen Fisher</a:t>
            </a:r>
          </a:p>
        </p:txBody>
      </p:sp>
      <p:sp>
        <p:nvSpPr>
          <p:cNvPr id="14340" name="TextBox 3"/>
          <p:cNvSpPr txBox="1">
            <a:spLocks noChangeArrowheads="1"/>
          </p:cNvSpPr>
          <p:nvPr/>
        </p:nvSpPr>
        <p:spPr bwMode="auto">
          <a:xfrm>
            <a:off x="546100" y="508000"/>
            <a:ext cx="78739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Chalkboard"/>
                <a:ea typeface="Chalkboard"/>
                <a:cs typeface="Chalkboard"/>
              </a:rPr>
              <a:t>cs242</a:t>
            </a:r>
          </a:p>
        </p:txBody>
      </p:sp>
      <p:sp>
        <p:nvSpPr>
          <p:cNvPr id="14341" name="TextBox 4"/>
          <p:cNvSpPr txBox="1">
            <a:spLocks noChangeArrowheads="1"/>
          </p:cNvSpPr>
          <p:nvPr/>
        </p:nvSpPr>
        <p:spPr bwMode="auto">
          <a:xfrm>
            <a:off x="1590675" y="4660901"/>
            <a:ext cx="5962650" cy="646331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 smtClean="0">
                <a:latin typeface="Chalkboard"/>
                <a:ea typeface="Chalkboard"/>
                <a:cs typeface="Chalkboard"/>
              </a:rPr>
              <a:t>Reading: “</a:t>
            </a:r>
            <a:r>
              <a:rPr lang="en-US" dirty="0" smtClean="0">
                <a:latin typeface="Chalkboard"/>
                <a:cs typeface="Chalkboard"/>
                <a:hlinkClick r:id="rId3"/>
              </a:rPr>
              <a:t>Tackling the Awkward Squad</a:t>
            </a:r>
            <a:r>
              <a:rPr lang="en-US" dirty="0" smtClean="0">
                <a:latin typeface="Chalkboard"/>
                <a:cs typeface="Chalkboard"/>
              </a:rPr>
              <a:t>,</a:t>
            </a:r>
            <a:r>
              <a:rPr lang="en-US" dirty="0" smtClean="0">
                <a:latin typeface="Chalkboard"/>
                <a:ea typeface="Chalkboard"/>
                <a:cs typeface="Chalkboard"/>
              </a:rPr>
              <a:t>” Sections 1-2</a:t>
            </a:r>
          </a:p>
          <a:p>
            <a:r>
              <a:rPr lang="en-US" dirty="0" smtClean="0">
                <a:latin typeface="Chalkboard"/>
                <a:ea typeface="Chalkboard"/>
                <a:cs typeface="Chalkboard"/>
              </a:rPr>
              <a:t>	“</a:t>
            </a:r>
            <a:r>
              <a:rPr lang="en-US" dirty="0" smtClean="0">
                <a:latin typeface="Chalkboard"/>
                <a:ea typeface="Chalkboard"/>
                <a:cs typeface="Chalkboard"/>
                <a:hlinkClick r:id="rId4"/>
              </a:rPr>
              <a:t>Real World Haskell</a:t>
            </a:r>
            <a:r>
              <a:rPr lang="en-US" dirty="0" smtClean="0">
                <a:latin typeface="Chalkboard"/>
                <a:ea typeface="Chalkboard"/>
                <a:cs typeface="Chalkboard"/>
              </a:rPr>
              <a:t>,”  Chapter 7: I/O</a:t>
            </a:r>
            <a:endParaRPr lang="en-US" dirty="0">
              <a:latin typeface="Chalkboard"/>
              <a:ea typeface="Chalkboard"/>
              <a:cs typeface="Chalkboard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882900" y="6362700"/>
            <a:ext cx="603889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CEB966"/>
                </a:solidFill>
                <a:latin typeface="Chalkboard"/>
                <a:ea typeface="Chalkboard"/>
                <a:cs typeface="Chalkboard"/>
              </a:rPr>
              <a:t>Thanks to Simon Peyton Jones for</a:t>
            </a:r>
            <a:r>
              <a:rPr lang="en-US" dirty="0" smtClean="0">
                <a:solidFill>
                  <a:srgbClr val="CEB966"/>
                </a:solidFill>
                <a:latin typeface="Chalkboard"/>
                <a:ea typeface="Chalkboard"/>
                <a:cs typeface="Chalkboard"/>
              </a:rPr>
              <a:t> many of </a:t>
            </a:r>
            <a:r>
              <a:rPr lang="en-US" dirty="0">
                <a:solidFill>
                  <a:srgbClr val="CEB966"/>
                </a:solidFill>
                <a:latin typeface="Chalkboard"/>
                <a:ea typeface="Chalkboard"/>
                <a:cs typeface="Chalkboard"/>
              </a:rPr>
              <a:t>these slides.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17562"/>
          </a:xfrm>
        </p:spPr>
        <p:txBody>
          <a:bodyPr/>
          <a:lstStyle/>
          <a:p>
            <a:r>
              <a:rPr lang="en-US" dirty="0" smtClean="0"/>
              <a:t>Before Monads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7300"/>
            <a:ext cx="8229600" cy="5435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Streams</a:t>
            </a:r>
          </a:p>
          <a:p>
            <a:pPr lvl="1"/>
            <a:r>
              <a:rPr lang="en-US" dirty="0" smtClean="0"/>
              <a:t>Program issues a stream of requests to OS, which        responds with a stream of</a:t>
            </a:r>
            <a:r>
              <a:rPr lang="en-US" dirty="0" smtClean="0"/>
              <a:t> responses.</a:t>
            </a:r>
            <a:endParaRPr lang="en-US" dirty="0" smtClean="0"/>
          </a:p>
          <a:p>
            <a:r>
              <a:rPr lang="en-US" dirty="0" smtClean="0">
                <a:solidFill>
                  <a:srgbClr val="FFFF00"/>
                </a:solidFill>
              </a:rPr>
              <a:t>Continuations</a:t>
            </a:r>
          </a:p>
          <a:p>
            <a:pPr lvl="1"/>
            <a:r>
              <a:rPr lang="en-US" dirty="0" smtClean="0"/>
              <a:t>User supplies continuations to I/O routines to specify how to process results.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World-Passing</a:t>
            </a:r>
          </a:p>
          <a:p>
            <a:pPr lvl="1"/>
            <a:r>
              <a:rPr lang="en-US" dirty="0" smtClean="0"/>
              <a:t>The “World” is passed around and updated,             like a normal data structure.</a:t>
            </a:r>
          </a:p>
          <a:p>
            <a:pPr lvl="1"/>
            <a:r>
              <a:rPr lang="en-US" dirty="0" smtClean="0"/>
              <a:t>Not a serious contender because designers didn’t know how to guarantee single-threaded access to the world. </a:t>
            </a:r>
          </a:p>
          <a:p>
            <a:r>
              <a:rPr lang="en-US" dirty="0" smtClean="0"/>
              <a:t>Stream and Continuation models were discovered to be inter-definable.</a:t>
            </a:r>
          </a:p>
          <a:p>
            <a:r>
              <a:rPr lang="en-US" dirty="0" smtClean="0"/>
              <a:t>Haskell 1.0 Report adopted Stream model.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7664450" y="3156176"/>
            <a:ext cx="962907" cy="12380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Stream Model: Basic Idea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487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Move side effects outside of functional program</a:t>
            </a:r>
          </a:p>
          <a:p>
            <a:r>
              <a:rPr lang="en-US" dirty="0" smtClean="0"/>
              <a:t>If Haskell </a:t>
            </a:r>
            <a:r>
              <a:rPr lang="en-US" b="1" dirty="0" smtClean="0">
                <a:solidFill>
                  <a:schemeClr val="accent1"/>
                </a:solidFill>
                <a:latin typeface="Courier New"/>
                <a:cs typeface="Courier New"/>
              </a:rPr>
              <a:t>main :: String -&gt; String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But what if you need to read more than one file? Or delete files? Or communicate over a socket? ...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1498600" y="2857500"/>
            <a:ext cx="6248400" cy="2463800"/>
            <a:chOff x="1485900" y="3009900"/>
            <a:chExt cx="6248400" cy="2463800"/>
          </a:xfrm>
        </p:grpSpPr>
        <p:sp>
          <p:nvSpPr>
            <p:cNvPr id="13" name="Rounded Rectangle 12"/>
            <p:cNvSpPr/>
            <p:nvPr/>
          </p:nvSpPr>
          <p:spPr>
            <a:xfrm>
              <a:off x="1485900" y="3009900"/>
              <a:ext cx="6248400" cy="2463800"/>
            </a:xfrm>
            <a:prstGeom prst="roundRect">
              <a:avLst/>
            </a:prstGeom>
            <a:solidFill>
              <a:srgbClr val="6585C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Chalkboard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3905250" y="3983811"/>
              <a:ext cx="1536700" cy="9233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  <a:latin typeface="Chalkboard"/>
                </a:rPr>
                <a:t>Haskell</a:t>
              </a:r>
            </a:p>
            <a:p>
              <a:pPr algn="ctr"/>
              <a:r>
                <a:rPr lang="en-US" dirty="0" smtClean="0">
                  <a:solidFill>
                    <a:srgbClr val="000000"/>
                  </a:solidFill>
                  <a:latin typeface="Chalkboard"/>
                </a:rPr>
                <a:t> main program</a:t>
              </a:r>
              <a:endParaRPr lang="en-US" dirty="0">
                <a:solidFill>
                  <a:srgbClr val="000000"/>
                </a:solidFill>
                <a:latin typeface="Chalkboard"/>
              </a:endParaRPr>
            </a:p>
          </p:txBody>
        </p:sp>
        <p:sp>
          <p:nvSpPr>
            <p:cNvPr id="6" name="Folded Corner 5"/>
            <p:cNvSpPr/>
            <p:nvPr/>
          </p:nvSpPr>
          <p:spPr>
            <a:xfrm>
              <a:off x="1930400" y="3606800"/>
              <a:ext cx="1257300" cy="1677353"/>
            </a:xfrm>
            <a:prstGeom prst="folded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Chalkboard"/>
                </a:rPr>
                <a:t>standard input location (file or </a:t>
              </a:r>
              <a:r>
                <a:rPr lang="en-US" dirty="0" err="1" smtClean="0">
                  <a:solidFill>
                    <a:schemeClr val="bg1"/>
                  </a:solidFill>
                  <a:latin typeface="Chalkboard"/>
                </a:rPr>
                <a:t>stdin</a:t>
              </a:r>
              <a:r>
                <a:rPr lang="en-US" dirty="0" smtClean="0">
                  <a:solidFill>
                    <a:schemeClr val="bg1"/>
                  </a:solidFill>
                  <a:latin typeface="Chalkboard"/>
                </a:rPr>
                <a:t>)</a:t>
              </a:r>
              <a:endParaRPr lang="en-US" dirty="0">
                <a:solidFill>
                  <a:schemeClr val="bg1"/>
                </a:solidFill>
                <a:latin typeface="Chalkboard"/>
              </a:endParaRPr>
            </a:p>
          </p:txBody>
        </p:sp>
        <p:sp>
          <p:nvSpPr>
            <p:cNvPr id="7" name="Folded Corner 6"/>
            <p:cNvSpPr/>
            <p:nvPr/>
          </p:nvSpPr>
          <p:spPr>
            <a:xfrm>
              <a:off x="6159500" y="3606800"/>
              <a:ext cx="1257300" cy="1677353"/>
            </a:xfrm>
            <a:prstGeom prst="foldedCorner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  <a:latin typeface="Chalkboard"/>
                </a:rPr>
                <a:t>standard output location (file or </a:t>
              </a:r>
              <a:r>
                <a:rPr lang="en-US" dirty="0" err="1" smtClean="0">
                  <a:solidFill>
                    <a:schemeClr val="bg1"/>
                  </a:solidFill>
                  <a:latin typeface="Chalkboard"/>
                </a:rPr>
                <a:t>stdin</a:t>
              </a:r>
              <a:r>
                <a:rPr lang="en-US" dirty="0" smtClean="0">
                  <a:solidFill>
                    <a:schemeClr val="bg1"/>
                  </a:solidFill>
                  <a:latin typeface="Chalkboard"/>
                </a:rPr>
                <a:t>)</a:t>
              </a:r>
              <a:endParaRPr lang="en-US" dirty="0">
                <a:solidFill>
                  <a:schemeClr val="bg1"/>
                </a:solidFill>
                <a:latin typeface="Chalkboard"/>
              </a:endParaRPr>
            </a:p>
          </p:txBody>
        </p:sp>
        <p:cxnSp>
          <p:nvCxnSpPr>
            <p:cNvPr id="9" name="Straight Arrow Connector 8"/>
            <p:cNvCxnSpPr>
              <a:stCxn id="6" idx="3"/>
              <a:endCxn id="5" idx="1"/>
            </p:cNvCxnSpPr>
            <p:nvPr/>
          </p:nvCxnSpPr>
          <p:spPr>
            <a:xfrm flipV="1">
              <a:off x="3187700" y="4445476"/>
              <a:ext cx="717550" cy="1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>
              <a:stCxn id="5" idx="3"/>
              <a:endCxn id="7" idx="1"/>
            </p:cNvCxnSpPr>
            <p:nvPr/>
          </p:nvCxnSpPr>
          <p:spPr>
            <a:xfrm>
              <a:off x="5441950" y="4445476"/>
              <a:ext cx="717550" cy="1"/>
            </a:xfrm>
            <a:prstGeom prst="straightConnector1">
              <a:avLst/>
            </a:prstGeom>
            <a:ln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1752600" y="3149600"/>
              <a:ext cx="54425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halkboard"/>
                  <a:cs typeface="Chalkboard"/>
                </a:rPr>
                <a:t>Wrapper Program, written in some other language</a:t>
              </a:r>
              <a:endParaRPr lang="en-US" dirty="0">
                <a:latin typeface="Chalkboard"/>
                <a:cs typeface="Chalkboard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Stream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95900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dirty="0" smtClean="0"/>
              <a:t>Enrich argument and return type of </a:t>
            </a:r>
            <a:r>
              <a:rPr lang="en-US" b="1" dirty="0" smtClean="0">
                <a:solidFill>
                  <a:srgbClr val="CEB966"/>
                </a:solidFill>
                <a:latin typeface="Courier New"/>
                <a:cs typeface="Courier New"/>
              </a:rPr>
              <a:t>main</a:t>
            </a:r>
            <a:r>
              <a:rPr lang="en-US" b="1" dirty="0" smtClean="0">
                <a:solidFill>
                  <a:srgbClr val="CEB966"/>
                </a:solidFill>
                <a:cs typeface="Chalkboard"/>
              </a:rPr>
              <a:t> </a:t>
            </a:r>
            <a:r>
              <a:rPr lang="en-US" dirty="0" smtClean="0"/>
              <a:t>to include all input and output events.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Wrapper program interprets requests and adds responses to input.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68416" y="2355843"/>
            <a:ext cx="7140584" cy="31700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marL="288925" indent="-288925">
              <a:tabLst>
                <a:tab pos="2195513" algn="l"/>
              </a:tabLst>
            </a:pP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main :: [Response] -&gt; [Request]</a:t>
            </a:r>
          </a:p>
          <a:p>
            <a:pPr marL="288925" indent="-288925">
              <a:tabLst>
                <a:tab pos="2195513" algn="l"/>
              </a:tabLst>
            </a:pPr>
            <a:endParaRPr lang="en-GB" sz="2000" b="1" dirty="0" smtClean="0">
              <a:solidFill>
                <a:schemeClr val="bg1"/>
              </a:solidFill>
              <a:latin typeface="Courier New" charset="0"/>
            </a:endParaRPr>
          </a:p>
          <a:p>
            <a:pPr marL="288925" indent="-288925">
              <a:tabLst>
                <a:tab pos="2195513" algn="l"/>
              </a:tabLst>
            </a:pP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data Request 	= 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ReadFile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Filename</a:t>
            </a:r>
          </a:p>
          <a:p>
            <a:pPr marL="288925" indent="-288925">
              <a:tabLst>
                <a:tab pos="2195513" algn="l"/>
              </a:tabLst>
            </a:pP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		| 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WriteFile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FileName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String</a:t>
            </a:r>
          </a:p>
          <a:p>
            <a:pPr marL="288925" indent="-288925">
              <a:tabLst>
                <a:tab pos="2195513" algn="l"/>
              </a:tabLst>
            </a:pP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		| …</a:t>
            </a:r>
          </a:p>
          <a:p>
            <a:pPr marL="288925" indent="-288925">
              <a:tabLst>
                <a:tab pos="2195513" algn="l"/>
              </a:tabLst>
            </a:pPr>
            <a:endParaRPr lang="en-GB" sz="2000" b="1" dirty="0" smtClean="0">
              <a:solidFill>
                <a:schemeClr val="bg1"/>
              </a:solidFill>
              <a:latin typeface="Courier New" charset="0"/>
            </a:endParaRPr>
          </a:p>
          <a:p>
            <a:pPr marL="288925" indent="-288925">
              <a:tabLst>
                <a:tab pos="2195513" algn="l"/>
              </a:tabLst>
            </a:pP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data Response	= 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RequestFailed</a:t>
            </a:r>
            <a:endParaRPr lang="en-GB" sz="2000" b="1" dirty="0" smtClean="0">
              <a:solidFill>
                <a:schemeClr val="bg1"/>
              </a:solidFill>
              <a:latin typeface="Courier New" charset="0"/>
            </a:endParaRPr>
          </a:p>
          <a:p>
            <a:pPr marL="288925" indent="-288925">
              <a:tabLst>
                <a:tab pos="2195513" algn="l"/>
              </a:tabLst>
            </a:pP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		| 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ReadOK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String</a:t>
            </a:r>
          </a:p>
          <a:p>
            <a:pPr marL="288925" indent="-288925">
              <a:tabLst>
                <a:tab pos="2195513" algn="l"/>
              </a:tabLst>
            </a:pP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		| 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WriteOk</a:t>
            </a:r>
            <a:endParaRPr lang="en-GB" sz="2000" b="1" dirty="0" smtClean="0">
              <a:solidFill>
                <a:schemeClr val="bg1"/>
              </a:solidFill>
              <a:latin typeface="Courier New" charset="0"/>
            </a:endParaRPr>
          </a:p>
          <a:p>
            <a:pPr marL="288925" indent="-288925">
              <a:tabLst>
                <a:tab pos="2195513" algn="l"/>
              </a:tabLst>
            </a:pP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		|  Success  | …</a:t>
            </a:r>
            <a:endParaRPr lang="en-GB" sz="2000" b="1" dirty="0">
              <a:solidFill>
                <a:schemeClr val="bg1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81062"/>
          </a:xfrm>
        </p:spPr>
        <p:txBody>
          <a:bodyPr/>
          <a:lstStyle/>
          <a:p>
            <a:r>
              <a:rPr lang="en-US" dirty="0" smtClean="0"/>
              <a:t>Stream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70000"/>
            <a:ext cx="8648700" cy="528320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Move side effects outside of functional program</a:t>
            </a:r>
          </a:p>
          <a:p>
            <a:r>
              <a:rPr lang="en-US" sz="2400" dirty="0" smtClean="0"/>
              <a:t>If Haskell </a:t>
            </a:r>
            <a:r>
              <a:rPr lang="en-US" sz="24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main :: </a:t>
            </a:r>
            <a:r>
              <a:rPr lang="en-GB" sz="2400" b="1" dirty="0" smtClean="0">
                <a:solidFill>
                  <a:schemeClr val="accent1"/>
                </a:solidFill>
                <a:latin typeface="Courier New" charset="0"/>
              </a:rPr>
              <a:t>[Response] -&gt; [Request]</a:t>
            </a:r>
          </a:p>
          <a:p>
            <a:endParaRPr lang="en-GB" sz="2400" b="1" dirty="0" smtClean="0">
              <a:solidFill>
                <a:schemeClr val="accent1"/>
              </a:solidFill>
              <a:latin typeface="Courier New" charset="0"/>
              <a:cs typeface="Courier New"/>
            </a:endParaRPr>
          </a:p>
          <a:p>
            <a:endParaRPr lang="en-GB" sz="2400" b="1" dirty="0" smtClean="0">
              <a:solidFill>
                <a:schemeClr val="accent1"/>
              </a:solidFill>
              <a:latin typeface="Courier New" charset="0"/>
              <a:cs typeface="Courier New"/>
            </a:endParaRPr>
          </a:p>
          <a:p>
            <a:endParaRPr lang="en-GB" sz="2400" b="1" dirty="0" smtClean="0">
              <a:solidFill>
                <a:schemeClr val="accent1"/>
              </a:solidFill>
              <a:latin typeface="Courier New" charset="0"/>
              <a:cs typeface="Courier New"/>
            </a:endParaRPr>
          </a:p>
          <a:p>
            <a:endParaRPr lang="en-GB" sz="2400" b="1" dirty="0" smtClean="0">
              <a:solidFill>
                <a:schemeClr val="accent1"/>
              </a:solidFill>
              <a:latin typeface="Courier New" charset="0"/>
              <a:cs typeface="Courier New"/>
            </a:endParaRPr>
          </a:p>
          <a:p>
            <a:endParaRPr lang="en-GB" sz="2400" b="1" dirty="0" smtClean="0">
              <a:solidFill>
                <a:schemeClr val="accent1"/>
              </a:solidFill>
              <a:latin typeface="Courier New" charset="0"/>
              <a:cs typeface="Courier New"/>
            </a:endParaRPr>
          </a:p>
          <a:p>
            <a:endParaRPr lang="en-GB" sz="2400" b="1" dirty="0" smtClean="0">
              <a:solidFill>
                <a:schemeClr val="accent1"/>
              </a:solidFill>
              <a:latin typeface="Courier New" charset="0"/>
              <a:cs typeface="Courier New"/>
            </a:endParaRPr>
          </a:p>
          <a:p>
            <a:r>
              <a:rPr lang="en-US" sz="2400" dirty="0" smtClean="0"/>
              <a:t>Laziness allows program to generate requests prior to processing any responses. </a:t>
            </a:r>
          </a:p>
          <a:p>
            <a:endParaRPr lang="en-US" sz="2400" b="1" dirty="0" smtClean="0">
              <a:solidFill>
                <a:schemeClr val="accent1"/>
              </a:solidFill>
              <a:latin typeface="Courier New"/>
              <a:cs typeface="Courier New"/>
            </a:endParaRP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 smtClean="0"/>
          </a:p>
        </p:txBody>
      </p:sp>
      <p:grpSp>
        <p:nvGrpSpPr>
          <p:cNvPr id="14" name="Group 13"/>
          <p:cNvGrpSpPr/>
          <p:nvPr/>
        </p:nvGrpSpPr>
        <p:grpSpPr>
          <a:xfrm>
            <a:off x="1981200" y="2578100"/>
            <a:ext cx="5168900" cy="2781300"/>
            <a:chOff x="1981200" y="2578100"/>
            <a:chExt cx="5168900" cy="2781300"/>
          </a:xfrm>
        </p:grpSpPr>
        <p:sp>
          <p:nvSpPr>
            <p:cNvPr id="13" name="Rounded Rectangle 12"/>
            <p:cNvSpPr/>
            <p:nvPr/>
          </p:nvSpPr>
          <p:spPr>
            <a:xfrm>
              <a:off x="1981200" y="2578100"/>
              <a:ext cx="5168900" cy="2781300"/>
            </a:xfrm>
            <a:prstGeom prst="roundRect">
              <a:avLst/>
            </a:prstGeom>
            <a:solidFill>
              <a:srgbClr val="6585CF"/>
            </a:solidFill>
            <a:ln w="34925" cap="flat" cmpd="sng" algn="ctr">
              <a:solidFill>
                <a:scrgbClr r="0" g="0" b="0"/>
              </a:solidFill>
              <a:prstDash val="solid"/>
              <a:round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Chalkboard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3740150" y="4353541"/>
              <a:ext cx="1536700" cy="6463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  <a:latin typeface="Chalkboard"/>
                </a:rPr>
                <a:t>Haskell</a:t>
              </a:r>
            </a:p>
            <a:p>
              <a:pPr algn="ctr"/>
              <a:r>
                <a:rPr lang="en-US" dirty="0" smtClean="0">
                  <a:solidFill>
                    <a:srgbClr val="000000"/>
                  </a:solidFill>
                  <a:latin typeface="Chalkboard"/>
                </a:rPr>
                <a:t>program</a:t>
              </a:r>
              <a:endParaRPr lang="en-US" dirty="0">
                <a:solidFill>
                  <a:srgbClr val="000000"/>
                </a:solidFill>
                <a:latin typeface="Chalkboard"/>
              </a:endParaRPr>
            </a:p>
          </p:txBody>
        </p:sp>
        <p:pic>
          <p:nvPicPr>
            <p:cNvPr id="12" name="Picture 11"/>
            <p:cNvPicPr>
              <a:picLocks noChangeAspect="1"/>
            </p:cNvPicPr>
            <p:nvPr/>
          </p:nvPicPr>
          <mc:AlternateContent>
            <mc:Choice xmlns:ma="http://schemas.microsoft.com/office/mac/drawingml/2008/main" Requires="ma">
              <p:blipFill>
                <a:blip r:embed="rId2"/>
                <a:stretch>
                  <a:fillRect/>
                </a:stretch>
              </p:blipFill>
            </mc:Choice>
            <mc:Fallback>
              <p:blipFill>
                <a:blip r:embed="rId3"/>
                <a:stretch>
                  <a:fillRect/>
                </a:stretch>
              </p:blipFill>
            </mc:Fallback>
          </mc:AlternateContent>
          <p:spPr>
            <a:xfrm>
              <a:off x="4019550" y="2711676"/>
              <a:ext cx="962907" cy="1238024"/>
            </a:xfrm>
            <a:prstGeom prst="rect">
              <a:avLst/>
            </a:prstGeom>
          </p:spPr>
        </p:pic>
        <p:cxnSp>
          <p:nvCxnSpPr>
            <p:cNvPr id="16" name="Elbow Connector 15"/>
            <p:cNvCxnSpPr>
              <a:stCxn id="5" idx="3"/>
            </p:cNvCxnSpPr>
            <p:nvPr/>
          </p:nvCxnSpPr>
          <p:spPr>
            <a:xfrm flipH="1" flipV="1">
              <a:off x="5181600" y="3263901"/>
              <a:ext cx="95250" cy="1412806"/>
            </a:xfrm>
            <a:prstGeom prst="bentConnector4">
              <a:avLst>
                <a:gd name="adj1" fmla="val -586667"/>
                <a:gd name="adj2" fmla="val 100990"/>
              </a:avLst>
            </a:prstGeom>
            <a:ln w="34925" cap="flat" cmpd="sng" algn="ctr">
              <a:solidFill>
                <a:schemeClr val="accent1"/>
              </a:solidFill>
              <a:prstDash val="solid"/>
              <a:round/>
              <a:tailEnd type="arrow" w="lg" len="lg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Elbow Connector 15"/>
            <p:cNvCxnSpPr>
              <a:stCxn id="5" idx="1"/>
            </p:cNvCxnSpPr>
            <p:nvPr/>
          </p:nvCxnSpPr>
          <p:spPr>
            <a:xfrm rot="10800000" flipH="1">
              <a:off x="3740150" y="3302001"/>
              <a:ext cx="76200" cy="1374706"/>
            </a:xfrm>
            <a:prstGeom prst="bentConnector4">
              <a:avLst>
                <a:gd name="adj1" fmla="val -666667"/>
                <a:gd name="adj2" fmla="val 99631"/>
              </a:avLst>
            </a:prstGeom>
            <a:ln w="34925" cap="flat" cmpd="sng" algn="ctr">
              <a:solidFill>
                <a:schemeClr val="accent1"/>
              </a:solidFill>
              <a:prstDash val="solid"/>
              <a:round/>
              <a:headEnd type="arrow" w="lg" len="lg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2209800" y="4851400"/>
              <a:ext cx="13085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[</a:t>
              </a:r>
              <a:r>
                <a:rPr lang="en-US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Response</a:t>
              </a:r>
              <a:r>
                <a:rPr lang="en-US" dirty="0" smtClean="0">
                  <a:solidFill>
                    <a:schemeClr val="bg1"/>
                  </a:solidFill>
                </a:rPr>
                <a:t>]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816600" y="4851400"/>
              <a:ext cx="11658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bg1"/>
                  </a:solidFill>
                </a:rPr>
                <a:t>[</a:t>
              </a:r>
              <a:r>
                <a:rPr lang="en-US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Request</a:t>
              </a:r>
              <a:r>
                <a:rPr lang="en-US" dirty="0" smtClean="0">
                  <a:solidFill>
                    <a:schemeClr val="bg1"/>
                  </a:solidFill>
                </a:rPr>
                <a:t>]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19162"/>
          </a:xfrm>
        </p:spPr>
        <p:txBody>
          <a:bodyPr/>
          <a:lstStyle/>
          <a:p>
            <a:r>
              <a:rPr lang="en-US" dirty="0" smtClean="0"/>
              <a:t>Example in Stream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9400" y="1143000"/>
            <a:ext cx="8407400" cy="54991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Haskell 1.0 program asks user for filename, echoes name, reads file, and prints to standard out.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~ denotes </a:t>
            </a:r>
            <a:r>
              <a:rPr lang="en-US" i="1" dirty="0" smtClean="0"/>
              <a:t>a lazy pattern</a:t>
            </a:r>
            <a:r>
              <a:rPr lang="en-US" dirty="0" smtClean="0"/>
              <a:t>, which is evaluated only when the corresponding identifier is needed.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2250" y="2101843"/>
            <a:ext cx="8648700" cy="313932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marL="288925" indent="-288925">
              <a:tabLst>
                <a:tab pos="2195513" algn="l"/>
              </a:tabLst>
            </a:pP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main :: [Response] -&gt; [Request]</a:t>
            </a:r>
          </a:p>
          <a:p>
            <a:pPr marL="288925" indent="-288925">
              <a:tabLst>
                <a:tab pos="2195513" algn="l"/>
              </a:tabLst>
            </a:pP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main ~(Success : ~((</a:t>
            </a:r>
            <a:r>
              <a:rPr lang="en-US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userInput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) : ~(Success : ~(r4 : _)))) </a:t>
            </a:r>
          </a:p>
          <a:p>
            <a:pPr marL="288925" indent="-288925">
              <a:tabLst>
                <a:tab pos="2195513" algn="l"/>
              </a:tabLst>
            </a:pP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= [ </a:t>
            </a:r>
            <a:r>
              <a:rPr lang="en-US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AppendChan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stdout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"enter filename\</a:t>
            </a:r>
            <a:r>
              <a:rPr lang="en-US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n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",                     </a:t>
            </a:r>
          </a:p>
          <a:p>
            <a:pPr marL="288925" indent="-288925">
              <a:tabLst>
                <a:tab pos="2195513" algn="l"/>
              </a:tabLst>
            </a:pP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ReadChan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stdin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</a:p>
          <a:p>
            <a:pPr marL="288925" indent="-288925">
              <a:tabLst>
                <a:tab pos="2195513" algn="l"/>
              </a:tabLst>
            </a:pP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AppendChan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stdout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name, </a:t>
            </a:r>
          </a:p>
          <a:p>
            <a:pPr marL="288925" indent="-288925">
              <a:tabLst>
                <a:tab pos="2195513" algn="l"/>
              </a:tabLst>
            </a:pP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ReadFile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name, </a:t>
            </a:r>
          </a:p>
          <a:p>
            <a:pPr marL="288925" indent="-288925">
              <a:tabLst>
                <a:tab pos="2195513" algn="l"/>
              </a:tabLst>
            </a:pP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 </a:t>
            </a:r>
            <a:r>
              <a:rPr lang="en-US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AppendChan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stdout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</a:p>
          <a:p>
            <a:pPr marL="288925" indent="-288925">
              <a:tabLst>
                <a:tab pos="2195513" algn="l"/>
              </a:tabLst>
            </a:pP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  (case r4 of </a:t>
            </a:r>
          </a:p>
          <a:p>
            <a:pPr marL="288925" indent="-288925">
              <a:tabLst>
                <a:tab pos="2195513" algn="l"/>
              </a:tabLst>
            </a:pP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    </a:t>
            </a:r>
            <a:r>
              <a:rPr lang="en-US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Str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contents -&gt; contents</a:t>
            </a:r>
          </a:p>
          <a:p>
            <a:pPr marL="288925" indent="-288925">
              <a:tabLst>
                <a:tab pos="2195513" algn="l"/>
              </a:tabLst>
            </a:pP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     Failure </a:t>
            </a:r>
            <a:r>
              <a:rPr lang="en-US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ioerr</a:t>
            </a: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-&gt; "can’t open file") </a:t>
            </a:r>
          </a:p>
          <a:p>
            <a:pPr marL="288925" indent="-288925">
              <a:tabLst>
                <a:tab pos="2195513" algn="l"/>
              </a:tabLst>
            </a:pPr>
            <a:r>
              <a:rPr lang="en-US" b="1" dirty="0" smtClean="0">
                <a:solidFill>
                  <a:srgbClr val="000000"/>
                </a:solidFill>
                <a:latin typeface="Courier New"/>
                <a:cs typeface="Courier New"/>
              </a:rPr>
              <a:t>    ]  where (name : _) = lines </a:t>
            </a:r>
            <a:r>
              <a:rPr lang="en-US" b="1" dirty="0" err="1" smtClean="0">
                <a:solidFill>
                  <a:srgbClr val="000000"/>
                </a:solidFill>
                <a:latin typeface="Courier New"/>
                <a:cs typeface="Courier New"/>
              </a:rPr>
              <a:t>userInput</a:t>
            </a:r>
            <a:endParaRPr lang="en-GB" b="1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Stream Model is Awkward!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Hard to extend</a:t>
            </a:r>
            <a:r>
              <a:rPr lang="en-US" dirty="0" smtClean="0"/>
              <a:t>: new I/O operations require adding new constructors to </a:t>
            </a:r>
            <a:r>
              <a:rPr lang="en-US" b="1" dirty="0" smtClean="0">
                <a:solidFill>
                  <a:schemeClr val="accent1"/>
                </a:solidFill>
                <a:latin typeface="Courier New"/>
                <a:cs typeface="Courier New"/>
              </a:rPr>
              <a:t>Request</a:t>
            </a:r>
            <a:r>
              <a:rPr lang="en-US" b="1" dirty="0" smtClean="0">
                <a:solidFill>
                  <a:schemeClr val="accent1"/>
                </a:solidFill>
                <a:cs typeface="Chalkboard"/>
              </a:rPr>
              <a:t> </a:t>
            </a:r>
            <a:r>
              <a:rPr lang="en-US" dirty="0" smtClean="0"/>
              <a:t>and </a:t>
            </a:r>
            <a:r>
              <a:rPr lang="en-US" b="1" dirty="0" smtClean="0">
                <a:solidFill>
                  <a:srgbClr val="CEB966"/>
                </a:solidFill>
                <a:latin typeface="Courier New"/>
                <a:cs typeface="Courier New"/>
              </a:rPr>
              <a:t>Response</a:t>
            </a:r>
            <a:r>
              <a:rPr lang="en-US" b="1" dirty="0" smtClean="0">
                <a:solidFill>
                  <a:srgbClr val="CEB966"/>
                </a:solidFill>
                <a:cs typeface="Chalkboard"/>
              </a:rPr>
              <a:t> </a:t>
            </a:r>
            <a:r>
              <a:rPr lang="en-US" dirty="0" smtClean="0"/>
              <a:t>types and modifying the wrapper.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No close connection </a:t>
            </a:r>
            <a:r>
              <a:rPr lang="en-US" dirty="0" smtClean="0"/>
              <a:t>between a </a:t>
            </a:r>
            <a:r>
              <a:rPr lang="en-US" b="1" dirty="0" smtClean="0">
                <a:solidFill>
                  <a:schemeClr val="accent1"/>
                </a:solidFill>
                <a:latin typeface="Courier New"/>
                <a:cs typeface="Courier New"/>
              </a:rPr>
              <a:t>Request</a:t>
            </a:r>
            <a:r>
              <a:rPr lang="en-US" b="1" dirty="0" smtClean="0">
                <a:solidFill>
                  <a:schemeClr val="accent1"/>
                </a:solidFill>
                <a:cs typeface="Chalkboard"/>
              </a:rPr>
              <a:t> </a:t>
            </a:r>
            <a:r>
              <a:rPr lang="en-US" dirty="0" smtClean="0"/>
              <a:t>and corresponding </a:t>
            </a:r>
            <a:r>
              <a:rPr lang="en-US" b="1" dirty="0" smtClean="0">
                <a:solidFill>
                  <a:srgbClr val="CEB966"/>
                </a:solidFill>
                <a:latin typeface="Courier New"/>
                <a:cs typeface="Courier New"/>
              </a:rPr>
              <a:t>Response</a:t>
            </a:r>
            <a:r>
              <a:rPr lang="en-US" dirty="0" smtClean="0"/>
              <a:t>, so easy to get “out-of-step,” which can lead to deadlock.</a:t>
            </a:r>
          </a:p>
          <a:p>
            <a:r>
              <a:rPr lang="en-US" dirty="0" smtClean="0"/>
              <a:t>The style is </a:t>
            </a:r>
            <a:r>
              <a:rPr lang="en-US" dirty="0" smtClean="0">
                <a:solidFill>
                  <a:srgbClr val="FFFF00"/>
                </a:solidFill>
              </a:rPr>
              <a:t>not </a:t>
            </a:r>
            <a:r>
              <a:rPr lang="en-US" dirty="0" err="1" smtClean="0">
                <a:solidFill>
                  <a:srgbClr val="FFFF00"/>
                </a:solidFill>
              </a:rPr>
              <a:t>composable</a:t>
            </a:r>
            <a:r>
              <a:rPr lang="en-US" dirty="0" smtClean="0"/>
              <a:t>: no easy way to combine two “main” programs.</a:t>
            </a:r>
          </a:p>
          <a:p>
            <a:r>
              <a:rPr lang="en-US" dirty="0" smtClean="0"/>
              <a:t>... and other problems!!!</a:t>
            </a:r>
            <a:endParaRPr lang="en-US" b="1" dirty="0" smtClean="0">
              <a:solidFill>
                <a:srgbClr val="CEB966"/>
              </a:solidFill>
              <a:latin typeface="Courier New"/>
              <a:cs typeface="Courier New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Monadic I/O: The Key Idea</a:t>
            </a:r>
            <a:endParaRPr lang="en-US" dirty="0"/>
          </a:p>
        </p:txBody>
      </p:sp>
      <p:pic>
        <p:nvPicPr>
          <p:cNvPr id="6" name="Picture 4" descr="C:\Program Files\Microsoft Office\Clipart\standard\stddir1\bd05030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89900" y="5600700"/>
            <a:ext cx="742620" cy="1003300"/>
          </a:xfrm>
          <a:prstGeom prst="rect">
            <a:avLst/>
          </a:prstGeom>
          <a:noFill/>
        </p:spPr>
      </p:pic>
      <p:sp>
        <p:nvSpPr>
          <p:cNvPr id="7" name="Rounded Rectangular Callout 6"/>
          <p:cNvSpPr/>
          <p:nvPr/>
        </p:nvSpPr>
        <p:spPr>
          <a:xfrm>
            <a:off x="977900" y="1638300"/>
            <a:ext cx="7289799" cy="1328023"/>
          </a:xfrm>
          <a:prstGeom prst="wedgeRoundRectCallout">
            <a:avLst>
              <a:gd name="adj1" fmla="val -23745"/>
              <a:gd name="adj2" fmla="val 49693"/>
              <a:gd name="adj3" fmla="val 16667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A value of type (</a:t>
            </a:r>
            <a:r>
              <a:rPr lang="en-GB" sz="24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IO </a:t>
            </a:r>
            <a:r>
              <a:rPr lang="en-GB" sz="2400" b="1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t</a:t>
            </a:r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) is an “</a:t>
            </a:r>
            <a:r>
              <a:rPr lang="en-GB" sz="2400" dirty="0" smtClean="0">
                <a:solidFill>
                  <a:srgbClr val="FFFF00"/>
                </a:solidFill>
                <a:latin typeface="Chalkboard"/>
              </a:rPr>
              <a:t>action</a:t>
            </a:r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.”  When performed, it may do some input/output before delivering a result of type </a:t>
            </a:r>
            <a:r>
              <a:rPr lang="en-GB" sz="2400" b="1" dirty="0" err="1" smtClean="0">
                <a:solidFill>
                  <a:srgbClr val="CEB966"/>
                </a:solidFill>
                <a:latin typeface="Courier New"/>
                <a:cs typeface="Courier New"/>
              </a:rPr>
              <a:t>t</a:t>
            </a:r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.</a:t>
            </a:r>
            <a:endParaRPr lang="en-GB" sz="2400" dirty="0">
              <a:solidFill>
                <a:schemeClr val="bg1"/>
              </a:solidFill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Helpful Picture</a:t>
            </a:r>
            <a:endParaRPr lang="en-US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977900" y="1638300"/>
            <a:ext cx="7289799" cy="1328023"/>
          </a:xfrm>
          <a:prstGeom prst="wedgeRoundRectCallout">
            <a:avLst>
              <a:gd name="adj1" fmla="val -23745"/>
              <a:gd name="adj2" fmla="val 49693"/>
              <a:gd name="adj3" fmla="val 16667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A value of type (</a:t>
            </a:r>
            <a:r>
              <a:rPr lang="en-GB" sz="24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IO </a:t>
            </a:r>
            <a:r>
              <a:rPr lang="en-GB" sz="2400" b="1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t</a:t>
            </a:r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) is an “</a:t>
            </a:r>
            <a:r>
              <a:rPr lang="en-GB" sz="2400" dirty="0" smtClean="0">
                <a:solidFill>
                  <a:srgbClr val="FFFF00"/>
                </a:solidFill>
                <a:latin typeface="Chalkboard"/>
              </a:rPr>
              <a:t>action</a:t>
            </a:r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.”  When performed, it may do some input/output before delivering a result of type </a:t>
            </a:r>
            <a:r>
              <a:rPr lang="en-GB" sz="2400" b="1" dirty="0" err="1" smtClean="0">
                <a:solidFill>
                  <a:srgbClr val="CEB966"/>
                </a:solidFill>
                <a:latin typeface="Courier New"/>
                <a:cs typeface="Courier New"/>
              </a:rPr>
              <a:t>t</a:t>
            </a:r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.</a:t>
            </a:r>
            <a:endParaRPr lang="en-GB" sz="2400" dirty="0">
              <a:solidFill>
                <a:schemeClr val="bg1"/>
              </a:solidFill>
              <a:latin typeface="Chalkboar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70967" y="3308343"/>
            <a:ext cx="4955979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 IO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World -&gt; (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World)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822700" y="4500563"/>
            <a:ext cx="1558925" cy="1163637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3600" b="1" dirty="0">
                <a:solidFill>
                  <a:schemeClr val="bg1"/>
                </a:solidFill>
                <a:latin typeface="Courier New" charset="0"/>
              </a:rPr>
              <a:t>IO</a:t>
            </a:r>
            <a:r>
              <a:rPr lang="en-GB" sz="36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GB" sz="3600" b="1" dirty="0" err="1" smtClean="0">
                <a:solidFill>
                  <a:schemeClr val="bg1"/>
                </a:solidFill>
                <a:latin typeface="Courier New" charset="0"/>
              </a:rPr>
              <a:t>t</a:t>
            </a:r>
            <a:endParaRPr lang="en-GB" sz="3600" b="1" dirty="0">
              <a:solidFill>
                <a:schemeClr val="bg1"/>
              </a:solidFill>
              <a:latin typeface="Courier New" charset="0"/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381625" y="4333875"/>
            <a:ext cx="388938" cy="498475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288" y="240"/>
              </a:cxn>
              <a:cxn ang="0">
                <a:pos x="288" y="0"/>
              </a:cxn>
            </a:cxnLst>
            <a:rect l="0" t="0" r="r" b="b"/>
            <a:pathLst>
              <a:path w="288" h="240">
                <a:moveTo>
                  <a:pt x="0" y="240"/>
                </a:moveTo>
                <a:lnTo>
                  <a:pt x="288" y="240"/>
                </a:lnTo>
                <a:lnTo>
                  <a:pt x="288" y="0"/>
                </a:lnTo>
              </a:path>
            </a:pathLst>
          </a:custGeom>
          <a:noFill/>
          <a:ln w="28575" cmpd="sng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11"/>
          <p:cNvSpPr>
            <a:spLocks noChangeArrowheads="1"/>
          </p:cNvSpPr>
          <p:nvPr/>
        </p:nvSpPr>
        <p:spPr bwMode="auto">
          <a:xfrm>
            <a:off x="5384800" y="5283200"/>
            <a:ext cx="1219200" cy="304800"/>
          </a:xfrm>
          <a:prstGeom prst="rightArrow">
            <a:avLst>
              <a:gd name="adj1" fmla="val 50000"/>
              <a:gd name="adj2" fmla="val 100000"/>
            </a:avLst>
          </a:prstGeom>
          <a:solidFill>
            <a:srgbClr val="6585C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5867400" y="4140200"/>
            <a:ext cx="219778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GB" sz="2800" b="1" dirty="0" smtClean="0">
                <a:latin typeface="Courier New"/>
                <a:cs typeface="Courier New"/>
              </a:rPr>
              <a:t>result </a:t>
            </a:r>
            <a:r>
              <a:rPr lang="en-GB" sz="2800" dirty="0" smtClean="0">
                <a:latin typeface="Times New Roman" charset="0"/>
              </a:rPr>
              <a:t>:: </a:t>
            </a:r>
            <a:r>
              <a:rPr lang="en-GB" sz="2800" b="1" dirty="0" err="1" smtClean="0">
                <a:latin typeface="Courier New" charset="0"/>
              </a:rPr>
              <a:t>t</a:t>
            </a:r>
            <a:endParaRPr lang="en-GB" sz="2800" b="1" dirty="0">
              <a:latin typeface="Courier New" charset="0"/>
            </a:endParaRP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2590800" y="5283200"/>
            <a:ext cx="1219200" cy="304800"/>
          </a:xfrm>
          <a:prstGeom prst="rightArrow">
            <a:avLst>
              <a:gd name="adj1" fmla="val 50000"/>
              <a:gd name="adj2" fmla="val 100000"/>
            </a:avLst>
          </a:prstGeom>
          <a:solidFill>
            <a:srgbClr val="6585C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1276350" y="4819876"/>
            <a:ext cx="962907" cy="123802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tretch>
                <a:fillRect/>
              </a:stretch>
            </p:blipFill>
          </mc:Choice>
          <mc:Fallback>
            <p:blipFill>
              <a:blip r:embed="rId4"/>
              <a:stretch>
                <a:fillRect/>
              </a:stretch>
            </p:blipFill>
          </mc:Fallback>
        </mc:AlternateContent>
        <p:spPr>
          <a:xfrm>
            <a:off x="7029450" y="4819876"/>
            <a:ext cx="962907" cy="12380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Actions are First Class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98900"/>
            <a:ext cx="8229600" cy="2499360"/>
          </a:xfrm>
        </p:spPr>
        <p:txBody>
          <a:bodyPr/>
          <a:lstStyle/>
          <a:p>
            <a:r>
              <a:rPr lang="en-US" dirty="0" smtClean="0"/>
              <a:t>“Actions” are sometimes called “computations.”</a:t>
            </a:r>
          </a:p>
          <a:p>
            <a:r>
              <a:rPr lang="en-US" dirty="0" smtClean="0"/>
              <a:t>An action is a </a:t>
            </a:r>
            <a:r>
              <a:rPr lang="en-US" dirty="0" smtClean="0">
                <a:solidFill>
                  <a:srgbClr val="FFFF00"/>
                </a:solidFill>
              </a:rPr>
              <a:t>first-class value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Evaluating </a:t>
            </a:r>
            <a:r>
              <a:rPr lang="en-US" dirty="0" smtClean="0"/>
              <a:t>an action has no effect;    </a:t>
            </a:r>
            <a:r>
              <a:rPr lang="en-US" dirty="0" smtClean="0">
                <a:solidFill>
                  <a:srgbClr val="FFFF00"/>
                </a:solidFill>
              </a:rPr>
              <a:t>performing </a:t>
            </a:r>
            <a:r>
              <a:rPr lang="en-US" dirty="0" smtClean="0"/>
              <a:t>the action has the effect.</a:t>
            </a:r>
            <a:endParaRPr lang="en-US" dirty="0"/>
          </a:p>
        </p:txBody>
      </p:sp>
      <p:sp>
        <p:nvSpPr>
          <p:cNvPr id="3" name="Rounded Rectangular Callout 2"/>
          <p:cNvSpPr/>
          <p:nvPr/>
        </p:nvSpPr>
        <p:spPr>
          <a:xfrm>
            <a:off x="977900" y="1638300"/>
            <a:ext cx="7289799" cy="1328023"/>
          </a:xfrm>
          <a:prstGeom prst="wedgeRoundRectCallout">
            <a:avLst>
              <a:gd name="adj1" fmla="val -23745"/>
              <a:gd name="adj2" fmla="val 49693"/>
              <a:gd name="adj3" fmla="val 16667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A value of type (</a:t>
            </a:r>
            <a:r>
              <a:rPr lang="en-GB" sz="2400" b="1" dirty="0" smtClean="0">
                <a:solidFill>
                  <a:schemeClr val="accent1"/>
                </a:solidFill>
                <a:latin typeface="Courier New"/>
                <a:cs typeface="Courier New"/>
              </a:rPr>
              <a:t>IO </a:t>
            </a:r>
            <a:r>
              <a:rPr lang="en-GB" sz="2400" b="1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t</a:t>
            </a:r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) is an “</a:t>
            </a:r>
            <a:r>
              <a:rPr lang="en-GB" sz="2400" dirty="0" smtClean="0">
                <a:solidFill>
                  <a:srgbClr val="FFFF00"/>
                </a:solidFill>
                <a:latin typeface="Chalkboard"/>
              </a:rPr>
              <a:t>action</a:t>
            </a:r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.”  When performed, it may do some input/output before delivering a result of type </a:t>
            </a:r>
            <a:r>
              <a:rPr lang="en-GB" sz="2400" b="1" dirty="0" err="1" smtClean="0">
                <a:solidFill>
                  <a:srgbClr val="CEB966"/>
                </a:solidFill>
                <a:latin typeface="Courier New"/>
                <a:cs typeface="Courier New"/>
              </a:rPr>
              <a:t>t</a:t>
            </a:r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.</a:t>
            </a:r>
            <a:endParaRPr lang="en-GB" sz="2400" dirty="0">
              <a:solidFill>
                <a:schemeClr val="bg1"/>
              </a:solidFill>
              <a:latin typeface="Chalkboard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70967" y="3295643"/>
            <a:ext cx="4955979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 IO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World -&gt; (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World)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I/O</a:t>
            </a:r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609600" y="1646238"/>
            <a:ext cx="3200400" cy="1782762"/>
            <a:chOff x="609600" y="1646238"/>
            <a:chExt cx="3200400" cy="1782762"/>
          </a:xfrm>
        </p:grpSpPr>
        <p:sp>
          <p:nvSpPr>
            <p:cNvPr id="9" name="Rectangle 12"/>
            <p:cNvSpPr>
              <a:spLocks noChangeArrowheads="1"/>
            </p:cNvSpPr>
            <p:nvPr/>
          </p:nvSpPr>
          <p:spPr bwMode="auto">
            <a:xfrm>
              <a:off x="1219200" y="2265363"/>
              <a:ext cx="1752600" cy="1163637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sz="2800" b="1" dirty="0" err="1">
                  <a:solidFill>
                    <a:schemeClr val="bg1"/>
                  </a:solidFill>
                  <a:latin typeface="Courier New" charset="0"/>
                </a:rPr>
                <a:t>getChar</a:t>
              </a:r>
              <a:endParaRPr lang="en-GB" sz="2800" b="1" dirty="0">
                <a:solidFill>
                  <a:schemeClr val="bg1"/>
                </a:solidFill>
                <a:latin typeface="Courier New" charset="0"/>
              </a:endParaRPr>
            </a:p>
          </p:txBody>
        </p:sp>
        <p:sp>
          <p:nvSpPr>
            <p:cNvPr id="10" name="Freeform 13"/>
            <p:cNvSpPr>
              <a:spLocks/>
            </p:cNvSpPr>
            <p:nvPr/>
          </p:nvSpPr>
          <p:spPr bwMode="auto">
            <a:xfrm>
              <a:off x="2971800" y="2112963"/>
              <a:ext cx="388938" cy="498475"/>
            </a:xfrm>
            <a:custGeom>
              <a:avLst/>
              <a:gdLst/>
              <a:ahLst/>
              <a:cxnLst>
                <a:cxn ang="0">
                  <a:pos x="0" y="240"/>
                </a:cxn>
                <a:cxn ang="0">
                  <a:pos x="288" y="240"/>
                </a:cxn>
                <a:cxn ang="0">
                  <a:pos x="288" y="0"/>
                </a:cxn>
              </a:cxnLst>
              <a:rect l="0" t="0" r="r" b="b"/>
              <a:pathLst>
                <a:path w="288" h="240">
                  <a:moveTo>
                    <a:pt x="0" y="240"/>
                  </a:moveTo>
                  <a:lnTo>
                    <a:pt x="288" y="240"/>
                  </a:lnTo>
                  <a:lnTo>
                    <a:pt x="288" y="0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AutoShape 14"/>
            <p:cNvSpPr>
              <a:spLocks noChangeArrowheads="1"/>
            </p:cNvSpPr>
            <p:nvPr/>
          </p:nvSpPr>
          <p:spPr bwMode="auto">
            <a:xfrm>
              <a:off x="609600" y="3027363"/>
              <a:ext cx="609600" cy="3048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AutoShape 15"/>
            <p:cNvSpPr>
              <a:spLocks noChangeArrowheads="1"/>
            </p:cNvSpPr>
            <p:nvPr/>
          </p:nvSpPr>
          <p:spPr bwMode="auto">
            <a:xfrm>
              <a:off x="2971800" y="3027363"/>
              <a:ext cx="457200" cy="304800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chemeClr val="accent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Text Box 16"/>
            <p:cNvSpPr txBox="1">
              <a:spLocks noChangeArrowheads="1"/>
            </p:cNvSpPr>
            <p:nvPr/>
          </p:nvSpPr>
          <p:spPr bwMode="auto">
            <a:xfrm>
              <a:off x="2895600" y="1646238"/>
              <a:ext cx="9144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GB" b="1" dirty="0">
                  <a:latin typeface="Courier New" charset="0"/>
                </a:rPr>
                <a:t>Char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724400" y="1612900"/>
            <a:ext cx="3430335" cy="1816100"/>
            <a:chOff x="4724400" y="1612900"/>
            <a:chExt cx="3430335" cy="1816100"/>
          </a:xfrm>
        </p:grpSpPr>
        <p:sp>
          <p:nvSpPr>
            <p:cNvPr id="4" name="Rectangle 4"/>
            <p:cNvSpPr>
              <a:spLocks noChangeArrowheads="1"/>
            </p:cNvSpPr>
            <p:nvPr/>
          </p:nvSpPr>
          <p:spPr bwMode="auto">
            <a:xfrm>
              <a:off x="5791200" y="2265363"/>
              <a:ext cx="1752600" cy="1163637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sz="2800" b="1" dirty="0" err="1">
                  <a:solidFill>
                    <a:srgbClr val="000000"/>
                  </a:solidFill>
                  <a:latin typeface="Courier New" charset="0"/>
                </a:rPr>
                <a:t>putChar</a:t>
              </a:r>
              <a:endParaRPr lang="en-GB" sz="2800" b="1" dirty="0">
                <a:solidFill>
                  <a:srgbClr val="000000"/>
                </a:solidFill>
                <a:latin typeface="Courier New" charset="0"/>
              </a:endParaRPr>
            </a:p>
          </p:txBody>
        </p:sp>
        <p:sp>
          <p:nvSpPr>
            <p:cNvPr id="5" name="Freeform 5"/>
            <p:cNvSpPr>
              <a:spLocks/>
            </p:cNvSpPr>
            <p:nvPr/>
          </p:nvSpPr>
          <p:spPr bwMode="auto">
            <a:xfrm>
              <a:off x="7543800" y="2112963"/>
              <a:ext cx="388938" cy="498475"/>
            </a:xfrm>
            <a:custGeom>
              <a:avLst/>
              <a:gdLst/>
              <a:ahLst/>
              <a:cxnLst>
                <a:cxn ang="0">
                  <a:pos x="0" y="240"/>
                </a:cxn>
                <a:cxn ang="0">
                  <a:pos x="288" y="240"/>
                </a:cxn>
                <a:cxn ang="0">
                  <a:pos x="288" y="0"/>
                </a:cxn>
              </a:cxnLst>
              <a:rect l="0" t="0" r="r" b="b"/>
              <a:pathLst>
                <a:path w="288" h="240">
                  <a:moveTo>
                    <a:pt x="0" y="240"/>
                  </a:moveTo>
                  <a:lnTo>
                    <a:pt x="288" y="240"/>
                  </a:lnTo>
                  <a:lnTo>
                    <a:pt x="288" y="0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AutoShape 9"/>
            <p:cNvSpPr>
              <a:spLocks noChangeArrowheads="1"/>
            </p:cNvSpPr>
            <p:nvPr/>
          </p:nvSpPr>
          <p:spPr bwMode="auto">
            <a:xfrm>
              <a:off x="5181600" y="3027363"/>
              <a:ext cx="609600" cy="3048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chemeClr val="accent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AutoShape 10"/>
            <p:cNvSpPr>
              <a:spLocks noChangeArrowheads="1"/>
            </p:cNvSpPr>
            <p:nvPr/>
          </p:nvSpPr>
          <p:spPr bwMode="auto">
            <a:xfrm>
              <a:off x="7543800" y="3027363"/>
              <a:ext cx="457200" cy="304800"/>
            </a:xfrm>
            <a:prstGeom prst="rightArrow">
              <a:avLst>
                <a:gd name="adj1" fmla="val 50000"/>
                <a:gd name="adj2" fmla="val 37500"/>
              </a:avLst>
            </a:prstGeom>
            <a:solidFill>
              <a:schemeClr val="accent4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Text Box 11"/>
            <p:cNvSpPr txBox="1">
              <a:spLocks noChangeArrowheads="1"/>
            </p:cNvSpPr>
            <p:nvPr/>
          </p:nvSpPr>
          <p:spPr bwMode="auto">
            <a:xfrm>
              <a:off x="7693025" y="1612900"/>
              <a:ext cx="46171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GB" b="1" dirty="0">
                  <a:latin typeface="Courier New"/>
                  <a:cs typeface="Courier New"/>
                </a:rPr>
                <a:t>()</a:t>
              </a: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auto">
            <a:xfrm>
              <a:off x="5181600" y="2133600"/>
              <a:ext cx="609600" cy="5334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6"/>
                </a:cxn>
                <a:cxn ang="0">
                  <a:pos x="528" y="336"/>
                </a:cxn>
              </a:cxnLst>
              <a:rect l="0" t="0" r="r" b="b"/>
              <a:pathLst>
                <a:path w="528" h="336">
                  <a:moveTo>
                    <a:pt x="0" y="0"/>
                  </a:moveTo>
                  <a:lnTo>
                    <a:pt x="0" y="336"/>
                  </a:lnTo>
                  <a:lnTo>
                    <a:pt x="528" y="336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triangle" w="med" len="med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Text Box 19"/>
            <p:cNvSpPr txBox="1">
              <a:spLocks noChangeArrowheads="1"/>
            </p:cNvSpPr>
            <p:nvPr/>
          </p:nvSpPr>
          <p:spPr bwMode="auto">
            <a:xfrm>
              <a:off x="4724400" y="1676400"/>
              <a:ext cx="9144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GB" b="1" dirty="0">
                  <a:latin typeface="Courier New" charset="0"/>
                </a:rPr>
                <a:t>Char</a:t>
              </a:r>
            </a:p>
          </p:txBody>
        </p:sp>
      </p:grpSp>
      <p:sp>
        <p:nvSpPr>
          <p:cNvPr id="16" name="Rectangle 20"/>
          <p:cNvSpPr>
            <a:spLocks noChangeArrowheads="1"/>
          </p:cNvSpPr>
          <p:nvPr/>
        </p:nvSpPr>
        <p:spPr bwMode="auto">
          <a:xfrm>
            <a:off x="762000" y="3886200"/>
            <a:ext cx="4724400" cy="175432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290513" indent="-290513" algn="l">
              <a:buClr>
                <a:srgbClr val="FF3300"/>
              </a:buClr>
              <a:buFont typeface="Wingdings" charset="2"/>
              <a:buNone/>
            </a:pPr>
            <a:r>
              <a:rPr lang="en-GB" b="1" dirty="0" err="1">
                <a:solidFill>
                  <a:srgbClr val="000000"/>
                </a:solidFill>
                <a:latin typeface="Courier New" charset="0"/>
              </a:rPr>
              <a:t>getChar</a:t>
            </a:r>
            <a:r>
              <a:rPr lang="en-GB" b="1" dirty="0">
                <a:solidFill>
                  <a:srgbClr val="000000"/>
                </a:solidFill>
                <a:latin typeface="Courier New" charset="0"/>
              </a:rPr>
              <a:t> :: IO Char</a:t>
            </a:r>
          </a:p>
          <a:p>
            <a:pPr marL="290513" indent="-290513" algn="l">
              <a:buClr>
                <a:srgbClr val="FF3300"/>
              </a:buClr>
              <a:buFont typeface="Wingdings" charset="2"/>
              <a:buNone/>
            </a:pPr>
            <a:r>
              <a:rPr lang="en-GB" b="1" dirty="0" err="1">
                <a:solidFill>
                  <a:srgbClr val="000000"/>
                </a:solidFill>
                <a:latin typeface="Courier New" charset="0"/>
              </a:rPr>
              <a:t>putChar</a:t>
            </a:r>
            <a:r>
              <a:rPr lang="en-GB" b="1" dirty="0">
                <a:solidFill>
                  <a:srgbClr val="000000"/>
                </a:solidFill>
                <a:latin typeface="Courier New" charset="0"/>
              </a:rPr>
              <a:t> :: Char -&gt; IO ()</a:t>
            </a:r>
          </a:p>
          <a:p>
            <a:pPr marL="290513" indent="-290513" algn="l">
              <a:buClr>
                <a:srgbClr val="FF3300"/>
              </a:buClr>
              <a:buFont typeface="Wingdings" charset="2"/>
              <a:buNone/>
            </a:pPr>
            <a:endParaRPr lang="en-GB" b="1" dirty="0">
              <a:solidFill>
                <a:srgbClr val="000000"/>
              </a:solidFill>
              <a:latin typeface="Courier New" charset="0"/>
            </a:endParaRPr>
          </a:p>
          <a:p>
            <a:pPr marL="290513" indent="-290513" algn="l">
              <a:buClr>
                <a:srgbClr val="FF3300"/>
              </a:buClr>
              <a:buFont typeface="Wingdings" charset="2"/>
              <a:buNone/>
            </a:pPr>
            <a:endParaRPr lang="en-GB" b="1" dirty="0">
              <a:solidFill>
                <a:srgbClr val="000000"/>
              </a:solidFill>
              <a:latin typeface="Courier New" charset="0"/>
            </a:endParaRPr>
          </a:p>
          <a:p>
            <a:pPr marL="290513" indent="-290513" algn="l">
              <a:buClr>
                <a:srgbClr val="FF3300"/>
              </a:buClr>
              <a:buFont typeface="Wingdings" charset="2"/>
              <a:buNone/>
            </a:pPr>
            <a:r>
              <a:rPr lang="en-GB" b="1" dirty="0">
                <a:solidFill>
                  <a:srgbClr val="000000"/>
                </a:solidFill>
                <a:latin typeface="Courier New" charset="0"/>
              </a:rPr>
              <a:t>main :: IO ()</a:t>
            </a:r>
          </a:p>
          <a:p>
            <a:pPr marL="290513" indent="-290513" algn="l">
              <a:buClr>
                <a:srgbClr val="FF3300"/>
              </a:buClr>
              <a:buFont typeface="Wingdings" charset="2"/>
              <a:buNone/>
            </a:pPr>
            <a:r>
              <a:rPr lang="en-GB" b="1" dirty="0">
                <a:solidFill>
                  <a:srgbClr val="000000"/>
                </a:solidFill>
                <a:latin typeface="Courier New" charset="0"/>
              </a:rPr>
              <a:t>main = </a:t>
            </a:r>
            <a:r>
              <a:rPr lang="en-GB" b="1" dirty="0" err="1">
                <a:solidFill>
                  <a:srgbClr val="000000"/>
                </a:solidFill>
                <a:latin typeface="Courier New" charset="0"/>
              </a:rPr>
              <a:t>putChar</a:t>
            </a:r>
            <a:r>
              <a:rPr lang="en-GB" b="1" dirty="0">
                <a:solidFill>
                  <a:srgbClr val="000000"/>
                </a:solidFill>
                <a:latin typeface="Courier New" charset="0"/>
              </a:rPr>
              <a:t> ‘</a:t>
            </a:r>
            <a:r>
              <a:rPr lang="en-GB" b="1" dirty="0" err="1">
                <a:solidFill>
                  <a:srgbClr val="000000"/>
                </a:solidFill>
                <a:latin typeface="Courier New" charset="0"/>
              </a:rPr>
              <a:t>x</a:t>
            </a:r>
            <a:r>
              <a:rPr lang="en-GB" b="1" dirty="0">
                <a:solidFill>
                  <a:srgbClr val="000000"/>
                </a:solidFill>
                <a:latin typeface="Courier New" charset="0"/>
              </a:rPr>
              <a:t>’</a:t>
            </a:r>
          </a:p>
        </p:txBody>
      </p:sp>
      <p:sp>
        <p:nvSpPr>
          <p:cNvPr id="17" name="AutoShape 21"/>
          <p:cNvSpPr>
            <a:spLocks noChangeArrowheads="1"/>
          </p:cNvSpPr>
          <p:nvPr/>
        </p:nvSpPr>
        <p:spPr bwMode="auto">
          <a:xfrm>
            <a:off x="5867400" y="4051300"/>
            <a:ext cx="3048000" cy="838200"/>
          </a:xfrm>
          <a:prstGeom prst="wedgeRoundRectCallout">
            <a:avLst>
              <a:gd name="adj1" fmla="val -135259"/>
              <a:gd name="adj2" fmla="val 84469"/>
              <a:gd name="adj3" fmla="val 16667"/>
            </a:avLst>
          </a:prstGeom>
          <a:solidFill>
            <a:srgbClr val="6585C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r>
              <a:rPr lang="en-GB" dirty="0">
                <a:solidFill>
                  <a:srgbClr val="000000"/>
                </a:solidFill>
                <a:latin typeface="Chalkboard"/>
                <a:cs typeface="Chalkboard"/>
              </a:rPr>
              <a:t>Main program is an action of type IO ()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7638"/>
            <a:ext cx="8229600" cy="72866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Beauty...</a:t>
            </a:r>
            <a:endParaRPr lang="en-US" dirty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382000" cy="5257800"/>
          </a:xfrm>
        </p:spPr>
        <p:txBody>
          <a:bodyPr>
            <a:normAutofit/>
          </a:bodyPr>
          <a:lstStyle/>
          <a:p>
            <a:pPr eaLnBrk="1" hangingPunct="1">
              <a:spcAft>
                <a:spcPct val="0"/>
              </a:spcAft>
              <a:buNone/>
            </a:pPr>
            <a:r>
              <a:rPr lang="en-US" dirty="0" smtClean="0">
                <a:solidFill>
                  <a:srgbClr val="FFFF00"/>
                </a:solidFill>
              </a:rPr>
              <a:t>Functional programming is beautiful:</a:t>
            </a:r>
          </a:p>
          <a:p>
            <a:pPr lvl="1" eaLnBrk="1" hangingPunct="1"/>
            <a:r>
              <a:rPr lang="en-US" dirty="0" smtClean="0"/>
              <a:t>Concise and powerful abstractions</a:t>
            </a:r>
          </a:p>
          <a:p>
            <a:pPr lvl="2"/>
            <a:r>
              <a:rPr lang="en-US" dirty="0" smtClean="0"/>
              <a:t>higher-order functions, algebraic data types, parametric polymorphism, principled overloading, ...</a:t>
            </a:r>
          </a:p>
          <a:p>
            <a:pPr lvl="1"/>
            <a:r>
              <a:rPr lang="en-US" dirty="0" smtClean="0"/>
              <a:t>Close correspondence with mathematics</a:t>
            </a:r>
          </a:p>
          <a:p>
            <a:pPr lvl="2"/>
            <a:r>
              <a:rPr lang="en-US" dirty="0" smtClean="0"/>
              <a:t>Semantics of a code function </a:t>
            </a:r>
            <a:r>
              <a:rPr lang="en-US" i="1" dirty="0" smtClean="0">
                <a:solidFill>
                  <a:srgbClr val="FFFF00"/>
                </a:solidFill>
              </a:rPr>
              <a:t>is </a:t>
            </a:r>
            <a:r>
              <a:rPr lang="en-US" dirty="0" smtClean="0"/>
              <a:t>the math function</a:t>
            </a:r>
          </a:p>
          <a:p>
            <a:pPr lvl="2"/>
            <a:r>
              <a:rPr lang="en-US" dirty="0" err="1" smtClean="0"/>
              <a:t>Equational</a:t>
            </a:r>
            <a:r>
              <a:rPr lang="en-US" dirty="0" smtClean="0"/>
              <a:t> reasoning: if </a:t>
            </a:r>
            <a:r>
              <a:rPr lang="en-US" dirty="0" err="1" smtClean="0"/>
              <a:t>x</a:t>
            </a:r>
            <a:r>
              <a:rPr lang="en-US" dirty="0" smtClean="0"/>
              <a:t> = </a:t>
            </a:r>
            <a:r>
              <a:rPr lang="en-US" dirty="0" err="1" smtClean="0"/>
              <a:t>y</a:t>
            </a:r>
            <a:r>
              <a:rPr lang="en-US" dirty="0" smtClean="0"/>
              <a:t>, then </a:t>
            </a:r>
            <a:r>
              <a:rPr lang="en-US" dirty="0" err="1" smtClean="0"/>
              <a:t>f</a:t>
            </a:r>
            <a:r>
              <a:rPr lang="en-US" dirty="0" smtClean="0"/>
              <a:t> </a:t>
            </a:r>
            <a:r>
              <a:rPr lang="en-US" dirty="0" err="1" smtClean="0"/>
              <a:t>x</a:t>
            </a:r>
            <a:r>
              <a:rPr lang="en-US" dirty="0" smtClean="0"/>
              <a:t> = </a:t>
            </a:r>
            <a:r>
              <a:rPr lang="en-US" dirty="0" err="1" smtClean="0"/>
              <a:t>f</a:t>
            </a:r>
            <a:r>
              <a:rPr lang="en-US" dirty="0" smtClean="0"/>
              <a:t> </a:t>
            </a:r>
            <a:r>
              <a:rPr lang="en-US" dirty="0" err="1" smtClean="0"/>
              <a:t>y</a:t>
            </a:r>
            <a:endParaRPr lang="en-US" dirty="0" smtClean="0"/>
          </a:p>
          <a:p>
            <a:pPr lvl="2"/>
            <a:r>
              <a:rPr lang="en-US" dirty="0" smtClean="0"/>
              <a:t>Independence of order-of-evaluation (Church-Rosser)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1123931" y="4286243"/>
            <a:ext cx="3638473" cy="2406657"/>
            <a:chOff x="2736831" y="4286243"/>
            <a:chExt cx="3638473" cy="2406657"/>
          </a:xfrm>
        </p:grpSpPr>
        <p:sp>
          <p:nvSpPr>
            <p:cNvPr id="6" name="TextBox 5"/>
            <p:cNvSpPr txBox="1"/>
            <p:nvPr/>
          </p:nvSpPr>
          <p:spPr>
            <a:xfrm>
              <a:off x="3940971" y="4286243"/>
              <a:ext cx="1262059" cy="400110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GB" sz="2000" b="1" dirty="0" smtClean="0">
                  <a:solidFill>
                    <a:schemeClr val="bg1"/>
                  </a:solidFill>
                  <a:latin typeface="Courier New" pitchFamily="49" charset="0"/>
                  <a:cs typeface="Courier New" pitchFamily="49" charset="0"/>
                </a:rPr>
                <a:t>e1 * e2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2736831" y="5276843"/>
              <a:ext cx="1415973" cy="400110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GB" sz="2000" b="1" dirty="0" smtClean="0">
                  <a:solidFill>
                    <a:schemeClr val="bg1"/>
                  </a:solidFill>
                  <a:latin typeface="Courier New" pitchFamily="49" charset="0"/>
                  <a:cs typeface="Courier New" pitchFamily="49" charset="0"/>
                </a:rPr>
                <a:t>e1’ * e2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959331" y="5276843"/>
              <a:ext cx="1415973" cy="400110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GB" sz="2000" b="1" dirty="0" smtClean="0">
                  <a:solidFill>
                    <a:schemeClr val="bg1"/>
                  </a:solidFill>
                  <a:latin typeface="Courier New" pitchFamily="49" charset="0"/>
                  <a:cs typeface="Courier New" pitchFamily="49" charset="0"/>
                </a:rPr>
                <a:t>e1 * e2’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017927" y="6292790"/>
              <a:ext cx="1108146" cy="400110"/>
            </a:xfrm>
            <a:prstGeom prst="rect">
              <a:avLst/>
            </a:prstGeom>
            <a:solidFill>
              <a:srgbClr val="FFFF00"/>
            </a:solidFill>
          </p:spPr>
          <p:txBody>
            <a:bodyPr wrap="none" rtlCol="0">
              <a:spAutoFit/>
            </a:bodyPr>
            <a:lstStyle/>
            <a:p>
              <a:r>
                <a:rPr lang="en-GB" sz="2000" b="1" dirty="0" smtClean="0">
                  <a:solidFill>
                    <a:schemeClr val="bg1"/>
                  </a:solidFill>
                  <a:latin typeface="Courier New" pitchFamily="49" charset="0"/>
                  <a:cs typeface="Courier New" pitchFamily="49" charset="0"/>
                </a:rPr>
                <a:t>result</a:t>
              </a:r>
            </a:p>
          </p:txBody>
        </p:sp>
        <p:cxnSp>
          <p:nvCxnSpPr>
            <p:cNvPr id="11" name="Straight Arrow Connector 10"/>
            <p:cNvCxnSpPr>
              <a:stCxn id="6" idx="2"/>
              <a:endCxn id="7" idx="0"/>
            </p:cNvCxnSpPr>
            <p:nvPr/>
          </p:nvCxnSpPr>
          <p:spPr>
            <a:xfrm rot="5400000">
              <a:off x="3713165" y="4418007"/>
              <a:ext cx="590490" cy="1127183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6" idx="2"/>
              <a:endCxn id="8" idx="0"/>
            </p:cNvCxnSpPr>
            <p:nvPr/>
          </p:nvCxnSpPr>
          <p:spPr>
            <a:xfrm rot="16200000" flipH="1">
              <a:off x="4824414" y="4433939"/>
              <a:ext cx="590490" cy="1095317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7" idx="2"/>
              <a:endCxn id="9" idx="0"/>
            </p:cNvCxnSpPr>
            <p:nvPr/>
          </p:nvCxnSpPr>
          <p:spPr>
            <a:xfrm rot="16200000" flipH="1">
              <a:off x="3700491" y="5421280"/>
              <a:ext cx="615837" cy="1127182"/>
            </a:xfrm>
            <a:prstGeom prst="straightConnector1">
              <a:avLst/>
            </a:prstGeom>
            <a:ln w="38100" cap="flat" cmpd="dbl" algn="ctr">
              <a:solidFill>
                <a:schemeClr val="accent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8" idx="2"/>
              <a:endCxn id="9" idx="0"/>
            </p:cNvCxnSpPr>
            <p:nvPr/>
          </p:nvCxnSpPr>
          <p:spPr>
            <a:xfrm rot="5400000">
              <a:off x="4811741" y="5437212"/>
              <a:ext cx="615837" cy="1095318"/>
            </a:xfrm>
            <a:prstGeom prst="straightConnector1">
              <a:avLst/>
            </a:prstGeom>
            <a:ln w="38100" cap="flat" cmpd="dbl" algn="ctr">
              <a:solidFill>
                <a:schemeClr val="accent1"/>
              </a:solidFill>
              <a:prstDash val="solid"/>
              <a:round/>
              <a:headEnd type="none" w="med" len="med"/>
              <a:tailEnd type="arrow" w="med" len="med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Rounded Rectangular Callout 24"/>
          <p:cNvSpPr/>
          <p:nvPr/>
        </p:nvSpPr>
        <p:spPr>
          <a:xfrm>
            <a:off x="5449857" y="4533900"/>
            <a:ext cx="2767043" cy="2145268"/>
          </a:xfrm>
          <a:prstGeom prst="wedgeRoundRectCallout">
            <a:avLst>
              <a:gd name="adj1" fmla="val -23745"/>
              <a:gd name="adj2" fmla="val 4969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The compiler can choose the best order in which to do evaluation, including skipping a term if it is not needed.</a:t>
            </a:r>
            <a:endParaRPr lang="en-GB" sz="2000" dirty="0">
              <a:solidFill>
                <a:schemeClr val="bg1"/>
              </a:solidFill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  <p:bldP spid="2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Connection Actions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609600" y="2438400"/>
            <a:ext cx="8153400" cy="1828800"/>
            <a:chOff x="609600" y="1600200"/>
            <a:chExt cx="8153400" cy="1828800"/>
          </a:xfrm>
        </p:grpSpPr>
        <p:sp>
          <p:nvSpPr>
            <p:cNvPr id="3" name="Rectangle 3"/>
            <p:cNvSpPr>
              <a:spLocks noChangeArrowheads="1"/>
            </p:cNvSpPr>
            <p:nvPr/>
          </p:nvSpPr>
          <p:spPr bwMode="auto">
            <a:xfrm>
              <a:off x="5791200" y="2265363"/>
              <a:ext cx="1752600" cy="1163637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sz="2800" b="1" dirty="0" err="1">
                  <a:solidFill>
                    <a:srgbClr val="000000"/>
                  </a:solidFill>
                  <a:latin typeface="Courier New" charset="0"/>
                </a:rPr>
                <a:t>putChar</a:t>
              </a:r>
              <a:endParaRPr lang="en-GB" sz="2800" b="1" dirty="0">
                <a:solidFill>
                  <a:srgbClr val="000000"/>
                </a:solidFill>
                <a:latin typeface="Courier New" charset="0"/>
              </a:endParaRPr>
            </a:p>
          </p:txBody>
        </p:sp>
        <p:sp>
          <p:nvSpPr>
            <p:cNvPr id="4" name="Freeform 4"/>
            <p:cNvSpPr>
              <a:spLocks/>
            </p:cNvSpPr>
            <p:nvPr/>
          </p:nvSpPr>
          <p:spPr bwMode="auto">
            <a:xfrm>
              <a:off x="7543800" y="2112963"/>
              <a:ext cx="685800" cy="498475"/>
            </a:xfrm>
            <a:custGeom>
              <a:avLst/>
              <a:gdLst/>
              <a:ahLst/>
              <a:cxnLst>
                <a:cxn ang="0">
                  <a:pos x="0" y="240"/>
                </a:cxn>
                <a:cxn ang="0">
                  <a:pos x="288" y="240"/>
                </a:cxn>
                <a:cxn ang="0">
                  <a:pos x="288" y="0"/>
                </a:cxn>
              </a:cxnLst>
              <a:rect l="0" t="0" r="r" b="b"/>
              <a:pathLst>
                <a:path w="288" h="240">
                  <a:moveTo>
                    <a:pt x="0" y="240"/>
                  </a:moveTo>
                  <a:lnTo>
                    <a:pt x="288" y="240"/>
                  </a:lnTo>
                  <a:lnTo>
                    <a:pt x="288" y="0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" name="AutoShape 6"/>
            <p:cNvSpPr>
              <a:spLocks noChangeArrowheads="1"/>
            </p:cNvSpPr>
            <p:nvPr/>
          </p:nvSpPr>
          <p:spPr bwMode="auto">
            <a:xfrm>
              <a:off x="7543800" y="3027363"/>
              <a:ext cx="1219200" cy="304800"/>
            </a:xfrm>
            <a:prstGeom prst="rightArrow">
              <a:avLst>
                <a:gd name="adj1" fmla="val 50000"/>
                <a:gd name="adj2" fmla="val 100000"/>
              </a:avLst>
            </a:prstGeom>
            <a:solidFill>
              <a:srgbClr val="6585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Text Box 7"/>
            <p:cNvSpPr txBox="1">
              <a:spLocks noChangeArrowheads="1"/>
            </p:cNvSpPr>
            <p:nvPr/>
          </p:nvSpPr>
          <p:spPr bwMode="auto">
            <a:xfrm>
              <a:off x="8077200" y="1600200"/>
              <a:ext cx="4191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GB"/>
                <a:t>()</a:t>
              </a:r>
            </a:p>
          </p:txBody>
        </p:sp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1219200" y="2265363"/>
              <a:ext cx="1752600" cy="1163637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sz="2800" b="1" dirty="0" err="1">
                  <a:solidFill>
                    <a:srgbClr val="000000"/>
                  </a:solidFill>
                  <a:latin typeface="Courier New" charset="0"/>
                </a:rPr>
                <a:t>getChar</a:t>
              </a:r>
              <a:endParaRPr lang="en-GB" sz="2800" b="1" dirty="0">
                <a:solidFill>
                  <a:srgbClr val="000000"/>
                </a:solidFill>
                <a:latin typeface="Courier New" charset="0"/>
              </a:endParaRPr>
            </a:p>
          </p:txBody>
        </p:sp>
        <p:sp>
          <p:nvSpPr>
            <p:cNvPr id="8" name="AutoShape 10"/>
            <p:cNvSpPr>
              <a:spLocks noChangeArrowheads="1"/>
            </p:cNvSpPr>
            <p:nvPr/>
          </p:nvSpPr>
          <p:spPr bwMode="auto">
            <a:xfrm>
              <a:off x="609600" y="3027363"/>
              <a:ext cx="609600" cy="304800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6585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AutoShape 11"/>
            <p:cNvSpPr>
              <a:spLocks noChangeArrowheads="1"/>
            </p:cNvSpPr>
            <p:nvPr/>
          </p:nvSpPr>
          <p:spPr bwMode="auto">
            <a:xfrm>
              <a:off x="2971800" y="3027363"/>
              <a:ext cx="2819400" cy="304800"/>
            </a:xfrm>
            <a:prstGeom prst="rightArrow">
              <a:avLst>
                <a:gd name="adj1" fmla="val 50000"/>
                <a:gd name="adj2" fmla="val 231250"/>
              </a:avLst>
            </a:prstGeom>
            <a:solidFill>
              <a:srgbClr val="6585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Text Box 12"/>
            <p:cNvSpPr txBox="1">
              <a:spLocks noChangeArrowheads="1"/>
            </p:cNvSpPr>
            <p:nvPr/>
          </p:nvSpPr>
          <p:spPr bwMode="auto">
            <a:xfrm>
              <a:off x="3911600" y="2133600"/>
              <a:ext cx="738754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GB" b="1" dirty="0">
                  <a:latin typeface="Courier New" charset="0"/>
                </a:rPr>
                <a:t>Char</a:t>
              </a:r>
            </a:p>
          </p:txBody>
        </p:sp>
        <p:sp>
          <p:nvSpPr>
            <p:cNvPr id="11" name="Freeform 17"/>
            <p:cNvSpPr>
              <a:spLocks/>
            </p:cNvSpPr>
            <p:nvPr/>
          </p:nvSpPr>
          <p:spPr bwMode="auto">
            <a:xfrm>
              <a:off x="3005138" y="2130425"/>
              <a:ext cx="2786062" cy="536575"/>
            </a:xfrm>
            <a:custGeom>
              <a:avLst/>
              <a:gdLst/>
              <a:ahLst/>
              <a:cxnLst>
                <a:cxn ang="0">
                  <a:pos x="0" y="291"/>
                </a:cxn>
                <a:cxn ang="0">
                  <a:pos x="398" y="291"/>
                </a:cxn>
                <a:cxn ang="0">
                  <a:pos x="398" y="0"/>
                </a:cxn>
                <a:cxn ang="0">
                  <a:pos x="1323" y="2"/>
                </a:cxn>
                <a:cxn ang="0">
                  <a:pos x="1323" y="338"/>
                </a:cxn>
                <a:cxn ang="0">
                  <a:pos x="1803" y="338"/>
                </a:cxn>
              </a:cxnLst>
              <a:rect l="0" t="0" r="r" b="b"/>
              <a:pathLst>
                <a:path w="1803" h="338">
                  <a:moveTo>
                    <a:pt x="0" y="291"/>
                  </a:moveTo>
                  <a:lnTo>
                    <a:pt x="398" y="291"/>
                  </a:lnTo>
                  <a:lnTo>
                    <a:pt x="398" y="0"/>
                  </a:lnTo>
                  <a:lnTo>
                    <a:pt x="1323" y="2"/>
                  </a:lnTo>
                  <a:lnTo>
                    <a:pt x="1323" y="338"/>
                  </a:lnTo>
                  <a:lnTo>
                    <a:pt x="1803" y="338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triangle" w="med" len="med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2" name="Rectangle 18"/>
          <p:cNvSpPr>
            <a:spLocks noChangeArrowheads="1"/>
          </p:cNvSpPr>
          <p:nvPr/>
        </p:nvSpPr>
        <p:spPr bwMode="auto">
          <a:xfrm>
            <a:off x="660400" y="1524000"/>
            <a:ext cx="7391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290513" indent="-290513" algn="l">
              <a:spcBef>
                <a:spcPct val="60000"/>
              </a:spcBef>
              <a:buClr>
                <a:srgbClr val="FF3300"/>
              </a:buClr>
              <a:buFont typeface="Wingdings" charset="2"/>
              <a:buNone/>
            </a:pPr>
            <a:r>
              <a:rPr lang="en-GB" sz="2400" dirty="0" smtClean="0">
                <a:latin typeface="Chalkboard"/>
              </a:rPr>
              <a:t>To read </a:t>
            </a:r>
            <a:r>
              <a:rPr lang="en-GB" sz="2400" dirty="0">
                <a:latin typeface="Chalkboard"/>
              </a:rPr>
              <a:t>a character and then write it back </a:t>
            </a:r>
            <a:r>
              <a:rPr lang="en-GB" sz="2400" dirty="0" smtClean="0">
                <a:latin typeface="Chalkboard"/>
              </a:rPr>
              <a:t>out, we need to </a:t>
            </a:r>
            <a:r>
              <a:rPr lang="en-GB" sz="2400" dirty="0" smtClean="0">
                <a:solidFill>
                  <a:srgbClr val="FFFF00"/>
                </a:solidFill>
                <a:latin typeface="Chalkboard"/>
              </a:rPr>
              <a:t>connect </a:t>
            </a:r>
            <a:r>
              <a:rPr lang="en-GB" sz="2400" dirty="0" smtClean="0">
                <a:latin typeface="Chalkboard"/>
              </a:rPr>
              <a:t>two actions.</a:t>
            </a:r>
            <a:endParaRPr lang="en-GB" sz="2400" dirty="0">
              <a:latin typeface="Chalkboard"/>
              <a:sym typeface="Symbol" charset="2"/>
            </a:endParaRPr>
          </a:p>
        </p:txBody>
      </p:sp>
      <p:sp>
        <p:nvSpPr>
          <p:cNvPr id="14" name="AutoShape 21"/>
          <p:cNvSpPr>
            <a:spLocks noChangeArrowheads="1"/>
          </p:cNvSpPr>
          <p:nvPr/>
        </p:nvSpPr>
        <p:spPr bwMode="auto">
          <a:xfrm>
            <a:off x="5554947" y="5306060"/>
            <a:ext cx="3162333" cy="1225867"/>
          </a:xfrm>
          <a:prstGeom prst="wedgeRoundRectCallout">
            <a:avLst>
              <a:gd name="adj1" fmla="val -49842"/>
              <a:gd name="adj2" fmla="val 26893"/>
              <a:gd name="adj3" fmla="val 16667"/>
            </a:avLst>
          </a:prstGeom>
          <a:solidFill>
            <a:srgbClr val="6585C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GB" sz="2200" dirty="0" smtClean="0">
                <a:solidFill>
                  <a:srgbClr val="000000"/>
                </a:solidFill>
                <a:latin typeface="Chalkboard"/>
                <a:cs typeface="Chalkboard"/>
              </a:rPr>
              <a:t>The “bind” </a:t>
            </a:r>
            <a:r>
              <a:rPr lang="en-GB" sz="2200" dirty="0" err="1" smtClean="0">
                <a:solidFill>
                  <a:srgbClr val="000000"/>
                </a:solidFill>
                <a:latin typeface="Chalkboard"/>
                <a:cs typeface="Chalkboard"/>
              </a:rPr>
              <a:t>combinator</a:t>
            </a:r>
            <a:r>
              <a:rPr lang="en-GB" sz="2200" dirty="0" smtClean="0">
                <a:solidFill>
                  <a:srgbClr val="000000"/>
                </a:solidFill>
                <a:latin typeface="Chalkboard"/>
                <a:cs typeface="Chalkboard"/>
              </a:rPr>
              <a:t> lets us make these connections.</a:t>
            </a:r>
            <a:endParaRPr lang="en-GB" sz="2200" dirty="0">
              <a:solidFill>
                <a:srgbClr val="000000"/>
              </a:solidFill>
              <a:latin typeface="Chalkboard"/>
              <a:cs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7638"/>
            <a:ext cx="8229600" cy="804862"/>
          </a:xfrm>
        </p:spPr>
        <p:txBody>
          <a:bodyPr/>
          <a:lstStyle/>
          <a:p>
            <a:r>
              <a:rPr lang="en-US" dirty="0" smtClean="0"/>
              <a:t>The</a:t>
            </a:r>
            <a:r>
              <a:rPr lang="en-US" dirty="0" smtClean="0"/>
              <a:t> Bind </a:t>
            </a:r>
            <a:r>
              <a:rPr lang="en-US" dirty="0" err="1" smtClean="0"/>
              <a:t>Combinator</a:t>
            </a:r>
            <a:r>
              <a:rPr lang="en-US" dirty="0" smtClean="0"/>
              <a:t> (</a:t>
            </a:r>
            <a:r>
              <a:rPr lang="en-US" dirty="0" smtClean="0">
                <a:solidFill>
                  <a:srgbClr val="FFFF00"/>
                </a:solidFill>
                <a:latin typeface="Courier"/>
                <a:cs typeface="Courier"/>
              </a:rPr>
              <a:t>&gt;&gt;=</a:t>
            </a:r>
            <a:r>
              <a:rPr lang="en-US" dirty="0" smtClean="0"/>
              <a:t>) </a:t>
            </a:r>
            <a:endParaRPr lang="en-US" dirty="0"/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457200" y="4305300"/>
            <a:ext cx="8229600" cy="1584960"/>
          </a:xfrm>
        </p:spPr>
        <p:txBody>
          <a:bodyPr/>
          <a:lstStyle/>
          <a:p>
            <a:r>
              <a:rPr lang="en-US" dirty="0" smtClean="0"/>
              <a:t>We have connected two actions to make a new, bigger action.</a:t>
            </a:r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609600" y="1930400"/>
            <a:ext cx="8153400" cy="2146300"/>
            <a:chOff x="609600" y="1930400"/>
            <a:chExt cx="8153400" cy="2146300"/>
          </a:xfrm>
        </p:grpSpPr>
        <p:sp>
          <p:nvSpPr>
            <p:cNvPr id="15" name="Rectangle 14"/>
            <p:cNvSpPr/>
            <p:nvPr/>
          </p:nvSpPr>
          <p:spPr>
            <a:xfrm>
              <a:off x="825500" y="2095500"/>
              <a:ext cx="7112000" cy="1981200"/>
            </a:xfrm>
            <a:prstGeom prst="rect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Chalkboard"/>
              </a:endParaRPr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609600" y="1930400"/>
              <a:ext cx="8153400" cy="1828800"/>
              <a:chOff x="609600" y="1600200"/>
              <a:chExt cx="8153400" cy="1828800"/>
            </a:xfrm>
          </p:grpSpPr>
          <p:sp>
            <p:nvSpPr>
              <p:cNvPr id="3" name="Rectangle 3"/>
              <p:cNvSpPr>
                <a:spLocks noChangeArrowheads="1"/>
              </p:cNvSpPr>
              <p:nvPr/>
            </p:nvSpPr>
            <p:spPr bwMode="auto">
              <a:xfrm>
                <a:off x="5791200" y="2265363"/>
                <a:ext cx="1752600" cy="1163637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GB" sz="2800" b="1" dirty="0" err="1">
                    <a:solidFill>
                      <a:srgbClr val="000000"/>
                    </a:solidFill>
                    <a:latin typeface="Courier New" charset="0"/>
                  </a:rPr>
                  <a:t>putChar</a:t>
                </a:r>
                <a:endParaRPr lang="en-GB" sz="2800" b="1" dirty="0">
                  <a:solidFill>
                    <a:srgbClr val="000000"/>
                  </a:solidFill>
                  <a:latin typeface="Courier New" charset="0"/>
                </a:endParaRPr>
              </a:p>
            </p:txBody>
          </p:sp>
          <p:sp>
            <p:nvSpPr>
              <p:cNvPr id="4" name="Freeform 4"/>
              <p:cNvSpPr>
                <a:spLocks/>
              </p:cNvSpPr>
              <p:nvPr/>
            </p:nvSpPr>
            <p:spPr bwMode="auto">
              <a:xfrm>
                <a:off x="7543800" y="2112963"/>
                <a:ext cx="685800" cy="498475"/>
              </a:xfrm>
              <a:custGeom>
                <a:avLst/>
                <a:gdLst/>
                <a:ahLst/>
                <a:cxnLst>
                  <a:cxn ang="0">
                    <a:pos x="0" y="240"/>
                  </a:cxn>
                  <a:cxn ang="0">
                    <a:pos x="288" y="240"/>
                  </a:cxn>
                  <a:cxn ang="0">
                    <a:pos x="288" y="0"/>
                  </a:cxn>
                </a:cxnLst>
                <a:rect l="0" t="0" r="r" b="b"/>
                <a:pathLst>
                  <a:path w="288" h="240">
                    <a:moveTo>
                      <a:pt x="0" y="240"/>
                    </a:moveTo>
                    <a:lnTo>
                      <a:pt x="288" y="240"/>
                    </a:lnTo>
                    <a:lnTo>
                      <a:pt x="288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" name="AutoShape 6"/>
              <p:cNvSpPr>
                <a:spLocks noChangeArrowheads="1"/>
              </p:cNvSpPr>
              <p:nvPr/>
            </p:nvSpPr>
            <p:spPr bwMode="auto">
              <a:xfrm>
                <a:off x="7543800" y="3027363"/>
                <a:ext cx="1219200" cy="304800"/>
              </a:xfrm>
              <a:prstGeom prst="rightArrow">
                <a:avLst>
                  <a:gd name="adj1" fmla="val 50000"/>
                  <a:gd name="adj2" fmla="val 100000"/>
                </a:avLst>
              </a:prstGeom>
              <a:solidFill>
                <a:srgbClr val="6585C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" name="Text Box 7"/>
              <p:cNvSpPr txBox="1">
                <a:spLocks noChangeArrowheads="1"/>
              </p:cNvSpPr>
              <p:nvPr/>
            </p:nvSpPr>
            <p:spPr bwMode="auto">
              <a:xfrm>
                <a:off x="8077200" y="1600200"/>
                <a:ext cx="46171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GB" dirty="0">
                    <a:latin typeface="Courier"/>
                    <a:cs typeface="Courier"/>
                  </a:rPr>
                  <a:t>()</a:t>
                </a:r>
              </a:p>
            </p:txBody>
          </p:sp>
          <p:sp>
            <p:nvSpPr>
              <p:cNvPr id="8" name="AutoShape 10"/>
              <p:cNvSpPr>
                <a:spLocks noChangeArrowheads="1"/>
              </p:cNvSpPr>
              <p:nvPr/>
            </p:nvSpPr>
            <p:spPr bwMode="auto">
              <a:xfrm>
                <a:off x="609600" y="3027363"/>
                <a:ext cx="609600" cy="304800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rgbClr val="6585C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" name="AutoShape 11"/>
              <p:cNvSpPr>
                <a:spLocks noChangeArrowheads="1"/>
              </p:cNvSpPr>
              <p:nvPr/>
            </p:nvSpPr>
            <p:spPr bwMode="auto">
              <a:xfrm>
                <a:off x="2971800" y="3027363"/>
                <a:ext cx="2819400" cy="304800"/>
              </a:xfrm>
              <a:prstGeom prst="rightArrow">
                <a:avLst>
                  <a:gd name="adj1" fmla="val 50000"/>
                  <a:gd name="adj2" fmla="val 231250"/>
                </a:avLst>
              </a:prstGeom>
              <a:solidFill>
                <a:srgbClr val="6585C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Freeform 17"/>
              <p:cNvSpPr>
                <a:spLocks/>
              </p:cNvSpPr>
              <p:nvPr/>
            </p:nvSpPr>
            <p:spPr bwMode="auto">
              <a:xfrm>
                <a:off x="2929467" y="2130425"/>
                <a:ext cx="2861733" cy="536575"/>
              </a:xfrm>
              <a:custGeom>
                <a:avLst/>
                <a:gdLst/>
                <a:ahLst/>
                <a:cxnLst>
                  <a:cxn ang="0">
                    <a:pos x="0" y="291"/>
                  </a:cxn>
                  <a:cxn ang="0">
                    <a:pos x="398" y="291"/>
                  </a:cxn>
                  <a:cxn ang="0">
                    <a:pos x="398" y="0"/>
                  </a:cxn>
                  <a:cxn ang="0">
                    <a:pos x="1323" y="2"/>
                  </a:cxn>
                  <a:cxn ang="0">
                    <a:pos x="1323" y="338"/>
                  </a:cxn>
                  <a:cxn ang="0">
                    <a:pos x="1803" y="338"/>
                  </a:cxn>
                </a:cxnLst>
                <a:rect l="0" t="0" r="r" b="b"/>
                <a:pathLst>
                  <a:path w="1803" h="338">
                    <a:moveTo>
                      <a:pt x="0" y="291"/>
                    </a:moveTo>
                    <a:lnTo>
                      <a:pt x="398" y="291"/>
                    </a:lnTo>
                    <a:lnTo>
                      <a:pt x="398" y="0"/>
                    </a:lnTo>
                    <a:lnTo>
                      <a:pt x="1323" y="2"/>
                    </a:lnTo>
                    <a:lnTo>
                      <a:pt x="1323" y="338"/>
                    </a:lnTo>
                    <a:lnTo>
                      <a:pt x="1803" y="338"/>
                    </a:ln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triangle" w="med" len="med"/>
              </a:ln>
              <a:effectLst/>
            </p:spPr>
            <p:txBody>
              <a:bodyPr wrap="none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" name="Text Box 12"/>
              <p:cNvSpPr txBox="1">
                <a:spLocks noChangeArrowheads="1"/>
              </p:cNvSpPr>
              <p:nvPr/>
            </p:nvSpPr>
            <p:spPr bwMode="auto">
              <a:xfrm>
                <a:off x="3911600" y="2133600"/>
                <a:ext cx="738754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GB" b="1" dirty="0">
                    <a:latin typeface="Courier New" charset="0"/>
                  </a:rPr>
                  <a:t>Char</a:t>
                </a:r>
              </a:p>
            </p:txBody>
          </p:sp>
          <p:sp>
            <p:nvSpPr>
              <p:cNvPr id="7" name="Rectangle 8"/>
              <p:cNvSpPr>
                <a:spLocks noChangeArrowheads="1"/>
              </p:cNvSpPr>
              <p:nvPr/>
            </p:nvSpPr>
            <p:spPr bwMode="auto">
              <a:xfrm>
                <a:off x="1219200" y="2265363"/>
                <a:ext cx="1752600" cy="1163637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GB" sz="2800" b="1" dirty="0" err="1">
                    <a:solidFill>
                      <a:srgbClr val="000000"/>
                    </a:solidFill>
                    <a:latin typeface="Courier New" charset="0"/>
                  </a:rPr>
                  <a:t>getChar</a:t>
                </a:r>
                <a:endParaRPr lang="en-GB" sz="2800" b="1" dirty="0">
                  <a:solidFill>
                    <a:srgbClr val="000000"/>
                  </a:solidFill>
                  <a:latin typeface="Courier New" charset="0"/>
                </a:endParaRPr>
              </a:p>
            </p:txBody>
          </p:sp>
        </p:grpSp>
      </p:grpSp>
      <p:sp>
        <p:nvSpPr>
          <p:cNvPr id="14" name="TextBox 13"/>
          <p:cNvSpPr txBox="1"/>
          <p:nvPr/>
        </p:nvSpPr>
        <p:spPr>
          <a:xfrm>
            <a:off x="1709227" y="1238243"/>
            <a:ext cx="5725546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>
              <a:spcBef>
                <a:spcPct val="60000"/>
              </a:spcBef>
              <a:buClr>
                <a:srgbClr val="FF3300"/>
              </a:buClr>
            </a:pP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(&gt;&gt;=) :: IO a -&gt; (a -&gt; IO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b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) -&gt; IO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b</a:t>
            </a:r>
            <a:endParaRPr lang="en-GB" sz="2000" b="1" dirty="0">
              <a:solidFill>
                <a:schemeClr val="bg1"/>
              </a:solidFill>
              <a:latin typeface="Courier New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478794" y="5365743"/>
            <a:ext cx="4186413" cy="733534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>
              <a:spcBef>
                <a:spcPts val="240"/>
              </a:spcBef>
              <a:buClr>
                <a:srgbClr val="FF3300"/>
              </a:buClr>
            </a:pP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echo :: IO ()</a:t>
            </a:r>
          </a:p>
          <a:p>
            <a:pPr>
              <a:spcBef>
                <a:spcPts val="240"/>
              </a:spcBef>
              <a:buClr>
                <a:srgbClr val="FF3300"/>
              </a:buClr>
            </a:pP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echo =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getChar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&gt;&gt;=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putChar</a:t>
            </a:r>
            <a:endParaRPr lang="en-GB" sz="2000" b="1" dirty="0">
              <a:solidFill>
                <a:schemeClr val="bg1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build="p"/>
      <p:bldP spid="1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4938"/>
            <a:ext cx="8229600" cy="957262"/>
          </a:xfrm>
        </p:spPr>
        <p:txBody>
          <a:bodyPr/>
          <a:lstStyle/>
          <a:p>
            <a:r>
              <a:rPr lang="en-US" dirty="0" smtClean="0"/>
              <a:t>The (</a:t>
            </a:r>
            <a:r>
              <a:rPr lang="en-US" dirty="0" smtClean="0">
                <a:solidFill>
                  <a:srgbClr val="FFFF00"/>
                </a:solidFill>
                <a:latin typeface="Courier"/>
                <a:cs typeface="Courier"/>
              </a:rPr>
              <a:t>&gt;&gt;=</a:t>
            </a:r>
            <a:r>
              <a:rPr lang="en-US" dirty="0" smtClean="0"/>
              <a:t>) </a:t>
            </a:r>
            <a:r>
              <a:rPr lang="en-US" dirty="0" err="1" smtClean="0"/>
              <a:t>Combinator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5700"/>
            <a:ext cx="8229600" cy="36195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Operator is called </a:t>
            </a:r>
            <a:r>
              <a:rPr lang="en-US" dirty="0" smtClean="0">
                <a:solidFill>
                  <a:srgbClr val="FFFF00"/>
                </a:solidFill>
              </a:rPr>
              <a:t>bind </a:t>
            </a:r>
            <a:r>
              <a:rPr lang="en-US" dirty="0" smtClean="0"/>
              <a:t>because it </a:t>
            </a:r>
            <a:r>
              <a:rPr lang="en-US" i="1" dirty="0" smtClean="0"/>
              <a:t>binds </a:t>
            </a:r>
            <a:r>
              <a:rPr lang="en-US" dirty="0" smtClean="0"/>
              <a:t>the result of the left-hand action in the action on the right.</a:t>
            </a:r>
          </a:p>
          <a:p>
            <a:r>
              <a:rPr lang="en-US" dirty="0" smtClean="0"/>
              <a:t>Performing compound action </a:t>
            </a:r>
            <a:r>
              <a:rPr lang="en-US" dirty="0" smtClean="0">
                <a:solidFill>
                  <a:srgbClr val="CEB966"/>
                </a:solidFill>
                <a:latin typeface="Courier"/>
                <a:cs typeface="Courier"/>
              </a:rPr>
              <a:t>a &gt;&gt;= \</a:t>
            </a:r>
            <a:r>
              <a:rPr lang="en-US" dirty="0" err="1" smtClean="0">
                <a:solidFill>
                  <a:srgbClr val="CEB966"/>
                </a:solidFill>
                <a:latin typeface="Courier"/>
                <a:cs typeface="Courier"/>
              </a:rPr>
              <a:t>x</a:t>
            </a:r>
            <a:r>
              <a:rPr lang="en-US" dirty="0" smtClean="0">
                <a:solidFill>
                  <a:srgbClr val="CEB966"/>
                </a:solidFill>
                <a:latin typeface="Courier"/>
                <a:cs typeface="Courier"/>
              </a:rPr>
              <a:t>-&gt;</a:t>
            </a:r>
            <a:r>
              <a:rPr lang="en-US" dirty="0" err="1" smtClean="0">
                <a:solidFill>
                  <a:srgbClr val="CEB966"/>
                </a:solidFill>
                <a:latin typeface="Courier"/>
                <a:cs typeface="Courier"/>
              </a:rPr>
              <a:t>b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performs action </a:t>
            </a:r>
            <a:r>
              <a:rPr lang="en-US" dirty="0" smtClean="0">
                <a:solidFill>
                  <a:srgbClr val="CEB966"/>
                </a:solidFill>
                <a:latin typeface="Courier"/>
                <a:cs typeface="Courier"/>
              </a:rPr>
              <a:t>a</a:t>
            </a:r>
            <a:r>
              <a:rPr lang="en-US" dirty="0" smtClean="0"/>
              <a:t>, to yield value </a:t>
            </a:r>
            <a:r>
              <a:rPr lang="en-US" dirty="0" err="1" smtClean="0">
                <a:solidFill>
                  <a:schemeClr val="accent1"/>
                </a:solidFill>
                <a:latin typeface="Courier"/>
                <a:cs typeface="Courier"/>
              </a:rPr>
              <a:t>r</a:t>
            </a:r>
            <a:r>
              <a:rPr lang="en-US" dirty="0" smtClean="0"/>
              <a:t> </a:t>
            </a:r>
            <a:endParaRPr lang="en-US" dirty="0" smtClean="0">
              <a:solidFill>
                <a:srgbClr val="CEB966"/>
              </a:solidFill>
            </a:endParaRPr>
          </a:p>
          <a:p>
            <a:pPr lvl="1"/>
            <a:r>
              <a:rPr lang="en-US" dirty="0" smtClean="0"/>
              <a:t>applies function </a:t>
            </a:r>
            <a:r>
              <a:rPr lang="en-US" dirty="0" smtClean="0">
                <a:solidFill>
                  <a:srgbClr val="CEB966"/>
                </a:solidFill>
                <a:latin typeface="Courier"/>
                <a:cs typeface="Courier"/>
              </a:rPr>
              <a:t>\</a:t>
            </a:r>
            <a:r>
              <a:rPr lang="en-US" dirty="0" err="1" smtClean="0">
                <a:solidFill>
                  <a:srgbClr val="CEB966"/>
                </a:solidFill>
                <a:latin typeface="Courier"/>
                <a:cs typeface="Courier"/>
              </a:rPr>
              <a:t>x</a:t>
            </a:r>
            <a:r>
              <a:rPr lang="en-US" dirty="0" smtClean="0">
                <a:solidFill>
                  <a:srgbClr val="CEB966"/>
                </a:solidFill>
                <a:latin typeface="Courier"/>
                <a:cs typeface="Courier"/>
              </a:rPr>
              <a:t>-&gt;</a:t>
            </a:r>
            <a:r>
              <a:rPr lang="en-US" dirty="0" err="1" smtClean="0">
                <a:solidFill>
                  <a:srgbClr val="CEB966"/>
                </a:solidFill>
                <a:latin typeface="Courier"/>
                <a:cs typeface="Courier"/>
              </a:rPr>
              <a:t>b</a:t>
            </a:r>
            <a:r>
              <a:rPr lang="en-US" dirty="0" smtClean="0">
                <a:solidFill>
                  <a:srgbClr val="CEB966"/>
                </a:solidFill>
              </a:rPr>
              <a:t> </a:t>
            </a:r>
            <a:r>
              <a:rPr lang="en-US" dirty="0" smtClean="0"/>
              <a:t>to </a:t>
            </a:r>
            <a:r>
              <a:rPr lang="en-US" dirty="0" err="1" smtClean="0">
                <a:solidFill>
                  <a:schemeClr val="accent1"/>
                </a:solidFill>
                <a:latin typeface="Courier"/>
                <a:cs typeface="Courier"/>
              </a:rPr>
              <a:t>r</a:t>
            </a:r>
            <a:endParaRPr lang="en-US" dirty="0" smtClean="0">
              <a:solidFill>
                <a:srgbClr val="CEB966"/>
              </a:solidFill>
              <a:latin typeface="Courier"/>
              <a:cs typeface="Courier"/>
            </a:endParaRPr>
          </a:p>
          <a:p>
            <a:pPr lvl="1"/>
            <a:r>
              <a:rPr lang="en-US" dirty="0" smtClean="0"/>
              <a:t>performs the resulting action </a:t>
            </a:r>
            <a:r>
              <a:rPr lang="en-US" dirty="0" err="1" smtClean="0">
                <a:solidFill>
                  <a:srgbClr val="CEB966"/>
                </a:solidFill>
                <a:latin typeface="Courier"/>
                <a:cs typeface="Courier"/>
              </a:rPr>
              <a:t>b{x</a:t>
            </a:r>
            <a:r>
              <a:rPr lang="en-US" dirty="0" smtClean="0">
                <a:solidFill>
                  <a:srgbClr val="CEB966"/>
                </a:solidFill>
                <a:latin typeface="Courier"/>
                <a:cs typeface="Courier"/>
              </a:rPr>
              <a:t> &lt;- </a:t>
            </a:r>
            <a:r>
              <a:rPr lang="en-US" dirty="0" err="1" smtClean="0">
                <a:solidFill>
                  <a:srgbClr val="CEB966"/>
                </a:solidFill>
                <a:latin typeface="Courier"/>
                <a:cs typeface="Courier"/>
              </a:rPr>
              <a:t>r</a:t>
            </a:r>
            <a:r>
              <a:rPr lang="en-US" dirty="0" smtClean="0">
                <a:solidFill>
                  <a:srgbClr val="CEB966"/>
                </a:solidFill>
                <a:latin typeface="Courier"/>
                <a:cs typeface="Courier"/>
              </a:rPr>
              <a:t>}</a:t>
            </a:r>
          </a:p>
          <a:p>
            <a:pPr lvl="1"/>
            <a:r>
              <a:rPr lang="en-US" dirty="0" smtClean="0"/>
              <a:t>returns the resulting value </a:t>
            </a:r>
            <a:r>
              <a:rPr lang="en-US" dirty="0" err="1" smtClean="0">
                <a:solidFill>
                  <a:srgbClr val="CEB966"/>
                </a:solidFill>
                <a:latin typeface="Courier"/>
                <a:cs typeface="Courier"/>
              </a:rPr>
              <a:t>v</a:t>
            </a:r>
            <a:endParaRPr lang="en-US" dirty="0">
              <a:solidFill>
                <a:srgbClr val="CEB966"/>
              </a:solidFill>
              <a:latin typeface="Courier"/>
              <a:cs typeface="Courier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1549400" y="4953000"/>
            <a:ext cx="5969000" cy="1409700"/>
            <a:chOff x="1549400" y="4953000"/>
            <a:chExt cx="5969000" cy="1409700"/>
          </a:xfrm>
        </p:grpSpPr>
        <p:sp>
          <p:nvSpPr>
            <p:cNvPr id="6" name="Rectangle 5"/>
            <p:cNvSpPr/>
            <p:nvPr/>
          </p:nvSpPr>
          <p:spPr>
            <a:xfrm>
              <a:off x="1707458" y="5009504"/>
              <a:ext cx="5206604" cy="1353196"/>
            </a:xfrm>
            <a:prstGeom prst="rect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Chalkboard"/>
              </a:endParaRPr>
            </a:p>
          </p:txBody>
        </p:sp>
        <p:grpSp>
          <p:nvGrpSpPr>
            <p:cNvPr id="7" name="Group 12"/>
            <p:cNvGrpSpPr/>
            <p:nvPr/>
          </p:nvGrpSpPr>
          <p:grpSpPr>
            <a:xfrm>
              <a:off x="1549400" y="4953000"/>
              <a:ext cx="5969000" cy="1188613"/>
              <a:chOff x="609600" y="1600200"/>
              <a:chExt cx="8153400" cy="1828800"/>
            </a:xfrm>
          </p:grpSpPr>
          <p:sp>
            <p:nvSpPr>
              <p:cNvPr id="8" name="Rectangle 3"/>
              <p:cNvSpPr>
                <a:spLocks noChangeArrowheads="1"/>
              </p:cNvSpPr>
              <p:nvPr/>
            </p:nvSpPr>
            <p:spPr bwMode="auto">
              <a:xfrm>
                <a:off x="5791200" y="2265363"/>
                <a:ext cx="1752600" cy="1163637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GB" sz="2800" b="1" dirty="0" err="1" smtClean="0">
                    <a:solidFill>
                      <a:srgbClr val="000000"/>
                    </a:solidFill>
                    <a:latin typeface="Courier New" charset="0"/>
                  </a:rPr>
                  <a:t>b</a:t>
                </a:r>
                <a:endParaRPr lang="en-GB" sz="2800" b="1" dirty="0">
                  <a:solidFill>
                    <a:srgbClr val="000000"/>
                  </a:solidFill>
                  <a:latin typeface="Courier New" charset="0"/>
                </a:endParaRPr>
              </a:p>
            </p:txBody>
          </p:sp>
          <p:sp>
            <p:nvSpPr>
              <p:cNvPr id="9" name="Freeform 4"/>
              <p:cNvSpPr>
                <a:spLocks/>
              </p:cNvSpPr>
              <p:nvPr/>
            </p:nvSpPr>
            <p:spPr bwMode="auto">
              <a:xfrm>
                <a:off x="7543800" y="2112963"/>
                <a:ext cx="685800" cy="498475"/>
              </a:xfrm>
              <a:custGeom>
                <a:avLst/>
                <a:gdLst/>
                <a:ahLst/>
                <a:cxnLst>
                  <a:cxn ang="0">
                    <a:pos x="0" y="240"/>
                  </a:cxn>
                  <a:cxn ang="0">
                    <a:pos x="288" y="240"/>
                  </a:cxn>
                  <a:cxn ang="0">
                    <a:pos x="288" y="0"/>
                  </a:cxn>
                </a:cxnLst>
                <a:rect l="0" t="0" r="r" b="b"/>
                <a:pathLst>
                  <a:path w="288" h="240">
                    <a:moveTo>
                      <a:pt x="0" y="240"/>
                    </a:moveTo>
                    <a:lnTo>
                      <a:pt x="288" y="240"/>
                    </a:lnTo>
                    <a:lnTo>
                      <a:pt x="288" y="0"/>
                    </a:lnTo>
                  </a:path>
                </a:pathLst>
              </a:custGeom>
              <a:noFill/>
              <a:ln w="28575" cmpd="sng">
                <a:solidFill>
                  <a:schemeClr val="tx1"/>
                </a:solidFill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0" name="AutoShape 6"/>
              <p:cNvSpPr>
                <a:spLocks noChangeArrowheads="1"/>
              </p:cNvSpPr>
              <p:nvPr/>
            </p:nvSpPr>
            <p:spPr bwMode="auto">
              <a:xfrm>
                <a:off x="7543800" y="3027363"/>
                <a:ext cx="1219200" cy="304800"/>
              </a:xfrm>
              <a:prstGeom prst="rightArrow">
                <a:avLst>
                  <a:gd name="adj1" fmla="val 50000"/>
                  <a:gd name="adj2" fmla="val 100000"/>
                </a:avLst>
              </a:prstGeom>
              <a:solidFill>
                <a:srgbClr val="6585C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1" name="Text Box 7"/>
              <p:cNvSpPr txBox="1">
                <a:spLocks noChangeArrowheads="1"/>
              </p:cNvSpPr>
              <p:nvPr/>
            </p:nvSpPr>
            <p:spPr bwMode="auto">
              <a:xfrm>
                <a:off x="8077201" y="1600200"/>
                <a:ext cx="441461" cy="5682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l"/>
                <a:r>
                  <a:rPr lang="en-GB" b="1" dirty="0" err="1" smtClean="0">
                    <a:latin typeface="Courier New"/>
                    <a:cs typeface="Courier New"/>
                  </a:rPr>
                  <a:t>v</a:t>
                </a:r>
                <a:endParaRPr lang="en-GB" b="1" dirty="0">
                  <a:latin typeface="Courier New"/>
                  <a:cs typeface="Courier New"/>
                </a:endParaRPr>
              </a:p>
            </p:txBody>
          </p:sp>
          <p:sp>
            <p:nvSpPr>
              <p:cNvPr id="12" name="Rectangle 8"/>
              <p:cNvSpPr>
                <a:spLocks noChangeArrowheads="1"/>
              </p:cNvSpPr>
              <p:nvPr/>
            </p:nvSpPr>
            <p:spPr bwMode="auto">
              <a:xfrm>
                <a:off x="1219200" y="2265363"/>
                <a:ext cx="1752600" cy="1163637"/>
              </a:xfrm>
              <a:prstGeom prst="rect">
                <a:avLst/>
              </a:prstGeom>
              <a:solidFill>
                <a:schemeClr val="accent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/>
                <a:r>
                  <a:rPr lang="en-GB" sz="2800" b="1" dirty="0" smtClean="0">
                    <a:solidFill>
                      <a:srgbClr val="000000"/>
                    </a:solidFill>
                    <a:latin typeface="Courier New" charset="0"/>
                  </a:rPr>
                  <a:t>a</a:t>
                </a:r>
                <a:endParaRPr lang="en-GB" sz="2800" b="1" dirty="0">
                  <a:solidFill>
                    <a:srgbClr val="000000"/>
                  </a:solidFill>
                  <a:latin typeface="Courier New" charset="0"/>
                </a:endParaRPr>
              </a:p>
            </p:txBody>
          </p:sp>
          <p:sp>
            <p:nvSpPr>
              <p:cNvPr id="13" name="AutoShape 10"/>
              <p:cNvSpPr>
                <a:spLocks noChangeArrowheads="1"/>
              </p:cNvSpPr>
              <p:nvPr/>
            </p:nvSpPr>
            <p:spPr bwMode="auto">
              <a:xfrm>
                <a:off x="609600" y="3027363"/>
                <a:ext cx="609600" cy="304800"/>
              </a:xfrm>
              <a:prstGeom prst="rightArrow">
                <a:avLst>
                  <a:gd name="adj1" fmla="val 50000"/>
                  <a:gd name="adj2" fmla="val 50000"/>
                </a:avLst>
              </a:prstGeom>
              <a:solidFill>
                <a:srgbClr val="6585C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" name="AutoShape 11"/>
              <p:cNvSpPr>
                <a:spLocks noChangeArrowheads="1"/>
              </p:cNvSpPr>
              <p:nvPr/>
            </p:nvSpPr>
            <p:spPr bwMode="auto">
              <a:xfrm>
                <a:off x="2971800" y="3027363"/>
                <a:ext cx="2819400" cy="304800"/>
              </a:xfrm>
              <a:prstGeom prst="rightArrow">
                <a:avLst>
                  <a:gd name="adj1" fmla="val 50000"/>
                  <a:gd name="adj2" fmla="val 231250"/>
                </a:avLst>
              </a:prstGeom>
              <a:solidFill>
                <a:srgbClr val="6585C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" name="Text Box 12"/>
              <p:cNvSpPr txBox="1">
                <a:spLocks noChangeArrowheads="1"/>
              </p:cNvSpPr>
              <p:nvPr/>
            </p:nvSpPr>
            <p:spPr bwMode="auto">
              <a:xfrm>
                <a:off x="5368803" y="2153141"/>
                <a:ext cx="479790" cy="5682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GB" b="1" dirty="0" err="1" smtClean="0">
                    <a:latin typeface="Courier New" charset="0"/>
                  </a:rPr>
                  <a:t>x</a:t>
                </a:r>
                <a:endParaRPr lang="en-GB" b="1" dirty="0">
                  <a:latin typeface="Courier New" charset="0"/>
                </a:endParaRPr>
              </a:p>
            </p:txBody>
          </p:sp>
          <p:sp>
            <p:nvSpPr>
              <p:cNvPr id="16" name="Freeform 17"/>
              <p:cNvSpPr>
                <a:spLocks/>
              </p:cNvSpPr>
              <p:nvPr/>
            </p:nvSpPr>
            <p:spPr bwMode="auto">
              <a:xfrm>
                <a:off x="3005138" y="2130425"/>
                <a:ext cx="2786062" cy="536575"/>
              </a:xfrm>
              <a:custGeom>
                <a:avLst/>
                <a:gdLst/>
                <a:ahLst/>
                <a:cxnLst>
                  <a:cxn ang="0">
                    <a:pos x="0" y="291"/>
                  </a:cxn>
                  <a:cxn ang="0">
                    <a:pos x="398" y="291"/>
                  </a:cxn>
                  <a:cxn ang="0">
                    <a:pos x="398" y="0"/>
                  </a:cxn>
                  <a:cxn ang="0">
                    <a:pos x="1323" y="2"/>
                  </a:cxn>
                  <a:cxn ang="0">
                    <a:pos x="1323" y="338"/>
                  </a:cxn>
                  <a:cxn ang="0">
                    <a:pos x="1803" y="338"/>
                  </a:cxn>
                </a:cxnLst>
                <a:rect l="0" t="0" r="r" b="b"/>
                <a:pathLst>
                  <a:path w="1803" h="338">
                    <a:moveTo>
                      <a:pt x="0" y="291"/>
                    </a:moveTo>
                    <a:lnTo>
                      <a:pt x="398" y="291"/>
                    </a:lnTo>
                    <a:lnTo>
                      <a:pt x="398" y="0"/>
                    </a:lnTo>
                    <a:lnTo>
                      <a:pt x="1323" y="2"/>
                    </a:lnTo>
                    <a:lnTo>
                      <a:pt x="1323" y="338"/>
                    </a:lnTo>
                    <a:lnTo>
                      <a:pt x="1803" y="338"/>
                    </a:ln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triangle" w="med" len="med"/>
              </a:ln>
              <a:effectLst/>
            </p:spPr>
            <p:txBody>
              <a:bodyPr wrap="none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7" name="Text Box 7"/>
            <p:cNvSpPr txBox="1">
              <a:spLocks noChangeArrowheads="1"/>
            </p:cNvSpPr>
            <p:nvPr/>
          </p:nvSpPr>
          <p:spPr bwMode="auto">
            <a:xfrm flipH="1">
              <a:off x="4127500" y="5232401"/>
              <a:ext cx="40640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GB" b="1" dirty="0" err="1" smtClean="0">
                  <a:latin typeface="Courier New"/>
                  <a:cs typeface="Courier New"/>
                </a:rPr>
                <a:t>r</a:t>
              </a:r>
              <a:endParaRPr lang="en-GB" b="1" dirty="0">
                <a:latin typeface="Courier New"/>
                <a:cs typeface="Courier New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Printing a Character Twice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733800"/>
            <a:ext cx="8229600" cy="2575560"/>
          </a:xfrm>
        </p:spPr>
        <p:txBody>
          <a:bodyPr/>
          <a:lstStyle/>
          <a:p>
            <a:r>
              <a:rPr lang="en-US" dirty="0" smtClean="0"/>
              <a:t>The parentheses are optional because lambda abstractions extend “as far to the right as possible.”</a:t>
            </a:r>
          </a:p>
          <a:p>
            <a:r>
              <a:rPr lang="en-US" dirty="0" smtClean="0"/>
              <a:t>The </a:t>
            </a:r>
            <a:r>
              <a:rPr lang="en-US" dirty="0" err="1" smtClean="0">
                <a:solidFill>
                  <a:srgbClr val="CEB966"/>
                </a:solidFill>
                <a:latin typeface="Courier"/>
                <a:cs typeface="Courier"/>
              </a:rPr>
              <a:t>putChar</a:t>
            </a:r>
            <a:r>
              <a:rPr lang="en-US" dirty="0" smtClean="0">
                <a:solidFill>
                  <a:srgbClr val="CEB966"/>
                </a:solidFill>
              </a:rPr>
              <a:t> </a:t>
            </a:r>
            <a:r>
              <a:rPr lang="en-US" dirty="0" smtClean="0"/>
              <a:t>function returns unit, so there is no interesting value to pass on.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079500" y="1612900"/>
            <a:ext cx="6985000" cy="156966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90513" indent="-290513" algn="l">
              <a:buClr>
                <a:srgbClr val="FF3300"/>
              </a:buClr>
              <a:buFont typeface="Wingdings" charset="2"/>
              <a:buNone/>
            </a:pPr>
            <a:r>
              <a:rPr lang="en-GB" sz="2400" b="1" dirty="0" err="1">
                <a:solidFill>
                  <a:schemeClr val="bg1"/>
                </a:solidFill>
                <a:latin typeface="Courier New" charset="0"/>
              </a:rPr>
              <a:t>echoDup</a:t>
            </a:r>
            <a:r>
              <a:rPr lang="en-GB" sz="2400" b="1" dirty="0">
                <a:solidFill>
                  <a:schemeClr val="bg1"/>
                </a:solidFill>
                <a:latin typeface="Courier New" charset="0"/>
              </a:rPr>
              <a:t> :: IO ()</a:t>
            </a:r>
          </a:p>
          <a:p>
            <a:pPr marL="290513" indent="-290513" algn="l">
              <a:buClr>
                <a:srgbClr val="FF3300"/>
              </a:buClr>
              <a:buFont typeface="Wingdings" charset="2"/>
              <a:buNone/>
            </a:pPr>
            <a:r>
              <a:rPr lang="en-GB" sz="2400" b="1" dirty="0" err="1" smtClean="0">
                <a:solidFill>
                  <a:schemeClr val="bg1"/>
                </a:solidFill>
                <a:latin typeface="Courier New" charset="0"/>
              </a:rPr>
              <a:t>echoDup</a:t>
            </a:r>
            <a:r>
              <a:rPr lang="en-GB" sz="2400" b="1" dirty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GB" sz="2400" b="1" dirty="0" smtClean="0">
                <a:solidFill>
                  <a:schemeClr val="bg1"/>
                </a:solidFill>
                <a:latin typeface="Courier New" charset="0"/>
              </a:rPr>
              <a:t>= </a:t>
            </a:r>
            <a:r>
              <a:rPr lang="en-GB" sz="2400" b="1" dirty="0" err="1" smtClean="0">
                <a:solidFill>
                  <a:schemeClr val="bg1"/>
                </a:solidFill>
                <a:latin typeface="Courier New" charset="0"/>
              </a:rPr>
              <a:t>getChar</a:t>
            </a:r>
            <a:r>
              <a:rPr lang="en-GB" sz="2400" b="1" dirty="0" smtClean="0">
                <a:solidFill>
                  <a:schemeClr val="bg1"/>
                </a:solidFill>
                <a:latin typeface="Courier New" charset="0"/>
              </a:rPr>
              <a:t>	 &gt;</a:t>
            </a:r>
            <a:r>
              <a:rPr lang="en-GB" sz="2400" b="1" dirty="0">
                <a:solidFill>
                  <a:schemeClr val="bg1"/>
                </a:solidFill>
                <a:latin typeface="Courier New" charset="0"/>
              </a:rPr>
              <a:t>&gt;= </a:t>
            </a:r>
            <a:r>
              <a:rPr lang="en-GB" sz="2400" b="1" dirty="0">
                <a:solidFill>
                  <a:srgbClr val="FF0000"/>
                </a:solidFill>
                <a:latin typeface="Courier New" charset="0"/>
              </a:rPr>
              <a:t>(</a:t>
            </a:r>
            <a:r>
              <a:rPr lang="en-GB" sz="2400" b="1" dirty="0" smtClean="0">
                <a:solidFill>
                  <a:schemeClr val="bg1"/>
                </a:solidFill>
                <a:latin typeface="Courier New" charset="0"/>
              </a:rPr>
              <a:t>\</a:t>
            </a:r>
            <a:r>
              <a:rPr lang="en-GB" sz="2400" b="1" dirty="0" err="1" smtClean="0">
                <a:solidFill>
                  <a:schemeClr val="bg1"/>
                </a:solidFill>
                <a:latin typeface="Courier New" charset="0"/>
              </a:rPr>
              <a:t>c</a:t>
            </a:r>
            <a:r>
              <a:rPr lang="en-GB" sz="2400" b="1" dirty="0" smtClean="0">
                <a:solidFill>
                  <a:schemeClr val="bg1"/>
                </a:solidFill>
                <a:latin typeface="Courier New" charset="0"/>
              </a:rPr>
              <a:t>  </a:t>
            </a:r>
            <a:r>
              <a:rPr lang="en-GB" sz="2400" b="1" dirty="0">
                <a:solidFill>
                  <a:schemeClr val="bg1"/>
                </a:solidFill>
                <a:latin typeface="Courier New" charset="0"/>
              </a:rPr>
              <a:t>-&gt;</a:t>
            </a:r>
            <a:endParaRPr lang="en-GB" sz="2400" b="1" dirty="0" smtClean="0">
              <a:solidFill>
                <a:schemeClr val="bg1"/>
              </a:solidFill>
              <a:latin typeface="Courier New" charset="0"/>
            </a:endParaRPr>
          </a:p>
          <a:p>
            <a:pPr marL="290513" indent="-290513" algn="l">
              <a:buClr>
                <a:srgbClr val="FF3300"/>
              </a:buClr>
              <a:buFont typeface="Wingdings" charset="2"/>
              <a:buNone/>
            </a:pPr>
            <a:r>
              <a:rPr lang="en-GB" sz="2400" b="1" dirty="0" smtClean="0">
                <a:solidFill>
                  <a:schemeClr val="bg1"/>
                </a:solidFill>
                <a:latin typeface="Courier New" charset="0"/>
              </a:rPr>
              <a:t>          </a:t>
            </a:r>
            <a:r>
              <a:rPr lang="en-GB" sz="2400" b="1" dirty="0" err="1" smtClean="0">
                <a:solidFill>
                  <a:schemeClr val="bg1"/>
                </a:solidFill>
                <a:latin typeface="Courier New" charset="0"/>
              </a:rPr>
              <a:t>putChar</a:t>
            </a:r>
            <a:r>
              <a:rPr lang="en-GB" sz="24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GB" sz="2400" b="1" dirty="0" err="1" smtClean="0">
                <a:solidFill>
                  <a:schemeClr val="bg1"/>
                </a:solidFill>
                <a:latin typeface="Courier New" charset="0"/>
              </a:rPr>
              <a:t>c</a:t>
            </a:r>
            <a:r>
              <a:rPr lang="en-GB" sz="2400" b="1" dirty="0" smtClean="0">
                <a:solidFill>
                  <a:schemeClr val="bg1"/>
                </a:solidFill>
                <a:latin typeface="Courier New" charset="0"/>
              </a:rPr>
              <a:t>  &gt;</a:t>
            </a:r>
            <a:r>
              <a:rPr lang="en-GB" sz="2400" b="1" dirty="0">
                <a:solidFill>
                  <a:schemeClr val="bg1"/>
                </a:solidFill>
                <a:latin typeface="Courier New" charset="0"/>
              </a:rPr>
              <a:t>&gt;= </a:t>
            </a:r>
            <a:r>
              <a:rPr lang="en-GB" sz="2400" b="1" dirty="0">
                <a:solidFill>
                  <a:srgbClr val="FF0000"/>
                </a:solidFill>
                <a:latin typeface="Courier New" charset="0"/>
              </a:rPr>
              <a:t>(</a:t>
            </a:r>
            <a:r>
              <a:rPr lang="en-GB" sz="2400" b="1" dirty="0">
                <a:solidFill>
                  <a:schemeClr val="bg1"/>
                </a:solidFill>
                <a:latin typeface="Courier New" charset="0"/>
              </a:rPr>
              <a:t>\() -</a:t>
            </a:r>
            <a:r>
              <a:rPr lang="en-GB" sz="2400" b="1" dirty="0" smtClean="0">
                <a:solidFill>
                  <a:schemeClr val="bg1"/>
                </a:solidFill>
                <a:latin typeface="Courier New" charset="0"/>
              </a:rPr>
              <a:t>&gt;</a:t>
            </a:r>
          </a:p>
          <a:p>
            <a:pPr marL="290513" indent="-290513" algn="l">
              <a:buClr>
                <a:srgbClr val="FF3300"/>
              </a:buClr>
              <a:buFont typeface="Wingdings" charset="2"/>
              <a:buNone/>
            </a:pPr>
            <a:r>
              <a:rPr lang="en-GB" sz="2400" b="1" dirty="0" smtClean="0">
                <a:solidFill>
                  <a:schemeClr val="bg1"/>
                </a:solidFill>
                <a:latin typeface="Courier New" charset="0"/>
              </a:rPr>
              <a:t>          </a:t>
            </a:r>
            <a:r>
              <a:rPr lang="en-GB" sz="2400" b="1" dirty="0" err="1" smtClean="0">
                <a:solidFill>
                  <a:schemeClr val="bg1"/>
                </a:solidFill>
                <a:latin typeface="Courier New" charset="0"/>
              </a:rPr>
              <a:t>putChar</a:t>
            </a:r>
            <a:r>
              <a:rPr lang="en-GB" sz="24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GB" sz="2400" b="1" dirty="0" err="1" smtClean="0">
                <a:solidFill>
                  <a:schemeClr val="bg1"/>
                </a:solidFill>
                <a:latin typeface="Courier New" charset="0"/>
              </a:rPr>
              <a:t>c</a:t>
            </a:r>
            <a:r>
              <a:rPr lang="en-GB" sz="2400" b="1" dirty="0" smtClean="0">
                <a:solidFill>
                  <a:schemeClr val="bg1"/>
                </a:solidFill>
                <a:latin typeface="Courier New" charset="0"/>
              </a:rPr>
              <a:t>  </a:t>
            </a:r>
            <a:r>
              <a:rPr lang="en-GB" sz="2400" b="1" dirty="0" smtClean="0">
                <a:solidFill>
                  <a:srgbClr val="FF0000"/>
                </a:solidFill>
                <a:latin typeface="Courier New" charset="0"/>
              </a:rPr>
              <a:t>)</a:t>
            </a:r>
            <a:r>
              <a:rPr lang="en-GB" sz="2400" b="1" dirty="0">
                <a:solidFill>
                  <a:srgbClr val="FF0000"/>
                </a:solidFill>
                <a:latin typeface="Courier New" charset="0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(</a:t>
            </a:r>
            <a:r>
              <a:rPr lang="en-US" dirty="0" smtClean="0">
                <a:solidFill>
                  <a:srgbClr val="FFFF00"/>
                </a:solidFill>
                <a:latin typeface="Courier"/>
                <a:cs typeface="Courier"/>
              </a:rPr>
              <a:t>&gt;&gt;</a:t>
            </a:r>
            <a:r>
              <a:rPr lang="en-US" dirty="0" smtClean="0"/>
              <a:t>) </a:t>
            </a:r>
            <a:r>
              <a:rPr lang="en-US" dirty="0" err="1" smtClean="0"/>
              <a:t>Combinator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“</a:t>
            </a:r>
            <a:r>
              <a:rPr lang="en-US" dirty="0" smtClean="0">
                <a:solidFill>
                  <a:srgbClr val="FFFF00"/>
                </a:solidFill>
              </a:rPr>
              <a:t>then</a:t>
            </a:r>
            <a:r>
              <a:rPr lang="en-US" dirty="0" smtClean="0"/>
              <a:t>” </a:t>
            </a:r>
            <a:r>
              <a:rPr lang="en-US" dirty="0" err="1" smtClean="0"/>
              <a:t>combinator</a:t>
            </a:r>
            <a:r>
              <a:rPr lang="en-US" dirty="0" smtClean="0"/>
              <a:t> (</a:t>
            </a:r>
            <a:r>
              <a:rPr lang="en-US" dirty="0" smtClean="0">
                <a:solidFill>
                  <a:schemeClr val="accent1"/>
                </a:solidFill>
                <a:latin typeface="Courier"/>
                <a:cs typeface="Courier"/>
              </a:rPr>
              <a:t>&gt;&gt;</a:t>
            </a:r>
            <a:r>
              <a:rPr lang="en-US" dirty="0" smtClean="0"/>
              <a:t>) does sequencing when there is no value to pass: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990600" y="2819400"/>
            <a:ext cx="7239000" cy="89511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290513" indent="-290513" algn="l">
              <a:spcBef>
                <a:spcPts val="528"/>
              </a:spcBef>
              <a:buClr>
                <a:srgbClr val="FF3300"/>
              </a:buClr>
              <a:buFont typeface="Wingdings" charset="2"/>
              <a:buNone/>
            </a:pPr>
            <a:r>
              <a:rPr lang="en-GB" sz="2400" b="1" dirty="0">
                <a:solidFill>
                  <a:schemeClr val="bg1"/>
                </a:solidFill>
                <a:latin typeface="Courier New" charset="0"/>
              </a:rPr>
              <a:t>(&gt;&gt;) :: IO a -&gt; IO </a:t>
            </a:r>
            <a:r>
              <a:rPr lang="en-GB" sz="2400" b="1" dirty="0" err="1">
                <a:solidFill>
                  <a:schemeClr val="bg1"/>
                </a:solidFill>
                <a:latin typeface="Courier New" charset="0"/>
              </a:rPr>
              <a:t>b</a:t>
            </a:r>
            <a:r>
              <a:rPr lang="en-GB" sz="2400" b="1" dirty="0">
                <a:solidFill>
                  <a:schemeClr val="bg1"/>
                </a:solidFill>
                <a:latin typeface="Courier New" charset="0"/>
              </a:rPr>
              <a:t> -&gt; IO </a:t>
            </a:r>
            <a:r>
              <a:rPr lang="en-GB" sz="2400" b="1" dirty="0" err="1">
                <a:solidFill>
                  <a:schemeClr val="bg1"/>
                </a:solidFill>
                <a:latin typeface="Courier New" charset="0"/>
              </a:rPr>
              <a:t>b</a:t>
            </a:r>
            <a:endParaRPr lang="en-GB" sz="2400" b="1" dirty="0">
              <a:solidFill>
                <a:schemeClr val="bg1"/>
              </a:solidFill>
              <a:latin typeface="Courier New" charset="0"/>
            </a:endParaRPr>
          </a:p>
          <a:p>
            <a:pPr marL="290513" indent="-290513" algn="l">
              <a:spcBef>
                <a:spcPts val="528"/>
              </a:spcBef>
              <a:buClr>
                <a:srgbClr val="FF3300"/>
              </a:buClr>
              <a:buFont typeface="Wingdings" charset="2"/>
              <a:buNone/>
            </a:pPr>
            <a:r>
              <a:rPr lang="en-GB" sz="2400" b="1" dirty="0" err="1">
                <a:solidFill>
                  <a:schemeClr val="bg1"/>
                </a:solidFill>
                <a:latin typeface="Courier New" charset="0"/>
              </a:rPr>
              <a:t>m</a:t>
            </a:r>
            <a:r>
              <a:rPr lang="en-GB" sz="2400" b="1" dirty="0">
                <a:solidFill>
                  <a:schemeClr val="bg1"/>
                </a:solidFill>
                <a:latin typeface="Courier New" charset="0"/>
              </a:rPr>
              <a:t> &gt;&gt; </a:t>
            </a:r>
            <a:r>
              <a:rPr lang="en-GB" sz="2400" b="1" dirty="0" err="1">
                <a:solidFill>
                  <a:schemeClr val="bg1"/>
                </a:solidFill>
                <a:latin typeface="Courier New" charset="0"/>
              </a:rPr>
              <a:t>n</a:t>
            </a:r>
            <a:r>
              <a:rPr lang="en-GB" sz="2400" b="1" dirty="0">
                <a:solidFill>
                  <a:schemeClr val="bg1"/>
                </a:solidFill>
                <a:latin typeface="Courier New" charset="0"/>
              </a:rPr>
              <a:t>  =  </a:t>
            </a:r>
            <a:r>
              <a:rPr lang="en-GB" sz="2400" b="1" dirty="0" err="1">
                <a:solidFill>
                  <a:schemeClr val="bg1"/>
                </a:solidFill>
                <a:latin typeface="Courier New" charset="0"/>
              </a:rPr>
              <a:t>m</a:t>
            </a:r>
            <a:r>
              <a:rPr lang="en-GB" sz="2400" b="1" dirty="0">
                <a:solidFill>
                  <a:schemeClr val="bg1"/>
                </a:solidFill>
                <a:latin typeface="Courier New" charset="0"/>
              </a:rPr>
              <a:t> &gt;&gt;= (</a:t>
            </a:r>
            <a:r>
              <a:rPr lang="en-GB" sz="2400" b="1" dirty="0" smtClean="0">
                <a:solidFill>
                  <a:schemeClr val="bg1"/>
                </a:solidFill>
                <a:latin typeface="Courier New" charset="0"/>
              </a:rPr>
              <a:t>\</a:t>
            </a:r>
            <a:r>
              <a:rPr lang="en-GB" sz="2400" b="1" dirty="0">
                <a:solidFill>
                  <a:schemeClr val="bg1"/>
                </a:solidFill>
                <a:latin typeface="Courier New" charset="0"/>
              </a:rPr>
              <a:t>_</a:t>
            </a:r>
            <a:r>
              <a:rPr lang="en-GB" sz="24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GB" sz="2400" b="1" dirty="0">
                <a:solidFill>
                  <a:schemeClr val="bg1"/>
                </a:solidFill>
                <a:latin typeface="Courier New" charset="0"/>
              </a:rPr>
              <a:t>-&gt; </a:t>
            </a:r>
            <a:r>
              <a:rPr lang="en-GB" sz="2400" b="1" dirty="0" err="1">
                <a:solidFill>
                  <a:schemeClr val="bg1"/>
                </a:solidFill>
                <a:latin typeface="Courier New" charset="0"/>
              </a:rPr>
              <a:t>n</a:t>
            </a:r>
            <a:r>
              <a:rPr lang="en-GB" sz="2400" b="1" dirty="0">
                <a:solidFill>
                  <a:schemeClr val="bg1"/>
                </a:solidFill>
                <a:latin typeface="Courier New" charset="0"/>
              </a:rPr>
              <a:t>)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90600" y="4025900"/>
            <a:ext cx="6985000" cy="156966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90513" indent="-290513" algn="l">
              <a:buClr>
                <a:srgbClr val="FF3300"/>
              </a:buClr>
              <a:buFont typeface="Wingdings" charset="2"/>
              <a:buNone/>
            </a:pPr>
            <a:r>
              <a:rPr lang="en-GB" sz="2400" b="1" dirty="0" err="1">
                <a:solidFill>
                  <a:schemeClr val="bg1"/>
                </a:solidFill>
                <a:latin typeface="Courier New" charset="0"/>
              </a:rPr>
              <a:t>echoDup</a:t>
            </a:r>
            <a:r>
              <a:rPr lang="en-GB" sz="2400" b="1" dirty="0">
                <a:solidFill>
                  <a:schemeClr val="bg1"/>
                </a:solidFill>
                <a:latin typeface="Courier New" charset="0"/>
              </a:rPr>
              <a:t> :: IO ()</a:t>
            </a:r>
          </a:p>
          <a:p>
            <a:pPr marL="290513" indent="-290513" algn="l">
              <a:buClr>
                <a:srgbClr val="FF3300"/>
              </a:buClr>
              <a:buFont typeface="Wingdings" charset="2"/>
              <a:buNone/>
            </a:pPr>
            <a:r>
              <a:rPr lang="en-GB" sz="2400" b="1" dirty="0" err="1" smtClean="0">
                <a:solidFill>
                  <a:schemeClr val="bg1"/>
                </a:solidFill>
                <a:latin typeface="Courier New" charset="0"/>
              </a:rPr>
              <a:t>echoDup</a:t>
            </a:r>
            <a:r>
              <a:rPr lang="en-GB" sz="2400" b="1" dirty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GB" sz="2400" b="1" dirty="0" smtClean="0">
                <a:solidFill>
                  <a:schemeClr val="bg1"/>
                </a:solidFill>
                <a:latin typeface="Courier New" charset="0"/>
              </a:rPr>
              <a:t>= </a:t>
            </a:r>
            <a:r>
              <a:rPr lang="en-GB" sz="2400" b="1" dirty="0" err="1" smtClean="0">
                <a:solidFill>
                  <a:schemeClr val="bg1"/>
                </a:solidFill>
                <a:latin typeface="Courier New" charset="0"/>
              </a:rPr>
              <a:t>getChar</a:t>
            </a:r>
            <a:r>
              <a:rPr lang="en-GB" sz="2400" b="1" dirty="0" smtClean="0">
                <a:solidFill>
                  <a:schemeClr val="bg1"/>
                </a:solidFill>
                <a:latin typeface="Courier New" charset="0"/>
              </a:rPr>
              <a:t>	 &gt;</a:t>
            </a:r>
            <a:r>
              <a:rPr lang="en-GB" sz="2400" b="1" dirty="0">
                <a:solidFill>
                  <a:schemeClr val="bg1"/>
                </a:solidFill>
                <a:latin typeface="Courier New" charset="0"/>
              </a:rPr>
              <a:t>&gt;=</a:t>
            </a:r>
            <a:r>
              <a:rPr lang="en-GB" sz="2400" b="1" dirty="0" smtClean="0">
                <a:solidFill>
                  <a:schemeClr val="bg1"/>
                </a:solidFill>
                <a:latin typeface="Courier New" charset="0"/>
              </a:rPr>
              <a:t> \</a:t>
            </a:r>
            <a:r>
              <a:rPr lang="en-GB" sz="2400" b="1" dirty="0" err="1" smtClean="0">
                <a:solidFill>
                  <a:schemeClr val="bg1"/>
                </a:solidFill>
                <a:latin typeface="Courier New" charset="0"/>
              </a:rPr>
              <a:t>c</a:t>
            </a:r>
            <a:r>
              <a:rPr lang="en-GB" sz="2400" b="1" dirty="0" smtClean="0">
                <a:solidFill>
                  <a:schemeClr val="bg1"/>
                </a:solidFill>
                <a:latin typeface="Courier New" charset="0"/>
              </a:rPr>
              <a:t>  </a:t>
            </a:r>
            <a:r>
              <a:rPr lang="en-GB" sz="2400" b="1" dirty="0">
                <a:solidFill>
                  <a:schemeClr val="bg1"/>
                </a:solidFill>
                <a:latin typeface="Courier New" charset="0"/>
              </a:rPr>
              <a:t>-&gt;</a:t>
            </a:r>
            <a:endParaRPr lang="en-GB" sz="2400" b="1" dirty="0" smtClean="0">
              <a:solidFill>
                <a:schemeClr val="bg1"/>
              </a:solidFill>
              <a:latin typeface="Courier New" charset="0"/>
            </a:endParaRPr>
          </a:p>
          <a:p>
            <a:pPr marL="290513" indent="-290513" algn="l">
              <a:buClr>
                <a:srgbClr val="FF3300"/>
              </a:buClr>
              <a:buFont typeface="Wingdings" charset="2"/>
              <a:buNone/>
            </a:pPr>
            <a:r>
              <a:rPr lang="en-GB" sz="2400" b="1" dirty="0" smtClean="0">
                <a:solidFill>
                  <a:schemeClr val="bg1"/>
                </a:solidFill>
                <a:latin typeface="Courier New" charset="0"/>
              </a:rPr>
              <a:t>          </a:t>
            </a:r>
            <a:r>
              <a:rPr lang="en-GB" sz="2400" b="1" dirty="0" err="1" smtClean="0">
                <a:solidFill>
                  <a:schemeClr val="bg1"/>
                </a:solidFill>
                <a:latin typeface="Courier New" charset="0"/>
              </a:rPr>
              <a:t>putChar</a:t>
            </a:r>
            <a:r>
              <a:rPr lang="en-GB" sz="24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GB" sz="2400" b="1" dirty="0" err="1" smtClean="0">
                <a:solidFill>
                  <a:schemeClr val="bg1"/>
                </a:solidFill>
                <a:latin typeface="Courier New" charset="0"/>
              </a:rPr>
              <a:t>c</a:t>
            </a:r>
            <a:r>
              <a:rPr lang="en-GB" sz="2400" b="1" dirty="0" smtClean="0">
                <a:solidFill>
                  <a:schemeClr val="bg1"/>
                </a:solidFill>
                <a:latin typeface="Courier New" charset="0"/>
              </a:rPr>
              <a:t>  &gt;&gt;</a:t>
            </a:r>
          </a:p>
          <a:p>
            <a:pPr marL="290513" indent="-290513" algn="l">
              <a:buClr>
                <a:srgbClr val="FF3300"/>
              </a:buClr>
              <a:buFont typeface="Wingdings" charset="2"/>
              <a:buNone/>
            </a:pPr>
            <a:r>
              <a:rPr lang="en-GB" sz="2400" b="1" dirty="0" smtClean="0">
                <a:solidFill>
                  <a:schemeClr val="bg1"/>
                </a:solidFill>
                <a:latin typeface="Courier New" charset="0"/>
              </a:rPr>
              <a:t>          </a:t>
            </a:r>
            <a:r>
              <a:rPr lang="en-GB" sz="2400" b="1" dirty="0" err="1" smtClean="0">
                <a:solidFill>
                  <a:schemeClr val="bg1"/>
                </a:solidFill>
                <a:latin typeface="Courier New" charset="0"/>
              </a:rPr>
              <a:t>putChar</a:t>
            </a:r>
            <a:r>
              <a:rPr lang="en-GB" sz="24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GB" sz="2400" b="1" dirty="0" err="1" smtClean="0">
                <a:solidFill>
                  <a:schemeClr val="bg1"/>
                </a:solidFill>
                <a:latin typeface="Courier New" charset="0"/>
              </a:rPr>
              <a:t>c</a:t>
            </a:r>
            <a:r>
              <a:rPr lang="en-GB" sz="2400" b="1" dirty="0" smtClean="0">
                <a:solidFill>
                  <a:schemeClr val="bg1"/>
                </a:solidFill>
                <a:latin typeface="Courier New" charset="0"/>
              </a:rPr>
              <a:t>  </a:t>
            </a:r>
            <a:endParaRPr lang="en-GB" sz="2400" b="1" dirty="0">
              <a:solidFill>
                <a:srgbClr val="FF0000"/>
              </a:solidFill>
              <a:latin typeface="Courier New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90600" y="5854700"/>
            <a:ext cx="6985000" cy="830997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90513" indent="-290513" algn="l">
              <a:buClr>
                <a:srgbClr val="FF3300"/>
              </a:buClr>
              <a:buFont typeface="Wingdings" charset="2"/>
              <a:buNone/>
            </a:pPr>
            <a:r>
              <a:rPr lang="en-GB" sz="2400" b="1" dirty="0" err="1" smtClean="0">
                <a:solidFill>
                  <a:schemeClr val="bg1"/>
                </a:solidFill>
                <a:latin typeface="Courier New" charset="0"/>
              </a:rPr>
              <a:t>echoTwice</a:t>
            </a:r>
            <a:r>
              <a:rPr lang="en-GB" sz="24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GB" sz="2400" b="1" dirty="0">
                <a:solidFill>
                  <a:schemeClr val="bg1"/>
                </a:solidFill>
                <a:latin typeface="Courier New" charset="0"/>
              </a:rPr>
              <a:t>:: IO ()</a:t>
            </a:r>
          </a:p>
          <a:p>
            <a:pPr marL="290513" indent="-290513" algn="l">
              <a:buClr>
                <a:srgbClr val="FF3300"/>
              </a:buClr>
              <a:buFont typeface="Wingdings" charset="2"/>
              <a:buNone/>
            </a:pPr>
            <a:r>
              <a:rPr lang="en-GB" sz="2400" b="1" dirty="0" err="1" smtClean="0">
                <a:solidFill>
                  <a:schemeClr val="bg1"/>
                </a:solidFill>
                <a:latin typeface="Courier New" charset="0"/>
              </a:rPr>
              <a:t>echoTwice</a:t>
            </a:r>
            <a:r>
              <a:rPr lang="en-GB" sz="2400" b="1" dirty="0" smtClean="0">
                <a:solidFill>
                  <a:schemeClr val="bg1"/>
                </a:solidFill>
                <a:latin typeface="Courier New" charset="0"/>
              </a:rPr>
              <a:t> = echo &gt;&gt; echo</a:t>
            </a:r>
            <a:endParaRPr lang="en-GB" sz="2400" b="1" dirty="0">
              <a:solidFill>
                <a:srgbClr val="FF0000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Two Characters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17900"/>
            <a:ext cx="8229600" cy="267716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We want to return </a:t>
            </a:r>
            <a:r>
              <a:rPr lang="en-US" b="1" dirty="0" smtClean="0">
                <a:solidFill>
                  <a:srgbClr val="CEB966"/>
                </a:solidFill>
                <a:latin typeface="Courier"/>
                <a:cs typeface="Courier"/>
              </a:rPr>
              <a:t>(c1,c2)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But, </a:t>
            </a:r>
            <a:r>
              <a:rPr lang="en-US" b="1" dirty="0" smtClean="0">
                <a:solidFill>
                  <a:schemeClr val="accent1"/>
                </a:solidFill>
                <a:latin typeface="Courier"/>
                <a:cs typeface="Courier"/>
              </a:rPr>
              <a:t>(c1,c2) :: (Char, Char)</a:t>
            </a:r>
          </a:p>
          <a:p>
            <a:pPr lvl="1"/>
            <a:r>
              <a:rPr lang="en-US" dirty="0" smtClean="0"/>
              <a:t>And we need to return something of type          </a:t>
            </a:r>
            <a:r>
              <a:rPr lang="en-US" b="1" dirty="0" err="1" smtClean="0">
                <a:solidFill>
                  <a:srgbClr val="CEB966"/>
                </a:solidFill>
                <a:latin typeface="Courier"/>
                <a:cs typeface="Courier"/>
              </a:rPr>
              <a:t>IO(Char</a:t>
            </a:r>
            <a:r>
              <a:rPr lang="en-US" b="1" dirty="0" smtClean="0">
                <a:solidFill>
                  <a:srgbClr val="CEB966"/>
                </a:solidFill>
                <a:latin typeface="Courier"/>
                <a:cs typeface="Courier"/>
              </a:rPr>
              <a:t>, Char)</a:t>
            </a:r>
          </a:p>
          <a:p>
            <a:r>
              <a:rPr lang="en-US" dirty="0" smtClean="0"/>
              <a:t>We need to have some way to convert values of “plain” type into the I/O Monad.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231900" y="1701800"/>
            <a:ext cx="6629400" cy="1415772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290513" indent="-290513" algn="l">
              <a:buClr>
                <a:srgbClr val="FF3300"/>
              </a:buClr>
              <a:buFont typeface="Wingdings" charset="2"/>
              <a:buNone/>
              <a:tabLst>
                <a:tab pos="2476500" algn="l"/>
              </a:tabLst>
            </a:pPr>
            <a:r>
              <a:rPr lang="en-GB" b="1" dirty="0" err="1">
                <a:solidFill>
                  <a:srgbClr val="000000"/>
                </a:solidFill>
                <a:latin typeface="Courier New" charset="0"/>
              </a:rPr>
              <a:t>getTwoChars</a:t>
            </a:r>
            <a:r>
              <a:rPr lang="en-GB" b="1" dirty="0">
                <a:solidFill>
                  <a:srgbClr val="000000"/>
                </a:solidFill>
                <a:latin typeface="Courier New" charset="0"/>
              </a:rPr>
              <a:t> :: IO (</a:t>
            </a:r>
            <a:r>
              <a:rPr lang="en-GB" b="1" dirty="0" err="1">
                <a:solidFill>
                  <a:srgbClr val="000000"/>
                </a:solidFill>
                <a:latin typeface="Courier New" charset="0"/>
              </a:rPr>
              <a:t>Char,Char</a:t>
            </a:r>
            <a:r>
              <a:rPr lang="en-GB" b="1" dirty="0">
                <a:solidFill>
                  <a:srgbClr val="000000"/>
                </a:solidFill>
                <a:latin typeface="Courier New" charset="0"/>
              </a:rPr>
              <a:t>)</a:t>
            </a:r>
          </a:p>
          <a:p>
            <a:pPr marL="290513" indent="-290513" algn="l">
              <a:buClr>
                <a:srgbClr val="FF3300"/>
              </a:buClr>
              <a:buFont typeface="Wingdings" charset="2"/>
              <a:buNone/>
              <a:tabLst>
                <a:tab pos="2476500" algn="l"/>
              </a:tabLst>
            </a:pPr>
            <a:r>
              <a:rPr lang="en-GB" b="1" dirty="0" err="1" smtClean="0">
                <a:solidFill>
                  <a:srgbClr val="000000"/>
                </a:solidFill>
                <a:latin typeface="Courier New" charset="0"/>
              </a:rPr>
              <a:t>getTwoChars</a:t>
            </a:r>
            <a:r>
              <a:rPr lang="en-GB" b="1" dirty="0" smtClean="0">
                <a:solidFill>
                  <a:srgbClr val="000000"/>
                </a:solidFill>
                <a:latin typeface="Courier New" charset="0"/>
              </a:rPr>
              <a:t> = </a:t>
            </a:r>
            <a:r>
              <a:rPr lang="en-GB" b="1" dirty="0" err="1" smtClean="0">
                <a:solidFill>
                  <a:srgbClr val="000000"/>
                </a:solidFill>
                <a:latin typeface="Courier New" charset="0"/>
              </a:rPr>
              <a:t>getChar</a:t>
            </a:r>
            <a:r>
              <a:rPr lang="en-GB" b="1" dirty="0">
                <a:solidFill>
                  <a:srgbClr val="000000"/>
                </a:solidFill>
                <a:latin typeface="Courier New" charset="0"/>
              </a:rPr>
              <a:t>	&gt;&gt;= \c1 -&gt;</a:t>
            </a:r>
            <a:endParaRPr lang="en-GB" b="1" dirty="0" smtClean="0">
              <a:solidFill>
                <a:srgbClr val="000000"/>
              </a:solidFill>
              <a:latin typeface="Courier New" charset="0"/>
            </a:endParaRPr>
          </a:p>
          <a:p>
            <a:pPr marL="290513" indent="-290513" algn="l">
              <a:buClr>
                <a:srgbClr val="FF3300"/>
              </a:buClr>
              <a:buFont typeface="Wingdings" charset="2"/>
              <a:buNone/>
              <a:tabLst>
                <a:tab pos="2476500" algn="l"/>
              </a:tabLst>
            </a:pPr>
            <a:r>
              <a:rPr lang="en-GB" b="1" dirty="0" smtClean="0">
                <a:solidFill>
                  <a:srgbClr val="000000"/>
                </a:solidFill>
                <a:latin typeface="Courier New" charset="0"/>
              </a:rPr>
              <a:t>              </a:t>
            </a:r>
            <a:r>
              <a:rPr lang="en-GB" b="1" dirty="0" err="1" smtClean="0">
                <a:solidFill>
                  <a:srgbClr val="000000"/>
                </a:solidFill>
                <a:latin typeface="Courier New" charset="0"/>
              </a:rPr>
              <a:t>getChar</a:t>
            </a:r>
            <a:r>
              <a:rPr lang="en-GB" b="1" dirty="0">
                <a:solidFill>
                  <a:srgbClr val="000000"/>
                </a:solidFill>
                <a:latin typeface="Courier New" charset="0"/>
              </a:rPr>
              <a:t>	&gt;&gt;= \c2 -&gt;</a:t>
            </a:r>
            <a:endParaRPr lang="en-GB" b="1" dirty="0" smtClean="0">
              <a:solidFill>
                <a:srgbClr val="000000"/>
              </a:solidFill>
              <a:latin typeface="Courier New" charset="0"/>
            </a:endParaRPr>
          </a:p>
          <a:p>
            <a:pPr marL="290513" indent="-290513" algn="l">
              <a:buClr>
                <a:srgbClr val="FF3300"/>
              </a:buClr>
              <a:buFont typeface="Wingdings" charset="2"/>
              <a:buNone/>
              <a:tabLst>
                <a:tab pos="2476500" algn="l"/>
              </a:tabLst>
            </a:pPr>
            <a:r>
              <a:rPr lang="en-GB" b="1" dirty="0" smtClean="0">
                <a:solidFill>
                  <a:srgbClr val="000000"/>
                </a:solidFill>
                <a:latin typeface="Courier New" charset="0"/>
              </a:rPr>
              <a:t>              </a:t>
            </a:r>
            <a:r>
              <a:rPr lang="en-GB" sz="3200" b="1" dirty="0" smtClean="0">
                <a:solidFill>
                  <a:srgbClr val="000000"/>
                </a:solidFill>
                <a:latin typeface="Courier New" charset="0"/>
              </a:rPr>
              <a:t>?</a:t>
            </a:r>
            <a:r>
              <a:rPr lang="en-GB" sz="3200" b="1" dirty="0">
                <a:solidFill>
                  <a:srgbClr val="000000"/>
                </a:solidFill>
                <a:latin typeface="Courier New" charset="0"/>
              </a:rPr>
              <a:t>???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FF00"/>
                </a:solidFill>
                <a:latin typeface="Courier New"/>
                <a:cs typeface="Courier New"/>
              </a:rPr>
              <a:t>return</a:t>
            </a:r>
            <a:r>
              <a:rPr lang="en-US" dirty="0" smtClean="0">
                <a:solidFill>
                  <a:srgbClr val="FFFF00"/>
                </a:solidFill>
              </a:rPr>
              <a:t> </a:t>
            </a:r>
            <a:r>
              <a:rPr lang="en-US" dirty="0" err="1" smtClean="0"/>
              <a:t>Combinator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action (</a:t>
            </a:r>
            <a:r>
              <a:rPr lang="en-US" b="1" dirty="0" smtClean="0">
                <a:solidFill>
                  <a:schemeClr val="accent1"/>
                </a:solidFill>
                <a:latin typeface="Courier"/>
                <a:cs typeface="Courier"/>
              </a:rPr>
              <a:t>return </a:t>
            </a:r>
            <a:r>
              <a:rPr lang="en-US" b="1" dirty="0" err="1" smtClean="0">
                <a:solidFill>
                  <a:schemeClr val="accent1"/>
                </a:solidFill>
                <a:latin typeface="Courier"/>
                <a:cs typeface="Courier"/>
              </a:rPr>
              <a:t>v</a:t>
            </a:r>
            <a:r>
              <a:rPr lang="en-US" dirty="0" smtClean="0"/>
              <a:t>) does no IO and immediately returns </a:t>
            </a:r>
            <a:r>
              <a:rPr lang="en-US" b="1" dirty="0" err="1" smtClean="0">
                <a:solidFill>
                  <a:schemeClr val="accent1"/>
                </a:solidFill>
                <a:latin typeface="Courier"/>
                <a:cs typeface="Courier"/>
              </a:rPr>
              <a:t>v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17491" y="2660643"/>
            <a:ext cx="3109019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>
              <a:spcBef>
                <a:spcPct val="60000"/>
              </a:spcBef>
              <a:buClr>
                <a:srgbClr val="FF3300"/>
              </a:buClr>
            </a:pP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return :: a -&gt; IO a</a:t>
            </a:r>
            <a:endParaRPr lang="en-GB" sz="2000" b="1" dirty="0">
              <a:solidFill>
                <a:schemeClr val="bg1"/>
              </a:solidFill>
              <a:latin typeface="Courier New" charset="0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3073400" y="3365500"/>
            <a:ext cx="3657600" cy="1354138"/>
            <a:chOff x="2667000" y="5143500"/>
            <a:chExt cx="3657600" cy="1354138"/>
          </a:xfrm>
        </p:grpSpPr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3352800" y="5334000"/>
              <a:ext cx="1752600" cy="1163638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sz="2800" b="1" dirty="0">
                  <a:solidFill>
                    <a:schemeClr val="bg1"/>
                  </a:solidFill>
                  <a:latin typeface="Courier New" charset="0"/>
                </a:rPr>
                <a:t>return</a:t>
              </a:r>
            </a:p>
          </p:txBody>
        </p:sp>
        <p:sp>
          <p:nvSpPr>
            <p:cNvPr id="6" name="AutoShape 7"/>
            <p:cNvSpPr>
              <a:spLocks noChangeArrowheads="1"/>
            </p:cNvSpPr>
            <p:nvPr/>
          </p:nvSpPr>
          <p:spPr bwMode="auto">
            <a:xfrm>
              <a:off x="2743200" y="6096000"/>
              <a:ext cx="3581400" cy="304800"/>
            </a:xfrm>
            <a:prstGeom prst="rightArrow">
              <a:avLst>
                <a:gd name="adj1" fmla="val 50000"/>
                <a:gd name="adj2" fmla="val 293750"/>
              </a:avLst>
            </a:prstGeom>
            <a:solidFill>
              <a:srgbClr val="0070C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Freeform 9"/>
            <p:cNvSpPr>
              <a:spLocks/>
            </p:cNvSpPr>
            <p:nvPr/>
          </p:nvSpPr>
          <p:spPr bwMode="auto">
            <a:xfrm>
              <a:off x="2667000" y="5143500"/>
              <a:ext cx="3048000" cy="495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36"/>
                </a:cxn>
                <a:cxn ang="0">
                  <a:pos x="1920" y="336"/>
                </a:cxn>
                <a:cxn ang="0">
                  <a:pos x="1920" y="0"/>
                </a:cxn>
              </a:cxnLst>
              <a:rect l="0" t="0" r="r" b="b"/>
              <a:pathLst>
                <a:path w="1920" h="336">
                  <a:moveTo>
                    <a:pt x="0" y="0"/>
                  </a:moveTo>
                  <a:lnTo>
                    <a:pt x="0" y="336"/>
                  </a:lnTo>
                  <a:lnTo>
                    <a:pt x="1920" y="336"/>
                  </a:lnTo>
                  <a:lnTo>
                    <a:pt x="1920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miter lim="800000"/>
              <a:headEnd type="none" w="med" len="med"/>
              <a:tailEnd type="triangle" w="med" len="med"/>
            </a:ln>
            <a:effectLst/>
          </p:spPr>
          <p:txBody>
            <a:bodyPr wrap="none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257300" y="5245100"/>
            <a:ext cx="6629400" cy="1200329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290513" indent="-290513" algn="l">
              <a:buClr>
                <a:srgbClr val="FF3300"/>
              </a:buClr>
              <a:buFont typeface="Wingdings" charset="2"/>
              <a:buNone/>
              <a:tabLst>
                <a:tab pos="2476500" algn="l"/>
              </a:tabLst>
            </a:pPr>
            <a:r>
              <a:rPr lang="en-GB" b="1" dirty="0" err="1">
                <a:solidFill>
                  <a:srgbClr val="000000"/>
                </a:solidFill>
                <a:latin typeface="Courier New" charset="0"/>
              </a:rPr>
              <a:t>getTwoChars</a:t>
            </a:r>
            <a:r>
              <a:rPr lang="en-GB" b="1" dirty="0">
                <a:solidFill>
                  <a:srgbClr val="000000"/>
                </a:solidFill>
                <a:latin typeface="Courier New" charset="0"/>
              </a:rPr>
              <a:t> :: IO (</a:t>
            </a:r>
            <a:r>
              <a:rPr lang="en-GB" b="1" dirty="0" err="1">
                <a:solidFill>
                  <a:srgbClr val="000000"/>
                </a:solidFill>
                <a:latin typeface="Courier New" charset="0"/>
              </a:rPr>
              <a:t>Char,Char</a:t>
            </a:r>
            <a:r>
              <a:rPr lang="en-GB" b="1" dirty="0">
                <a:solidFill>
                  <a:srgbClr val="000000"/>
                </a:solidFill>
                <a:latin typeface="Courier New" charset="0"/>
              </a:rPr>
              <a:t>)</a:t>
            </a:r>
          </a:p>
          <a:p>
            <a:pPr marL="290513" indent="-290513" algn="l">
              <a:buClr>
                <a:srgbClr val="FF3300"/>
              </a:buClr>
              <a:buFont typeface="Wingdings" charset="2"/>
              <a:buNone/>
              <a:tabLst>
                <a:tab pos="2476500" algn="l"/>
              </a:tabLst>
            </a:pPr>
            <a:r>
              <a:rPr lang="en-GB" b="1" dirty="0" err="1" smtClean="0">
                <a:solidFill>
                  <a:srgbClr val="000000"/>
                </a:solidFill>
                <a:latin typeface="Courier New" charset="0"/>
              </a:rPr>
              <a:t>getTwoChars</a:t>
            </a:r>
            <a:r>
              <a:rPr lang="en-GB" b="1" dirty="0" smtClean="0">
                <a:solidFill>
                  <a:srgbClr val="000000"/>
                </a:solidFill>
                <a:latin typeface="Courier New" charset="0"/>
              </a:rPr>
              <a:t> = </a:t>
            </a:r>
            <a:r>
              <a:rPr lang="en-GB" b="1" dirty="0" err="1" smtClean="0">
                <a:solidFill>
                  <a:srgbClr val="000000"/>
                </a:solidFill>
                <a:latin typeface="Courier New" charset="0"/>
              </a:rPr>
              <a:t>getChar</a:t>
            </a:r>
            <a:r>
              <a:rPr lang="en-GB" b="1" dirty="0">
                <a:solidFill>
                  <a:srgbClr val="000000"/>
                </a:solidFill>
                <a:latin typeface="Courier New" charset="0"/>
              </a:rPr>
              <a:t>	&gt;&gt;= \c1 -&gt;</a:t>
            </a:r>
            <a:endParaRPr lang="en-GB" b="1" dirty="0" smtClean="0">
              <a:solidFill>
                <a:srgbClr val="000000"/>
              </a:solidFill>
              <a:latin typeface="Courier New" charset="0"/>
            </a:endParaRPr>
          </a:p>
          <a:p>
            <a:pPr marL="290513" indent="-290513" algn="l">
              <a:buClr>
                <a:srgbClr val="FF3300"/>
              </a:buClr>
              <a:buFont typeface="Wingdings" charset="2"/>
              <a:buNone/>
              <a:tabLst>
                <a:tab pos="2476500" algn="l"/>
              </a:tabLst>
            </a:pPr>
            <a:r>
              <a:rPr lang="en-GB" b="1" dirty="0" smtClean="0">
                <a:solidFill>
                  <a:srgbClr val="000000"/>
                </a:solidFill>
                <a:latin typeface="Courier New" charset="0"/>
              </a:rPr>
              <a:t>              </a:t>
            </a:r>
            <a:r>
              <a:rPr lang="en-GB" b="1" dirty="0" err="1" smtClean="0">
                <a:solidFill>
                  <a:srgbClr val="000000"/>
                </a:solidFill>
                <a:latin typeface="Courier New" charset="0"/>
              </a:rPr>
              <a:t>getChar</a:t>
            </a:r>
            <a:r>
              <a:rPr lang="en-GB" b="1" dirty="0">
                <a:solidFill>
                  <a:srgbClr val="000000"/>
                </a:solidFill>
                <a:latin typeface="Courier New" charset="0"/>
              </a:rPr>
              <a:t>	&gt;&gt;= \c2 -&gt;</a:t>
            </a:r>
            <a:endParaRPr lang="en-GB" b="1" dirty="0" smtClean="0">
              <a:solidFill>
                <a:srgbClr val="000000"/>
              </a:solidFill>
              <a:latin typeface="Courier New" charset="0"/>
            </a:endParaRPr>
          </a:p>
          <a:p>
            <a:pPr marL="290513" indent="-290513" algn="l">
              <a:buClr>
                <a:srgbClr val="FF3300"/>
              </a:buClr>
              <a:buFont typeface="Wingdings" charset="2"/>
              <a:buNone/>
              <a:tabLst>
                <a:tab pos="2476500" algn="l"/>
              </a:tabLst>
            </a:pPr>
            <a:r>
              <a:rPr lang="en-GB" b="1" dirty="0" smtClean="0">
                <a:solidFill>
                  <a:srgbClr val="000000"/>
                </a:solidFill>
                <a:latin typeface="Courier New" charset="0"/>
              </a:rPr>
              <a:t>              </a:t>
            </a:r>
            <a:r>
              <a:rPr lang="en-GB" b="1" dirty="0" smtClean="0">
                <a:solidFill>
                  <a:srgbClr val="FF0000"/>
                </a:solidFill>
                <a:latin typeface="Courier New" charset="0"/>
              </a:rPr>
              <a:t>return (c1,c2)</a:t>
            </a:r>
            <a:endParaRPr lang="en-GB" sz="3200" b="1" dirty="0">
              <a:solidFill>
                <a:srgbClr val="FF0000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“do”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0800"/>
            <a:ext cx="8229600" cy="53721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“do” notation adds syntactic sugar to make monadic code easier to read.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Do syntax designed to look imperative.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143000" y="4203700"/>
            <a:ext cx="6629400" cy="1631216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290513" indent="-290513">
              <a:buClr>
                <a:srgbClr val="FF3300"/>
              </a:buClr>
              <a:tabLst>
                <a:tab pos="2476500" algn="l"/>
              </a:tabLst>
            </a:pPr>
            <a:r>
              <a:rPr lang="en-US" sz="2000" b="1" dirty="0" smtClean="0">
                <a:solidFill>
                  <a:srgbClr val="FF0000"/>
                </a:solidFill>
                <a:latin typeface="Courier New" charset="0"/>
              </a:rPr>
              <a:t>-- Do Notation</a:t>
            </a:r>
          </a:p>
          <a:p>
            <a:pPr marL="290513" indent="-290513">
              <a:buClr>
                <a:srgbClr val="FF3300"/>
              </a:buClr>
              <a:tabLst>
                <a:tab pos="2476500" algn="l"/>
              </a:tabLst>
            </a:pPr>
            <a:r>
              <a:rPr lang="en-US" sz="2000" b="1" dirty="0" err="1" smtClean="0">
                <a:solidFill>
                  <a:srgbClr val="000000"/>
                </a:solidFill>
                <a:latin typeface="Courier New" charset="0"/>
              </a:rPr>
              <a:t>getTwoCharsDo</a:t>
            </a:r>
            <a:r>
              <a:rPr lang="en-US" sz="2000" b="1" dirty="0" smtClean="0">
                <a:solidFill>
                  <a:srgbClr val="000000"/>
                </a:solidFill>
                <a:latin typeface="Courier New" charset="0"/>
              </a:rPr>
              <a:t> :: </a:t>
            </a:r>
            <a:r>
              <a:rPr lang="en-US" sz="2000" b="1" dirty="0" err="1" smtClean="0">
                <a:solidFill>
                  <a:srgbClr val="000000"/>
                </a:solidFill>
                <a:latin typeface="Courier New" charset="0"/>
              </a:rPr>
              <a:t>IO(Char,Char</a:t>
            </a:r>
            <a:r>
              <a:rPr lang="en-US" sz="2000" b="1" dirty="0" smtClean="0">
                <a:solidFill>
                  <a:srgbClr val="000000"/>
                </a:solidFill>
                <a:latin typeface="Courier New" charset="0"/>
              </a:rPr>
              <a:t>)</a:t>
            </a:r>
          </a:p>
          <a:p>
            <a:pPr marL="290513" indent="-290513">
              <a:buClr>
                <a:srgbClr val="FF3300"/>
              </a:buClr>
              <a:tabLst>
                <a:tab pos="2476500" algn="l"/>
              </a:tabLst>
            </a:pPr>
            <a:r>
              <a:rPr lang="en-US" sz="2000" b="1" dirty="0" err="1" smtClean="0">
                <a:solidFill>
                  <a:srgbClr val="000000"/>
                </a:solidFill>
                <a:latin typeface="Courier New" charset="0"/>
              </a:rPr>
              <a:t>getTwoCharsDo</a:t>
            </a:r>
            <a:r>
              <a:rPr lang="en-US" sz="2000" b="1" dirty="0" smtClean="0">
                <a:solidFill>
                  <a:srgbClr val="000000"/>
                </a:solidFill>
                <a:latin typeface="Courier New" charset="0"/>
              </a:rPr>
              <a:t> = </a:t>
            </a:r>
            <a:r>
              <a:rPr lang="en-US" sz="2000" b="1" dirty="0" smtClean="0">
                <a:solidFill>
                  <a:srgbClr val="FF0000"/>
                </a:solidFill>
                <a:latin typeface="Courier New" charset="0"/>
              </a:rPr>
              <a:t>do { </a:t>
            </a:r>
            <a:r>
              <a:rPr lang="en-US" sz="2000" b="1" dirty="0" smtClean="0">
                <a:solidFill>
                  <a:srgbClr val="000000"/>
                </a:solidFill>
                <a:latin typeface="Courier New" charset="0"/>
              </a:rPr>
              <a:t>c1 </a:t>
            </a:r>
            <a:r>
              <a:rPr lang="en-US" sz="2000" b="1" dirty="0" smtClean="0">
                <a:solidFill>
                  <a:srgbClr val="FF0000"/>
                </a:solidFill>
                <a:latin typeface="Courier New" charset="0"/>
              </a:rPr>
              <a:t>&lt;-</a:t>
            </a:r>
            <a:r>
              <a:rPr lang="en-US" sz="2000" b="1" dirty="0" smtClean="0">
                <a:solidFill>
                  <a:srgbClr val="000000"/>
                </a:solidFill>
                <a:latin typeface="Courier New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ourier New" charset="0"/>
              </a:rPr>
              <a:t>getChar</a:t>
            </a:r>
            <a:r>
              <a:rPr lang="en-US" sz="2000" b="1" dirty="0" smtClean="0">
                <a:solidFill>
                  <a:srgbClr val="000000"/>
                </a:solidFill>
                <a:latin typeface="Courier New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Courier New" charset="0"/>
              </a:rPr>
              <a:t>;</a:t>
            </a:r>
          </a:p>
          <a:p>
            <a:pPr marL="290513" indent="-290513">
              <a:buClr>
                <a:srgbClr val="FF3300"/>
              </a:buClr>
              <a:tabLst>
                <a:tab pos="2476500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 charset="0"/>
              </a:rPr>
              <a:t>                     c2 </a:t>
            </a:r>
            <a:r>
              <a:rPr lang="en-US" sz="2000" b="1" dirty="0" smtClean="0">
                <a:solidFill>
                  <a:srgbClr val="FF0000"/>
                </a:solidFill>
                <a:latin typeface="Courier New" charset="0"/>
              </a:rPr>
              <a:t>&lt;-</a:t>
            </a:r>
            <a:r>
              <a:rPr lang="en-US" sz="2000" b="1" dirty="0" smtClean="0">
                <a:solidFill>
                  <a:srgbClr val="000000"/>
                </a:solidFill>
                <a:latin typeface="Courier New" charset="0"/>
              </a:rPr>
              <a:t> </a:t>
            </a:r>
            <a:r>
              <a:rPr lang="en-US" sz="2000" b="1" dirty="0" err="1" smtClean="0">
                <a:solidFill>
                  <a:srgbClr val="000000"/>
                </a:solidFill>
                <a:latin typeface="Courier New" charset="0"/>
              </a:rPr>
              <a:t>getChar</a:t>
            </a:r>
            <a:r>
              <a:rPr lang="en-US" sz="2000" b="1" dirty="0" smtClean="0">
                <a:solidFill>
                  <a:srgbClr val="000000"/>
                </a:solidFill>
                <a:latin typeface="Courier New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Courier New" charset="0"/>
              </a:rPr>
              <a:t>;</a:t>
            </a:r>
          </a:p>
          <a:p>
            <a:pPr marL="290513" indent="-290513">
              <a:buClr>
                <a:srgbClr val="FF3300"/>
              </a:buClr>
              <a:tabLst>
                <a:tab pos="2476500" algn="l"/>
              </a:tabLst>
            </a:pPr>
            <a:r>
              <a:rPr lang="en-US" sz="2000" b="1" dirty="0" smtClean="0">
                <a:solidFill>
                  <a:srgbClr val="000000"/>
                </a:solidFill>
                <a:latin typeface="Courier New" charset="0"/>
              </a:rPr>
              <a:t>                     return (c1,c2) </a:t>
            </a:r>
            <a:r>
              <a:rPr lang="en-US" sz="2000" b="1" dirty="0" smtClean="0">
                <a:solidFill>
                  <a:srgbClr val="FF0000"/>
                </a:solidFill>
                <a:latin typeface="Courier New" charset="0"/>
              </a:rPr>
              <a:t>}</a:t>
            </a:r>
            <a:endParaRPr lang="en-US" sz="2000" b="1" dirty="0">
              <a:solidFill>
                <a:srgbClr val="FF0000"/>
              </a:solidFill>
              <a:latin typeface="Courier New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155700" y="2438400"/>
            <a:ext cx="6629400" cy="1477328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290513" indent="-290513" algn="l">
              <a:buClr>
                <a:srgbClr val="FF3300"/>
              </a:buClr>
              <a:buFont typeface="Wingdings" charset="2"/>
              <a:buNone/>
              <a:tabLst>
                <a:tab pos="2476500" algn="l"/>
              </a:tabLst>
            </a:pPr>
            <a:r>
              <a:rPr lang="en-GB" b="1" dirty="0" smtClean="0">
                <a:solidFill>
                  <a:srgbClr val="FF0000"/>
                </a:solidFill>
                <a:latin typeface="Courier New" charset="0"/>
              </a:rPr>
              <a:t>-- Plain Syntax</a:t>
            </a:r>
          </a:p>
          <a:p>
            <a:pPr marL="290513" indent="-290513" algn="l">
              <a:buClr>
                <a:srgbClr val="FF3300"/>
              </a:buClr>
              <a:buFont typeface="Wingdings" charset="2"/>
              <a:buNone/>
              <a:tabLst>
                <a:tab pos="2476500" algn="l"/>
              </a:tabLst>
            </a:pPr>
            <a:r>
              <a:rPr lang="en-GB" b="1" dirty="0" err="1" smtClean="0">
                <a:solidFill>
                  <a:srgbClr val="000000"/>
                </a:solidFill>
                <a:latin typeface="Courier New" charset="0"/>
              </a:rPr>
              <a:t>getTwoChars</a:t>
            </a:r>
            <a:r>
              <a:rPr lang="en-GB" b="1" dirty="0" smtClean="0">
                <a:solidFill>
                  <a:srgbClr val="000000"/>
                </a:solidFill>
                <a:latin typeface="Courier New" charset="0"/>
              </a:rPr>
              <a:t> </a:t>
            </a:r>
            <a:r>
              <a:rPr lang="en-GB" b="1" dirty="0">
                <a:solidFill>
                  <a:srgbClr val="000000"/>
                </a:solidFill>
                <a:latin typeface="Courier New" charset="0"/>
              </a:rPr>
              <a:t>:: IO (</a:t>
            </a:r>
            <a:r>
              <a:rPr lang="en-GB" b="1" dirty="0" err="1">
                <a:solidFill>
                  <a:srgbClr val="000000"/>
                </a:solidFill>
                <a:latin typeface="Courier New" charset="0"/>
              </a:rPr>
              <a:t>Char,Char</a:t>
            </a:r>
            <a:r>
              <a:rPr lang="en-GB" b="1" dirty="0">
                <a:solidFill>
                  <a:srgbClr val="000000"/>
                </a:solidFill>
                <a:latin typeface="Courier New" charset="0"/>
              </a:rPr>
              <a:t>)</a:t>
            </a:r>
          </a:p>
          <a:p>
            <a:pPr marL="290513" indent="-290513" algn="l">
              <a:buClr>
                <a:srgbClr val="FF3300"/>
              </a:buClr>
              <a:buFont typeface="Wingdings" charset="2"/>
              <a:buNone/>
              <a:tabLst>
                <a:tab pos="2476500" algn="l"/>
              </a:tabLst>
            </a:pPr>
            <a:r>
              <a:rPr lang="en-GB" b="1" dirty="0" err="1" smtClean="0">
                <a:solidFill>
                  <a:srgbClr val="000000"/>
                </a:solidFill>
                <a:latin typeface="Courier New" charset="0"/>
              </a:rPr>
              <a:t>getTwoChars</a:t>
            </a:r>
            <a:r>
              <a:rPr lang="en-GB" b="1" dirty="0" smtClean="0">
                <a:solidFill>
                  <a:srgbClr val="000000"/>
                </a:solidFill>
                <a:latin typeface="Courier New" charset="0"/>
              </a:rPr>
              <a:t> = </a:t>
            </a:r>
            <a:r>
              <a:rPr lang="en-GB" b="1" dirty="0" err="1" smtClean="0">
                <a:solidFill>
                  <a:srgbClr val="000000"/>
                </a:solidFill>
                <a:latin typeface="Courier New" charset="0"/>
              </a:rPr>
              <a:t>getChar</a:t>
            </a:r>
            <a:r>
              <a:rPr lang="en-GB" b="1" dirty="0">
                <a:solidFill>
                  <a:srgbClr val="000000"/>
                </a:solidFill>
                <a:latin typeface="Courier New" charset="0"/>
              </a:rPr>
              <a:t>	&gt;&gt;= \c1 -&gt;</a:t>
            </a:r>
            <a:endParaRPr lang="en-GB" b="1" dirty="0" smtClean="0">
              <a:solidFill>
                <a:srgbClr val="000000"/>
              </a:solidFill>
              <a:latin typeface="Courier New" charset="0"/>
            </a:endParaRPr>
          </a:p>
          <a:p>
            <a:pPr marL="290513" indent="-290513" algn="l">
              <a:buClr>
                <a:srgbClr val="FF3300"/>
              </a:buClr>
              <a:buFont typeface="Wingdings" charset="2"/>
              <a:buNone/>
              <a:tabLst>
                <a:tab pos="2476500" algn="l"/>
              </a:tabLst>
            </a:pPr>
            <a:r>
              <a:rPr lang="en-GB" b="1" dirty="0" smtClean="0">
                <a:solidFill>
                  <a:srgbClr val="000000"/>
                </a:solidFill>
                <a:latin typeface="Courier New" charset="0"/>
              </a:rPr>
              <a:t>              </a:t>
            </a:r>
            <a:r>
              <a:rPr lang="en-GB" b="1" dirty="0" err="1" smtClean="0">
                <a:solidFill>
                  <a:srgbClr val="000000"/>
                </a:solidFill>
                <a:latin typeface="Courier New" charset="0"/>
              </a:rPr>
              <a:t>getChar</a:t>
            </a:r>
            <a:r>
              <a:rPr lang="en-GB" b="1" dirty="0">
                <a:solidFill>
                  <a:srgbClr val="000000"/>
                </a:solidFill>
                <a:latin typeface="Courier New" charset="0"/>
              </a:rPr>
              <a:t>	&gt;&gt;= \c2 -&gt;</a:t>
            </a:r>
            <a:endParaRPr lang="en-GB" b="1" dirty="0" smtClean="0">
              <a:solidFill>
                <a:srgbClr val="000000"/>
              </a:solidFill>
              <a:latin typeface="Courier New" charset="0"/>
            </a:endParaRPr>
          </a:p>
          <a:p>
            <a:pPr marL="290513" indent="-290513" algn="l">
              <a:buClr>
                <a:srgbClr val="FF3300"/>
              </a:buClr>
              <a:buFont typeface="Wingdings" charset="2"/>
              <a:buNone/>
              <a:tabLst>
                <a:tab pos="2476500" algn="l"/>
              </a:tabLst>
            </a:pPr>
            <a:r>
              <a:rPr lang="en-GB" b="1" dirty="0" smtClean="0">
                <a:solidFill>
                  <a:srgbClr val="000000"/>
                </a:solidFill>
                <a:latin typeface="Courier New" charset="0"/>
              </a:rPr>
              <a:t>              </a:t>
            </a:r>
            <a:r>
              <a:rPr lang="en-GB" b="1" dirty="0" smtClean="0">
                <a:solidFill>
                  <a:schemeClr val="bg1"/>
                </a:solidFill>
                <a:latin typeface="Courier New" charset="0"/>
              </a:rPr>
              <a:t>return (c1,c2)</a:t>
            </a:r>
            <a:endParaRPr lang="en-GB" sz="3200" b="1" dirty="0">
              <a:solidFill>
                <a:schemeClr val="bg1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Desugaring</a:t>
            </a:r>
            <a:r>
              <a:rPr lang="en-US" dirty="0" smtClean="0"/>
              <a:t> “do”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“do” notation </a:t>
            </a:r>
            <a:r>
              <a:rPr lang="en-US" i="1" dirty="0" smtClean="0"/>
              <a:t>only </a:t>
            </a:r>
            <a:r>
              <a:rPr lang="en-US" dirty="0" smtClean="0"/>
              <a:t>adds syntactic sugar: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939800" y="2286000"/>
            <a:ext cx="7467600" cy="2234458"/>
          </a:xfrm>
          <a:prstGeom prst="rect">
            <a:avLst/>
          </a:prstGeom>
          <a:solidFill>
            <a:srgbClr val="5F84D2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90513" indent="-290513" algn="l">
              <a:spcBef>
                <a:spcPct val="60000"/>
              </a:spcBef>
              <a:buClr>
                <a:srgbClr val="FF3300"/>
              </a:buClr>
              <a:buFont typeface="Wingdings" charset="2"/>
              <a:buNone/>
              <a:tabLst>
                <a:tab pos="2857500" algn="l"/>
                <a:tab pos="3529013" algn="l"/>
              </a:tabLst>
            </a:pPr>
            <a:r>
              <a:rPr lang="en-GB" sz="2400" dirty="0">
                <a:solidFill>
                  <a:schemeClr val="bg1"/>
                </a:solidFill>
                <a:latin typeface="Chalkboard"/>
                <a:cs typeface="Chalkboard"/>
              </a:rPr>
              <a:t>do { </a:t>
            </a:r>
            <a:r>
              <a:rPr lang="en-GB" sz="2400" dirty="0" err="1">
                <a:solidFill>
                  <a:schemeClr val="bg1"/>
                </a:solidFill>
                <a:latin typeface="Chalkboard"/>
                <a:cs typeface="Chalkboard"/>
              </a:rPr>
              <a:t>x</a:t>
            </a:r>
            <a:r>
              <a:rPr lang="en-GB" sz="2400" dirty="0">
                <a:solidFill>
                  <a:schemeClr val="bg1"/>
                </a:solidFill>
                <a:latin typeface="Chalkboard"/>
                <a:cs typeface="Chalkboard"/>
              </a:rPr>
              <a:t>&lt;-</a:t>
            </a:r>
            <a:r>
              <a:rPr lang="en-GB" sz="2400" dirty="0" err="1">
                <a:solidFill>
                  <a:schemeClr val="bg1"/>
                </a:solidFill>
                <a:latin typeface="Chalkboard"/>
                <a:cs typeface="Chalkboard"/>
              </a:rPr>
              <a:t>e</a:t>
            </a:r>
            <a:r>
              <a:rPr lang="en-GB" sz="2400" dirty="0">
                <a:solidFill>
                  <a:schemeClr val="bg1"/>
                </a:solidFill>
                <a:latin typeface="Chalkboard"/>
                <a:cs typeface="Chalkboard"/>
              </a:rPr>
              <a:t>;</a:t>
            </a:r>
            <a:r>
              <a:rPr lang="en-GB" sz="2400" dirty="0" smtClean="0">
                <a:solidFill>
                  <a:schemeClr val="bg1"/>
                </a:solidFill>
                <a:latin typeface="Chalkboard"/>
                <a:cs typeface="Chalkboard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Chalkboard"/>
                <a:cs typeface="Chalkboard"/>
              </a:rPr>
              <a:t>es</a:t>
            </a:r>
            <a:r>
              <a:rPr lang="en-GB" sz="2400" dirty="0" smtClean="0">
                <a:solidFill>
                  <a:schemeClr val="bg1"/>
                </a:solidFill>
                <a:latin typeface="Chalkboard"/>
                <a:cs typeface="Chalkboard"/>
              </a:rPr>
              <a:t> </a:t>
            </a:r>
            <a:r>
              <a:rPr lang="en-GB" sz="2400" dirty="0">
                <a:solidFill>
                  <a:schemeClr val="bg1"/>
                </a:solidFill>
                <a:latin typeface="Chalkboard"/>
                <a:cs typeface="Chalkboard"/>
              </a:rPr>
              <a:t>} 	= 	</a:t>
            </a:r>
            <a:r>
              <a:rPr lang="en-GB" sz="2400" dirty="0" err="1">
                <a:solidFill>
                  <a:schemeClr val="bg1"/>
                </a:solidFill>
                <a:latin typeface="Chalkboard"/>
                <a:cs typeface="Chalkboard"/>
              </a:rPr>
              <a:t>e</a:t>
            </a:r>
            <a:r>
              <a:rPr lang="en-GB" sz="2400" dirty="0">
                <a:solidFill>
                  <a:schemeClr val="bg1"/>
                </a:solidFill>
                <a:latin typeface="Chalkboard"/>
                <a:cs typeface="Chalkboard"/>
              </a:rPr>
              <a:t> &gt;&gt;= \</a:t>
            </a:r>
            <a:r>
              <a:rPr lang="en-GB" sz="2400" dirty="0" err="1">
                <a:solidFill>
                  <a:schemeClr val="bg1"/>
                </a:solidFill>
                <a:latin typeface="Chalkboard"/>
                <a:cs typeface="Chalkboard"/>
              </a:rPr>
              <a:t>x</a:t>
            </a:r>
            <a:r>
              <a:rPr lang="en-GB" sz="2400" dirty="0">
                <a:solidFill>
                  <a:schemeClr val="bg1"/>
                </a:solidFill>
                <a:latin typeface="Chalkboard"/>
                <a:cs typeface="Chalkboard"/>
              </a:rPr>
              <a:t> -&gt; do {</a:t>
            </a:r>
            <a:r>
              <a:rPr lang="en-GB" sz="2400" dirty="0" smtClean="0">
                <a:solidFill>
                  <a:schemeClr val="bg1"/>
                </a:solidFill>
                <a:latin typeface="Chalkboard"/>
                <a:cs typeface="Chalkboard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Chalkboard"/>
                <a:cs typeface="Chalkboard"/>
              </a:rPr>
              <a:t>es</a:t>
            </a:r>
            <a:r>
              <a:rPr lang="en-GB" sz="2400" dirty="0" smtClean="0">
                <a:solidFill>
                  <a:schemeClr val="bg1"/>
                </a:solidFill>
                <a:latin typeface="Chalkboard"/>
                <a:cs typeface="Chalkboard"/>
              </a:rPr>
              <a:t> </a:t>
            </a:r>
            <a:r>
              <a:rPr lang="en-GB" sz="2400" dirty="0">
                <a:solidFill>
                  <a:schemeClr val="bg1"/>
                </a:solidFill>
                <a:latin typeface="Chalkboard"/>
                <a:cs typeface="Chalkboard"/>
              </a:rPr>
              <a:t>}</a:t>
            </a:r>
          </a:p>
          <a:p>
            <a:pPr marL="290513" indent="-290513" algn="l">
              <a:spcBef>
                <a:spcPct val="60000"/>
              </a:spcBef>
              <a:buClr>
                <a:srgbClr val="FF3300"/>
              </a:buClr>
              <a:buFont typeface="Wingdings" charset="2"/>
              <a:buNone/>
              <a:tabLst>
                <a:tab pos="2857500" algn="l"/>
                <a:tab pos="3529013" algn="l"/>
              </a:tabLst>
            </a:pPr>
            <a:r>
              <a:rPr lang="en-GB" sz="2400" dirty="0">
                <a:solidFill>
                  <a:schemeClr val="bg1"/>
                </a:solidFill>
                <a:latin typeface="Chalkboard"/>
                <a:cs typeface="Chalkboard"/>
              </a:rPr>
              <a:t>do { </a:t>
            </a:r>
            <a:r>
              <a:rPr lang="en-GB" sz="2400" dirty="0" err="1">
                <a:solidFill>
                  <a:schemeClr val="bg1"/>
                </a:solidFill>
                <a:latin typeface="Chalkboard"/>
                <a:cs typeface="Chalkboard"/>
              </a:rPr>
              <a:t>e</a:t>
            </a:r>
            <a:r>
              <a:rPr lang="en-GB" sz="2400" dirty="0">
                <a:solidFill>
                  <a:schemeClr val="bg1"/>
                </a:solidFill>
                <a:latin typeface="Chalkboard"/>
                <a:cs typeface="Chalkboard"/>
              </a:rPr>
              <a:t>;</a:t>
            </a:r>
            <a:r>
              <a:rPr lang="en-GB" sz="2400" dirty="0" smtClean="0">
                <a:solidFill>
                  <a:schemeClr val="bg1"/>
                </a:solidFill>
                <a:latin typeface="Chalkboard"/>
                <a:cs typeface="Chalkboard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Chalkboard"/>
                <a:cs typeface="Chalkboard"/>
              </a:rPr>
              <a:t>es</a:t>
            </a:r>
            <a:r>
              <a:rPr lang="en-GB" sz="2400" dirty="0" smtClean="0">
                <a:solidFill>
                  <a:schemeClr val="bg1"/>
                </a:solidFill>
                <a:latin typeface="Chalkboard"/>
                <a:cs typeface="Chalkboard"/>
              </a:rPr>
              <a:t> </a:t>
            </a:r>
            <a:r>
              <a:rPr lang="en-GB" sz="2400" dirty="0">
                <a:solidFill>
                  <a:schemeClr val="bg1"/>
                </a:solidFill>
                <a:latin typeface="Chalkboard"/>
                <a:cs typeface="Chalkboard"/>
              </a:rPr>
              <a:t>}	=	</a:t>
            </a:r>
            <a:r>
              <a:rPr lang="en-GB" sz="2400" dirty="0" err="1">
                <a:solidFill>
                  <a:schemeClr val="bg1"/>
                </a:solidFill>
                <a:latin typeface="Chalkboard"/>
                <a:cs typeface="Chalkboard"/>
              </a:rPr>
              <a:t>e</a:t>
            </a:r>
            <a:r>
              <a:rPr lang="en-GB" sz="2400" dirty="0">
                <a:solidFill>
                  <a:schemeClr val="bg1"/>
                </a:solidFill>
                <a:latin typeface="Chalkboard"/>
                <a:cs typeface="Chalkboard"/>
              </a:rPr>
              <a:t> &gt;&gt; do {</a:t>
            </a:r>
            <a:r>
              <a:rPr lang="en-GB" sz="2400" dirty="0" smtClean="0">
                <a:solidFill>
                  <a:schemeClr val="bg1"/>
                </a:solidFill>
                <a:latin typeface="Chalkboard"/>
                <a:cs typeface="Chalkboard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Chalkboard"/>
                <a:cs typeface="Chalkboard"/>
              </a:rPr>
              <a:t>es</a:t>
            </a:r>
            <a:r>
              <a:rPr lang="en-GB" sz="2400" dirty="0" smtClean="0">
                <a:solidFill>
                  <a:schemeClr val="bg1"/>
                </a:solidFill>
                <a:latin typeface="Chalkboard"/>
                <a:cs typeface="Chalkboard"/>
              </a:rPr>
              <a:t> </a:t>
            </a:r>
            <a:r>
              <a:rPr lang="en-GB" sz="2400" dirty="0">
                <a:solidFill>
                  <a:schemeClr val="bg1"/>
                </a:solidFill>
                <a:latin typeface="Chalkboard"/>
                <a:cs typeface="Chalkboard"/>
              </a:rPr>
              <a:t>}</a:t>
            </a:r>
          </a:p>
          <a:p>
            <a:pPr marL="290513" indent="-290513" algn="l">
              <a:spcBef>
                <a:spcPct val="60000"/>
              </a:spcBef>
              <a:buClr>
                <a:srgbClr val="FF3300"/>
              </a:buClr>
              <a:buFont typeface="Wingdings" charset="2"/>
              <a:buNone/>
              <a:tabLst>
                <a:tab pos="2857500" algn="l"/>
                <a:tab pos="3529013" algn="l"/>
              </a:tabLst>
            </a:pPr>
            <a:r>
              <a:rPr lang="en-GB" sz="2400" dirty="0">
                <a:solidFill>
                  <a:schemeClr val="bg1"/>
                </a:solidFill>
                <a:latin typeface="Chalkboard"/>
                <a:cs typeface="Chalkboard"/>
              </a:rPr>
              <a:t>do { </a:t>
            </a:r>
            <a:r>
              <a:rPr lang="en-GB" sz="2400" dirty="0" err="1">
                <a:solidFill>
                  <a:schemeClr val="bg1"/>
                </a:solidFill>
                <a:latin typeface="Chalkboard"/>
                <a:cs typeface="Chalkboard"/>
              </a:rPr>
              <a:t>e</a:t>
            </a:r>
            <a:r>
              <a:rPr lang="en-GB" sz="2400" dirty="0">
                <a:solidFill>
                  <a:schemeClr val="bg1"/>
                </a:solidFill>
                <a:latin typeface="Chalkboard"/>
                <a:cs typeface="Chalkboard"/>
              </a:rPr>
              <a:t> }	=	</a:t>
            </a:r>
            <a:r>
              <a:rPr lang="en-GB" sz="2400" dirty="0" err="1" smtClean="0">
                <a:solidFill>
                  <a:schemeClr val="bg1"/>
                </a:solidFill>
                <a:latin typeface="Chalkboard"/>
                <a:cs typeface="Chalkboard"/>
              </a:rPr>
              <a:t>e</a:t>
            </a:r>
            <a:endParaRPr lang="en-GB" sz="2400" dirty="0" smtClean="0">
              <a:solidFill>
                <a:schemeClr val="bg1"/>
              </a:solidFill>
              <a:latin typeface="Chalkboard"/>
              <a:cs typeface="Chalkboard"/>
            </a:endParaRPr>
          </a:p>
          <a:p>
            <a:pPr marL="290513" indent="-290513" algn="l">
              <a:spcBef>
                <a:spcPct val="60000"/>
              </a:spcBef>
              <a:buClr>
                <a:srgbClr val="FF3300"/>
              </a:buClr>
              <a:buFont typeface="Wingdings" charset="2"/>
              <a:buNone/>
              <a:tabLst>
                <a:tab pos="2857500" algn="l"/>
                <a:tab pos="3529013" algn="l"/>
              </a:tabLst>
            </a:pPr>
            <a:r>
              <a:rPr lang="en-GB" sz="2400" b="1" dirty="0" smtClean="0">
                <a:solidFill>
                  <a:schemeClr val="bg1"/>
                </a:solidFill>
                <a:latin typeface="Chalkboard"/>
                <a:cs typeface="Chalkboard"/>
              </a:rPr>
              <a:t>do {let </a:t>
            </a:r>
            <a:r>
              <a:rPr lang="en-GB" sz="2400" b="1" dirty="0" err="1" smtClean="0">
                <a:solidFill>
                  <a:schemeClr val="bg1"/>
                </a:solidFill>
                <a:latin typeface="Chalkboard"/>
                <a:cs typeface="Chalkboard"/>
              </a:rPr>
              <a:t>ds</a:t>
            </a:r>
            <a:r>
              <a:rPr lang="en-GB" sz="2400" b="1" dirty="0" smtClean="0">
                <a:solidFill>
                  <a:schemeClr val="bg1"/>
                </a:solidFill>
                <a:latin typeface="Chalkboard"/>
                <a:cs typeface="Chalkboard"/>
              </a:rPr>
              <a:t>; </a:t>
            </a:r>
            <a:r>
              <a:rPr lang="en-GB" sz="2400" b="1" dirty="0" err="1" smtClean="0">
                <a:solidFill>
                  <a:schemeClr val="bg1"/>
                </a:solidFill>
                <a:latin typeface="Chalkboard"/>
                <a:cs typeface="Chalkboard"/>
              </a:rPr>
              <a:t>es</a:t>
            </a:r>
            <a:r>
              <a:rPr lang="en-GB" sz="2400" b="1" dirty="0" smtClean="0">
                <a:solidFill>
                  <a:schemeClr val="bg1"/>
                </a:solidFill>
                <a:latin typeface="Chalkboard"/>
                <a:cs typeface="Chalkboard"/>
              </a:rPr>
              <a:t>}        =     let </a:t>
            </a:r>
            <a:r>
              <a:rPr lang="en-GB" sz="2400" b="1" dirty="0" err="1" smtClean="0">
                <a:solidFill>
                  <a:schemeClr val="bg1"/>
                </a:solidFill>
                <a:latin typeface="Chalkboard"/>
                <a:cs typeface="Chalkboard"/>
              </a:rPr>
              <a:t>ds</a:t>
            </a:r>
            <a:r>
              <a:rPr lang="en-GB" sz="2400" b="1" dirty="0" smtClean="0">
                <a:solidFill>
                  <a:schemeClr val="bg1"/>
                </a:solidFill>
                <a:latin typeface="Chalkboard"/>
                <a:cs typeface="Chalkboard"/>
              </a:rPr>
              <a:t> in do {</a:t>
            </a:r>
            <a:r>
              <a:rPr lang="en-GB" sz="2400" b="1" dirty="0" err="1" smtClean="0">
                <a:solidFill>
                  <a:schemeClr val="bg1"/>
                </a:solidFill>
                <a:latin typeface="Chalkboard"/>
                <a:cs typeface="Chalkboard"/>
              </a:rPr>
              <a:t>es</a:t>
            </a:r>
            <a:r>
              <a:rPr lang="en-GB" sz="2400" b="1" dirty="0" smtClean="0">
                <a:solidFill>
                  <a:schemeClr val="bg1"/>
                </a:solidFill>
                <a:latin typeface="Chalkboard"/>
                <a:cs typeface="Chalkboard"/>
              </a:rPr>
              <a:t>} </a:t>
            </a:r>
            <a:endParaRPr lang="en-GB" sz="2400" b="1" dirty="0">
              <a:solidFill>
                <a:schemeClr val="bg1"/>
              </a:solidFill>
              <a:latin typeface="Chalkboard"/>
              <a:cs typeface="Chalkboard"/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1003301" y="4876800"/>
            <a:ext cx="7226300" cy="783193"/>
          </a:xfrm>
          <a:prstGeom prst="wedgeRoundRectCallout">
            <a:avLst>
              <a:gd name="adj1" fmla="val -23745"/>
              <a:gd name="adj2" fmla="val 4969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The scope of variables bound in a generator is the rest of the “do” expression.</a:t>
            </a:r>
            <a:endParaRPr lang="en-GB" sz="2000" dirty="0">
              <a:solidFill>
                <a:schemeClr val="bg1"/>
              </a:solidFill>
              <a:latin typeface="Chalkboard"/>
            </a:endParaRPr>
          </a:p>
        </p:txBody>
      </p:sp>
      <p:sp>
        <p:nvSpPr>
          <p:cNvPr id="6" name="Rounded Rectangular Callout 5"/>
          <p:cNvSpPr/>
          <p:nvPr/>
        </p:nvSpPr>
        <p:spPr>
          <a:xfrm>
            <a:off x="977901" y="5833507"/>
            <a:ext cx="7226300" cy="442674"/>
          </a:xfrm>
          <a:prstGeom prst="wedgeRoundRectCallout">
            <a:avLst>
              <a:gd name="adj1" fmla="val -23745"/>
              <a:gd name="adj2" fmla="val 4969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The last item in a “do” expression must be an expression.</a:t>
            </a:r>
            <a:endParaRPr lang="en-GB" sz="2000" dirty="0">
              <a:solidFill>
                <a:schemeClr val="bg1"/>
              </a:solidFill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Syntactic Variations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following are equivalent:</a:t>
            </a:r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130300" y="2374900"/>
            <a:ext cx="6705600" cy="461665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90513" indent="-290513">
              <a:buClr>
                <a:srgbClr val="FF33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do { x1 &lt;- p1; ...;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xn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&lt;-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pn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;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q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}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104900" y="4000500"/>
            <a:ext cx="2374900" cy="156966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90513" indent="-290513">
              <a:buClr>
                <a:srgbClr val="FF33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do x1 &lt;- p1</a:t>
            </a:r>
          </a:p>
          <a:p>
            <a:pPr marL="290513" indent="-290513">
              <a:buClr>
                <a:srgbClr val="FF33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  ...</a:t>
            </a:r>
          </a:p>
          <a:p>
            <a:pPr marL="290513" indent="-290513">
              <a:buClr>
                <a:srgbClr val="FF33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 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xn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&lt;-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pn</a:t>
            </a:r>
            <a:endParaRPr lang="en-US" sz="2400" b="1" dirty="0" smtClean="0">
              <a:solidFill>
                <a:schemeClr val="bg1"/>
              </a:solidFill>
              <a:latin typeface="Courier New" charset="0"/>
            </a:endParaRPr>
          </a:p>
          <a:p>
            <a:pPr marL="290513" indent="-290513">
              <a:buClr>
                <a:srgbClr val="FF33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 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q</a:t>
            </a:r>
            <a:endParaRPr lang="en-US" sz="2400" b="1" dirty="0" smtClean="0">
              <a:solidFill>
                <a:schemeClr val="bg1"/>
              </a:solidFill>
              <a:latin typeface="Courier New" charset="0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117600" y="3175000"/>
            <a:ext cx="6705600" cy="461665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90513" indent="-290513">
              <a:buClr>
                <a:srgbClr val="FF33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do   x1 &lt;- p1; ...;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xn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&lt;-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pn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;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q</a:t>
            </a:r>
            <a:endParaRPr lang="en-US" sz="2400" b="1" dirty="0" smtClean="0">
              <a:solidFill>
                <a:schemeClr val="bg1"/>
              </a:solidFill>
              <a:latin typeface="Courier New" charset="0"/>
            </a:endParaRPr>
          </a:p>
        </p:txBody>
      </p:sp>
      <p:sp>
        <p:nvSpPr>
          <p:cNvPr id="12" name="AutoShape 21"/>
          <p:cNvSpPr>
            <a:spLocks noChangeArrowheads="1"/>
          </p:cNvSpPr>
          <p:nvPr/>
        </p:nvSpPr>
        <p:spPr bwMode="auto">
          <a:xfrm>
            <a:off x="4483100" y="4216400"/>
            <a:ext cx="3314700" cy="1804749"/>
          </a:xfrm>
          <a:prstGeom prst="wedgeRoundRectCallout">
            <a:avLst>
              <a:gd name="adj1" fmla="val -78811"/>
              <a:gd name="adj2" fmla="val -39778"/>
              <a:gd name="adj3" fmla="val 16667"/>
            </a:avLst>
          </a:prstGeom>
          <a:solidFill>
            <a:srgbClr val="6585C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GB" sz="2000" dirty="0" smtClean="0">
                <a:solidFill>
                  <a:srgbClr val="000000"/>
                </a:solidFill>
                <a:latin typeface="Chalkboard"/>
                <a:cs typeface="Chalkboard"/>
              </a:rPr>
              <a:t>If the semicolons are omitted, then the generators must line up.  The indentation replaces the punctuation.</a:t>
            </a:r>
            <a:endParaRPr lang="en-GB" sz="2000" dirty="0">
              <a:solidFill>
                <a:srgbClr val="000000"/>
              </a:solidFill>
              <a:latin typeface="Chalkboard"/>
              <a:cs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...and the Beast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But to be </a:t>
            </a:r>
            <a:r>
              <a:rPr lang="en-US" i="1" dirty="0" smtClean="0"/>
              <a:t>useful </a:t>
            </a:r>
            <a:r>
              <a:rPr lang="en-US" dirty="0" smtClean="0"/>
              <a:t>as well as </a:t>
            </a:r>
            <a:r>
              <a:rPr lang="en-US" i="1" dirty="0" smtClean="0"/>
              <a:t>beautiful</a:t>
            </a:r>
            <a:r>
              <a:rPr lang="en-US" dirty="0" smtClean="0"/>
              <a:t>, a language must manage the “</a:t>
            </a:r>
            <a:r>
              <a:rPr lang="en-US" dirty="0" smtClean="0">
                <a:solidFill>
                  <a:srgbClr val="FFFF00"/>
                </a:solidFill>
              </a:rPr>
              <a:t>Awkward Squad</a:t>
            </a:r>
            <a:r>
              <a:rPr lang="en-US" dirty="0" smtClean="0"/>
              <a:t>”:</a:t>
            </a:r>
          </a:p>
          <a:p>
            <a:pPr lvl="1"/>
            <a:r>
              <a:rPr lang="en-US" dirty="0" smtClean="0"/>
              <a:t>Input/Output</a:t>
            </a:r>
          </a:p>
          <a:p>
            <a:pPr lvl="1"/>
            <a:r>
              <a:rPr lang="en-US" dirty="0" smtClean="0"/>
              <a:t>Imperative update</a:t>
            </a:r>
          </a:p>
          <a:p>
            <a:pPr lvl="1"/>
            <a:r>
              <a:rPr lang="en-US" dirty="0" smtClean="0"/>
              <a:t>Error recovery                                        (</a:t>
            </a:r>
            <a:r>
              <a:rPr lang="en-US" dirty="0" err="1" smtClean="0"/>
              <a:t>eg</a:t>
            </a:r>
            <a:r>
              <a:rPr lang="en-US" dirty="0" smtClean="0"/>
              <a:t>, timing out, catching divide by zero, etc.)</a:t>
            </a:r>
          </a:p>
          <a:p>
            <a:pPr lvl="1"/>
            <a:r>
              <a:rPr lang="en-US" dirty="0" smtClean="0"/>
              <a:t>Foreign-language interfaces </a:t>
            </a:r>
          </a:p>
          <a:p>
            <a:pPr lvl="1"/>
            <a:r>
              <a:rPr lang="en-US" dirty="0" smtClean="0"/>
              <a:t>Concurrency</a:t>
            </a:r>
          </a:p>
        </p:txBody>
      </p:sp>
      <p:sp>
        <p:nvSpPr>
          <p:cNvPr id="4" name="Rounded Rectangular Callout 3"/>
          <p:cNvSpPr/>
          <p:nvPr/>
        </p:nvSpPr>
        <p:spPr>
          <a:xfrm>
            <a:off x="1739901" y="5549900"/>
            <a:ext cx="5727700" cy="783193"/>
          </a:xfrm>
          <a:prstGeom prst="wedgeRoundRectCallout">
            <a:avLst>
              <a:gd name="adj1" fmla="val -23745"/>
              <a:gd name="adj2" fmla="val 4969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000" dirty="0" smtClean="0">
                <a:solidFill>
                  <a:schemeClr val="bg1"/>
                </a:solidFill>
                <a:latin typeface="Chalkboard"/>
              </a:rPr>
              <a:t>The whole point of a running a program is to affect the real world, an “update in place.”</a:t>
            </a:r>
            <a:endParaRPr lang="en-GB" sz="2000" dirty="0">
              <a:solidFill>
                <a:schemeClr val="bg1"/>
              </a:solidFill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Bigger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b="1" dirty="0" err="1" smtClean="0">
                <a:solidFill>
                  <a:schemeClr val="accent1"/>
                </a:solidFill>
                <a:latin typeface="Courier"/>
                <a:cs typeface="Courier"/>
              </a:rPr>
              <a:t>getLine</a:t>
            </a:r>
            <a:r>
              <a:rPr lang="en-US" b="1" dirty="0" smtClean="0">
                <a:solidFill>
                  <a:schemeClr val="accent1"/>
                </a:solidFill>
                <a:cs typeface="Chalkboard"/>
              </a:rPr>
              <a:t> </a:t>
            </a:r>
            <a:r>
              <a:rPr lang="en-US" dirty="0" smtClean="0"/>
              <a:t>function reads a line of input: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77900" y="2387600"/>
            <a:ext cx="7823200" cy="2677656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90513" indent="-290513">
              <a:buClr>
                <a:srgbClr val="FF3300"/>
              </a:buClr>
            </a:pP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getLine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:: IO [Char]</a:t>
            </a:r>
          </a:p>
          <a:p>
            <a:pPr marL="290513" indent="-290513">
              <a:buClr>
                <a:srgbClr val="FF3300"/>
              </a:buClr>
            </a:pP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getLine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= do {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c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&lt;-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getChar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;</a:t>
            </a:r>
          </a:p>
          <a:p>
            <a:pPr marL="290513" indent="-290513">
              <a:buClr>
                <a:srgbClr val="FF33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              if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c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== '\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n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' then </a:t>
            </a:r>
          </a:p>
          <a:p>
            <a:pPr marL="290513" indent="-290513">
              <a:buClr>
                <a:srgbClr val="FF33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                   return []</a:t>
            </a:r>
          </a:p>
          <a:p>
            <a:pPr marL="290513" indent="-290513">
              <a:buClr>
                <a:srgbClr val="FF33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              else </a:t>
            </a:r>
          </a:p>
          <a:p>
            <a:pPr marL="290513" indent="-290513">
              <a:buClr>
                <a:srgbClr val="FF33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                   do {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cs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&lt;-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getLine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;</a:t>
            </a:r>
          </a:p>
          <a:p>
            <a:pPr marL="290513" indent="-290513">
              <a:buClr>
                <a:srgbClr val="FF33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                        return (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c:cs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) }}</a:t>
            </a:r>
          </a:p>
        </p:txBody>
      </p:sp>
      <p:sp>
        <p:nvSpPr>
          <p:cNvPr id="6" name="Rounded Rectangular Callout 5"/>
          <p:cNvSpPr/>
          <p:nvPr/>
        </p:nvSpPr>
        <p:spPr>
          <a:xfrm>
            <a:off x="1117600" y="5588000"/>
            <a:ext cx="7454900" cy="919401"/>
          </a:xfrm>
          <a:prstGeom prst="wedgeRoundRectCallout">
            <a:avLst>
              <a:gd name="adj1" fmla="val -23745"/>
              <a:gd name="adj2" fmla="val 49693"/>
              <a:gd name="adj3" fmla="val 16667"/>
            </a:avLst>
          </a:prstGeom>
          <a:solidFill>
            <a:srgbClr val="5F84D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  <a:latin typeface="Chalkboard"/>
                <a:cs typeface="Chalkboard"/>
              </a:rPr>
              <a:t>Note the “regular” code mixed with the monadic operations and the nested “do” expression.</a:t>
            </a:r>
            <a:endParaRPr lang="en-US" sz="2400" dirty="0">
              <a:solidFill>
                <a:schemeClr val="bg1"/>
              </a:solidFill>
              <a:latin typeface="Chalkboard"/>
              <a:cs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Straight Arrow Connector 17"/>
          <p:cNvCxnSpPr/>
          <p:nvPr/>
        </p:nvCxnSpPr>
        <p:spPr>
          <a:xfrm>
            <a:off x="7740650" y="3557527"/>
            <a:ext cx="692150" cy="1135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985000" y="3558048"/>
            <a:ext cx="8001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985000" y="3490656"/>
            <a:ext cx="32385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7772400" y="3769852"/>
            <a:ext cx="660400" cy="1083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985000" y="3769852"/>
            <a:ext cx="80645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93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An Analogy: Monad as Assembly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0800"/>
            <a:ext cx="8229600" cy="51308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Each action in the IO monad is a possible stage in an assembly line.</a:t>
            </a:r>
          </a:p>
          <a:p>
            <a:r>
              <a:rPr lang="en-US" dirty="0" smtClean="0"/>
              <a:t>For an action with type </a:t>
            </a:r>
            <a:r>
              <a:rPr lang="en-US" b="1" dirty="0" smtClean="0">
                <a:solidFill>
                  <a:schemeClr val="accent1"/>
                </a:solidFill>
                <a:latin typeface="Courier New"/>
                <a:cs typeface="Courier New"/>
              </a:rPr>
              <a:t>IO a</a:t>
            </a:r>
            <a:r>
              <a:rPr lang="en-US" dirty="0" smtClean="0"/>
              <a:t>, the type</a:t>
            </a:r>
          </a:p>
          <a:p>
            <a:pPr lvl="1"/>
            <a:r>
              <a:rPr lang="en-US" dirty="0" smtClean="0"/>
              <a:t>tags the action as suitable for the IO assembly line via the </a:t>
            </a:r>
            <a:r>
              <a:rPr lang="en-US" b="1" dirty="0" smtClean="0">
                <a:solidFill>
                  <a:schemeClr val="accent1"/>
                </a:solidFill>
                <a:latin typeface="Courier New"/>
                <a:cs typeface="Courier New"/>
              </a:rPr>
              <a:t>IO</a:t>
            </a:r>
            <a:r>
              <a:rPr lang="en-US" dirty="0" smtClean="0"/>
              <a:t> type constructor.</a:t>
            </a:r>
          </a:p>
          <a:p>
            <a:pPr lvl="1"/>
            <a:r>
              <a:rPr lang="en-US" dirty="0" smtClean="0"/>
              <a:t>indicates that the kind of thing being passed to the next stage in the assembly line has type </a:t>
            </a:r>
            <a:r>
              <a:rPr lang="en-US" b="1" dirty="0" smtClean="0">
                <a:solidFill>
                  <a:srgbClr val="CEB966"/>
                </a:solidFill>
                <a:latin typeface="Courier New"/>
                <a:cs typeface="Courier New"/>
              </a:rPr>
              <a:t>a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FF00"/>
                </a:solidFill>
              </a:rPr>
              <a:t>bind </a:t>
            </a:r>
            <a:r>
              <a:rPr lang="en-US" dirty="0" smtClean="0"/>
              <a:t>operator “snaps” two stages                         s1 and s2 together to build a compound stage.  </a:t>
            </a:r>
          </a:p>
          <a:p>
            <a:r>
              <a:rPr lang="en-US" dirty="0" smtClean="0"/>
              <a:t>The </a:t>
            </a:r>
            <a:r>
              <a:rPr lang="en-US" dirty="0" smtClean="0">
                <a:solidFill>
                  <a:srgbClr val="FFFF00"/>
                </a:solidFill>
              </a:rPr>
              <a:t>return </a:t>
            </a:r>
            <a:r>
              <a:rPr lang="en-US" dirty="0" smtClean="0"/>
              <a:t>operator converts a pure value into a stage in the assembly line. </a:t>
            </a:r>
          </a:p>
          <a:p>
            <a:r>
              <a:rPr lang="en-US" dirty="0" smtClean="0"/>
              <a:t>The assembly line </a:t>
            </a:r>
            <a:r>
              <a:rPr lang="en-US" i="1" dirty="0" smtClean="0">
                <a:solidFill>
                  <a:srgbClr val="FFFF00"/>
                </a:solidFill>
              </a:rPr>
              <a:t>does nothing</a:t>
            </a:r>
            <a:r>
              <a:rPr lang="en-US" dirty="0" smtClean="0"/>
              <a:t> until it is turned on.</a:t>
            </a:r>
          </a:p>
          <a:p>
            <a:r>
              <a:rPr lang="en-US" dirty="0" smtClean="0"/>
              <a:t>The only safe way to “run” an IO assembly is to execute the program, either using </a:t>
            </a:r>
            <a:r>
              <a:rPr lang="en-US" dirty="0" err="1" smtClean="0"/>
              <a:t>ghci</a:t>
            </a:r>
            <a:r>
              <a:rPr lang="en-US" dirty="0" smtClean="0"/>
              <a:t> or running an executable. 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8102600" y="1282700"/>
            <a:ext cx="660400" cy="596900"/>
            <a:chOff x="4648200" y="1828800"/>
            <a:chExt cx="965200" cy="787400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4648200" y="2082800"/>
              <a:ext cx="965200" cy="142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4648200" y="1993900"/>
              <a:ext cx="558800" cy="254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>
              <a:off x="4648200" y="2362200"/>
              <a:ext cx="965200" cy="142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Snip Single Corner Rectangle 5"/>
            <p:cNvSpPr/>
            <p:nvPr/>
          </p:nvSpPr>
          <p:spPr>
            <a:xfrm>
              <a:off x="4826000" y="1828800"/>
              <a:ext cx="558800" cy="787400"/>
            </a:xfrm>
            <a:prstGeom prst="snip1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Comic Sans MS" pitchFamily="66" charset="0"/>
              </a:endParaRPr>
            </a:p>
          </p:txBody>
        </p:sp>
      </p:grpSp>
      <p:sp>
        <p:nvSpPr>
          <p:cNvPr id="11" name="Snip Single Corner Rectangle 10"/>
          <p:cNvSpPr/>
          <p:nvPr/>
        </p:nvSpPr>
        <p:spPr>
          <a:xfrm>
            <a:off x="7106653" y="3365500"/>
            <a:ext cx="382337" cy="59690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Comic Sans MS" pitchFamily="66" charset="0"/>
              </a:rPr>
              <a:t>1</a:t>
            </a:r>
            <a:endParaRPr lang="en-US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16" name="Snip Single Corner Rectangle 15"/>
          <p:cNvSpPr/>
          <p:nvPr/>
        </p:nvSpPr>
        <p:spPr>
          <a:xfrm>
            <a:off x="7894053" y="3365500"/>
            <a:ext cx="382337" cy="596900"/>
          </a:xfrm>
          <a:prstGeom prst="snip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dirty="0" smtClean="0">
                <a:solidFill>
                  <a:srgbClr val="000000"/>
                </a:solidFill>
                <a:latin typeface="Comic Sans MS" pitchFamily="66" charset="0"/>
              </a:rPr>
              <a:t>2</a:t>
            </a:r>
            <a:endParaRPr lang="en-US" dirty="0">
              <a:solidFill>
                <a:srgbClr val="0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3500"/>
            <a:ext cx="8229600" cy="24130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Running the program turns on the IO assembly line.  </a:t>
            </a:r>
          </a:p>
          <a:p>
            <a:r>
              <a:rPr lang="en-US" dirty="0" smtClean="0"/>
              <a:t>The assembly line gets “the world” as its input and delivers a result and a modified world.</a:t>
            </a:r>
          </a:p>
          <a:p>
            <a:r>
              <a:rPr lang="en-US" dirty="0" smtClean="0"/>
              <a:t>The types guarantee that the world flows in a single thread through the assembly line.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1862"/>
          </a:xfrm>
        </p:spPr>
        <p:txBody>
          <a:bodyPr/>
          <a:lstStyle/>
          <a:p>
            <a:r>
              <a:rPr lang="en-US" dirty="0" smtClean="0"/>
              <a:t>Powering the Assembly Line</a:t>
            </a:r>
            <a:endParaRPr lang="en-US" dirty="0"/>
          </a:p>
        </p:txBody>
      </p:sp>
      <p:grpSp>
        <p:nvGrpSpPr>
          <p:cNvPr id="65" name="Group 64"/>
          <p:cNvGrpSpPr/>
          <p:nvPr/>
        </p:nvGrpSpPr>
        <p:grpSpPr>
          <a:xfrm>
            <a:off x="1943100" y="3797300"/>
            <a:ext cx="5740400" cy="2616200"/>
            <a:chOff x="1930400" y="2679700"/>
            <a:chExt cx="5740400" cy="2616200"/>
          </a:xfrm>
        </p:grpSpPr>
        <p:grpSp>
          <p:nvGrpSpPr>
            <p:cNvPr id="62" name="Group 61"/>
            <p:cNvGrpSpPr/>
            <p:nvPr/>
          </p:nvGrpSpPr>
          <p:grpSpPr>
            <a:xfrm>
              <a:off x="1930400" y="2679700"/>
              <a:ext cx="5740400" cy="2616200"/>
              <a:chOff x="1930400" y="2679700"/>
              <a:chExt cx="5740400" cy="2616200"/>
            </a:xfrm>
          </p:grpSpPr>
          <p:sp>
            <p:nvSpPr>
              <p:cNvPr id="5" name="Rounded Rectangle 4"/>
              <p:cNvSpPr/>
              <p:nvPr/>
            </p:nvSpPr>
            <p:spPr>
              <a:xfrm>
                <a:off x="1930400" y="2679700"/>
                <a:ext cx="5740400" cy="2616200"/>
              </a:xfrm>
              <a:prstGeom prst="roundRect">
                <a:avLst/>
              </a:prstGeom>
              <a:solidFill>
                <a:srgbClr val="6585CF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Chalkboard"/>
                </a:endParaRPr>
              </a:p>
            </p:txBody>
          </p:sp>
          <p:cxnSp>
            <p:nvCxnSpPr>
              <p:cNvPr id="9" name="Straight Arrow Connector 8"/>
              <p:cNvCxnSpPr/>
              <p:nvPr/>
            </p:nvCxnSpPr>
            <p:spPr>
              <a:xfrm flipV="1">
                <a:off x="3403600" y="4104067"/>
                <a:ext cx="717550" cy="1"/>
              </a:xfrm>
              <a:prstGeom prst="straightConnector1">
                <a:avLst/>
              </a:prstGeom>
              <a:ln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5" name="Straight Arrow Connector 34"/>
            <p:cNvCxnSpPr/>
            <p:nvPr/>
          </p:nvCxnSpPr>
          <p:spPr>
            <a:xfrm>
              <a:off x="4724400" y="4419600"/>
              <a:ext cx="1485900" cy="127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>
              <a:off x="4686300" y="4152900"/>
              <a:ext cx="1130300" cy="12700"/>
            </a:xfrm>
            <a:prstGeom prst="straightConnector1">
              <a:avLst/>
            </a:prstGeom>
            <a:ln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>
              <a:off x="4699000" y="4064000"/>
              <a:ext cx="330200" cy="2540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pic>
          <p:nvPicPr>
            <p:cNvPr id="12" name="Picture 11"/>
            <p:cNvPicPr>
              <a:picLocks noChangeAspect="1"/>
            </p:cNvPicPr>
            <p:nvPr/>
          </p:nvPicPr>
          <mc:AlternateContent>
            <mc:Choice xmlns:ma="http://schemas.microsoft.com/office/mac/drawingml/2008/main" Requires="ma">
              <p:blipFill>
                <a:blip r:embed="rId2"/>
                <a:stretch>
                  <a:fillRect/>
                </a:stretch>
              </p:blipFill>
            </mc:Choice>
            <mc:Fallback>
              <p:blipFill>
                <a:blip r:embed="rId3"/>
                <a:stretch>
                  <a:fillRect/>
                </a:stretch>
              </p:blipFill>
            </mc:Fallback>
          </mc:AlternateContent>
          <p:spPr>
            <a:xfrm>
              <a:off x="2381250" y="3435576"/>
              <a:ext cx="962907" cy="1238024"/>
            </a:xfrm>
            <a:prstGeom prst="rect">
              <a:avLst/>
            </a:prstGeom>
          </p:spPr>
        </p:pic>
        <p:grpSp>
          <p:nvGrpSpPr>
            <p:cNvPr id="64" name="Group 63"/>
            <p:cNvGrpSpPr/>
            <p:nvPr/>
          </p:nvGrpSpPr>
          <p:grpSpPr>
            <a:xfrm>
              <a:off x="3949700" y="3568700"/>
              <a:ext cx="1130300" cy="1003300"/>
              <a:chOff x="3949700" y="3568700"/>
              <a:chExt cx="1130300" cy="1003300"/>
            </a:xfrm>
          </p:grpSpPr>
          <p:sp>
            <p:nvSpPr>
              <p:cNvPr id="39" name="Snip Single Corner Rectangle 38"/>
              <p:cNvSpPr/>
              <p:nvPr/>
            </p:nvSpPr>
            <p:spPr>
              <a:xfrm>
                <a:off x="4127500" y="3568700"/>
                <a:ext cx="558800" cy="787400"/>
              </a:xfrm>
              <a:prstGeom prst="snip1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Comic Sans MS" pitchFamily="66" charset="0"/>
                </a:endParaRPr>
              </a:p>
            </p:txBody>
          </p:sp>
          <p:cxnSp>
            <p:nvCxnSpPr>
              <p:cNvPr id="40" name="Straight Arrow Connector 39"/>
              <p:cNvCxnSpPr/>
              <p:nvPr/>
            </p:nvCxnSpPr>
            <p:spPr>
              <a:xfrm>
                <a:off x="3949700" y="4102100"/>
                <a:ext cx="6858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" name="Snip Single Corner Rectangle 24"/>
              <p:cNvSpPr/>
              <p:nvPr/>
            </p:nvSpPr>
            <p:spPr>
              <a:xfrm>
                <a:off x="4241800" y="3632200"/>
                <a:ext cx="558800" cy="787400"/>
              </a:xfrm>
              <a:prstGeom prst="snip1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Comic Sans MS" pitchFamily="66" charset="0"/>
                </a:endParaRPr>
              </a:p>
            </p:txBody>
          </p:sp>
          <p:sp>
            <p:nvSpPr>
              <p:cNvPr id="46" name="Snip Single Corner Rectangle 45"/>
              <p:cNvSpPr/>
              <p:nvPr/>
            </p:nvSpPr>
            <p:spPr>
              <a:xfrm>
                <a:off x="4394200" y="3708400"/>
                <a:ext cx="558800" cy="787400"/>
              </a:xfrm>
              <a:prstGeom prst="snip1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Comic Sans MS" pitchFamily="66" charset="0"/>
                </a:endParaRPr>
              </a:p>
            </p:txBody>
          </p:sp>
          <p:sp>
            <p:nvSpPr>
              <p:cNvPr id="47" name="Snip Single Corner Rectangle 46"/>
              <p:cNvSpPr/>
              <p:nvPr/>
            </p:nvSpPr>
            <p:spPr>
              <a:xfrm>
                <a:off x="4521200" y="3784600"/>
                <a:ext cx="558800" cy="787400"/>
              </a:xfrm>
              <a:prstGeom prst="snip1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>
                  <a:latin typeface="Comic Sans MS" pitchFamily="66" charset="0"/>
                </a:endParaRPr>
              </a:p>
            </p:txBody>
          </p:sp>
        </p:grpSp>
        <p:pic>
          <p:nvPicPr>
            <p:cNvPr id="13" name="Picture 12"/>
            <p:cNvPicPr>
              <a:picLocks noChangeAspect="1"/>
            </p:cNvPicPr>
            <p:nvPr/>
          </p:nvPicPr>
          <mc:AlternateContent>
            <mc:Choice xmlns:ma="http://schemas.microsoft.com/office/mac/drawingml/2008/main" Requires="ma">
              <p:blipFill>
                <a:blip r:embed="rId2"/>
                <a:stretch>
                  <a:fillRect/>
                </a:stretch>
              </p:blipFill>
            </mc:Choice>
            <mc:Fallback>
              <p:blipFill>
                <a:blip r:embed="rId3"/>
                <a:stretch>
                  <a:fillRect/>
                </a:stretch>
              </p:blipFill>
            </mc:Fallback>
          </mc:AlternateContent>
          <p:spPr>
            <a:xfrm>
              <a:off x="6369050" y="4045176"/>
              <a:ext cx="962907" cy="1238024"/>
            </a:xfrm>
            <a:prstGeom prst="rect">
              <a:avLst/>
            </a:prstGeom>
          </p:spPr>
        </p:pic>
        <p:cxnSp>
          <p:nvCxnSpPr>
            <p:cNvPr id="53" name="Elbow Connector 52"/>
            <p:cNvCxnSpPr/>
            <p:nvPr/>
          </p:nvCxnSpPr>
          <p:spPr>
            <a:xfrm flipV="1">
              <a:off x="5626100" y="3721100"/>
              <a:ext cx="723900" cy="444500"/>
            </a:xfrm>
            <a:prstGeom prst="bentConnector3">
              <a:avLst>
                <a:gd name="adj1" fmla="val 50000"/>
              </a:avLst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6489700" y="3505200"/>
              <a:ext cx="8289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Chalkboard"/>
                  <a:cs typeface="Chalkboard"/>
                </a:rPr>
                <a:t>Result</a:t>
              </a:r>
              <a:endParaRPr lang="en-US" dirty="0">
                <a:latin typeface="Chalkboard"/>
                <a:cs typeface="Chalkboard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943100" y="2857500"/>
              <a:ext cx="28547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>
                  <a:latin typeface="Chalkboard"/>
                  <a:cs typeface="Chalkboard"/>
                </a:rPr>
                <a:t>ghci</a:t>
              </a:r>
              <a:r>
                <a:rPr lang="en-US" dirty="0" smtClean="0">
                  <a:latin typeface="Chalkboard"/>
                  <a:cs typeface="Chalkboard"/>
                </a:rPr>
                <a:t> or compiled program</a:t>
              </a:r>
              <a:endParaRPr lang="en-US" dirty="0">
                <a:latin typeface="Chalkboard"/>
                <a:cs typeface="Chalkboard"/>
              </a:endParaRPr>
            </a:p>
          </p:txBody>
        </p:sp>
        <p:sp>
          <p:nvSpPr>
            <p:cNvPr id="34" name="Snip Single Corner Rectangle 33"/>
            <p:cNvSpPr/>
            <p:nvPr/>
          </p:nvSpPr>
          <p:spPr>
            <a:xfrm>
              <a:off x="4648200" y="3898900"/>
              <a:ext cx="558800" cy="787400"/>
            </a:xfrm>
            <a:prstGeom prst="snip1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Structures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Values of type (</a:t>
            </a:r>
            <a:r>
              <a:rPr lang="en-US" b="1" dirty="0" smtClean="0">
                <a:solidFill>
                  <a:schemeClr val="accent1"/>
                </a:solidFill>
                <a:latin typeface="Courier"/>
                <a:cs typeface="Courier"/>
              </a:rPr>
              <a:t>IO </a:t>
            </a:r>
            <a:r>
              <a:rPr lang="en-US" b="1" dirty="0" err="1" smtClean="0">
                <a:solidFill>
                  <a:schemeClr val="accent1"/>
                </a:solidFill>
                <a:latin typeface="Courier"/>
                <a:cs typeface="Courier"/>
              </a:rPr>
              <a:t>t</a:t>
            </a:r>
            <a:r>
              <a:rPr lang="en-US" dirty="0" smtClean="0"/>
              <a:t>) are first class, so we can define our own control structures.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Example use:</a:t>
            </a:r>
            <a:endParaRPr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39800" y="2717800"/>
            <a:ext cx="7823200" cy="2308324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90513" indent="-290513">
              <a:buClr>
                <a:srgbClr val="FF33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forever :: IO () -&gt; IO ()</a:t>
            </a:r>
          </a:p>
          <a:p>
            <a:pPr marL="290513" indent="-290513">
              <a:buClr>
                <a:srgbClr val="FF33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forever a = a &gt;&gt; forever a</a:t>
            </a:r>
          </a:p>
          <a:p>
            <a:pPr marL="290513" indent="-290513">
              <a:buClr>
                <a:srgbClr val="FF3300"/>
              </a:buClr>
            </a:pPr>
            <a:endParaRPr lang="en-US" sz="2400" b="1" dirty="0" smtClean="0">
              <a:solidFill>
                <a:schemeClr val="bg1"/>
              </a:solidFill>
              <a:latin typeface="Courier New" charset="0"/>
            </a:endParaRPr>
          </a:p>
          <a:p>
            <a:pPr marL="290513" indent="-290513">
              <a:buClr>
                <a:srgbClr val="FF3300"/>
              </a:buClr>
            </a:pP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repeatN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::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Int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-&gt; IO () -&gt; IO ()</a:t>
            </a:r>
          </a:p>
          <a:p>
            <a:pPr marL="290513" indent="-290513">
              <a:buClr>
                <a:srgbClr val="FF3300"/>
              </a:buClr>
            </a:pP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repeatN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0 a = return ()</a:t>
            </a:r>
          </a:p>
          <a:p>
            <a:pPr marL="290513" indent="-290513">
              <a:buClr>
                <a:srgbClr val="FF3300"/>
              </a:buClr>
            </a:pP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repeatN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n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a = a &gt;&gt;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repeatN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(n-1) a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39800" y="5930900"/>
            <a:ext cx="7823200" cy="461665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90513" indent="-290513">
              <a:buClr>
                <a:srgbClr val="FF33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Main&gt;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repeatN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5 (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putChar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'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h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')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 Loops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Values of type (</a:t>
            </a:r>
            <a:r>
              <a:rPr lang="en-US" b="1" dirty="0" smtClean="0">
                <a:solidFill>
                  <a:schemeClr val="accent1"/>
                </a:solidFill>
                <a:latin typeface="Courier"/>
                <a:cs typeface="Courier"/>
              </a:rPr>
              <a:t>IO </a:t>
            </a:r>
            <a:r>
              <a:rPr lang="en-US" b="1" dirty="0" err="1" smtClean="0">
                <a:solidFill>
                  <a:schemeClr val="accent1"/>
                </a:solidFill>
                <a:latin typeface="Courier"/>
                <a:cs typeface="Courier"/>
              </a:rPr>
              <a:t>t</a:t>
            </a:r>
            <a:r>
              <a:rPr lang="en-US" dirty="0" smtClean="0"/>
              <a:t>) are first class, so we can define our own control structures.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Example use: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14400" y="2844800"/>
            <a:ext cx="7823200" cy="1200328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90513" indent="-290513">
              <a:buClr>
                <a:srgbClr val="FF33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for :: [a] -&gt; (a -&gt; IO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b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) -&gt; IO ()</a:t>
            </a:r>
          </a:p>
          <a:p>
            <a:pPr marL="290513" indent="-290513">
              <a:buClr>
                <a:srgbClr val="FF33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for []    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fa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= return ()</a:t>
            </a:r>
          </a:p>
          <a:p>
            <a:pPr marL="290513" indent="-290513">
              <a:buClr>
                <a:srgbClr val="FF33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for (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x:xs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)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fa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=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fa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x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 &gt;&gt;  for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xs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fa</a:t>
            </a:r>
            <a:endParaRPr lang="en-US" sz="2400" b="1" dirty="0" smtClean="0">
              <a:solidFill>
                <a:schemeClr val="bg1"/>
              </a:solidFill>
              <a:latin typeface="Courier New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14400" y="4953000"/>
            <a:ext cx="7823200" cy="461665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90513" indent="-290513">
              <a:buClr>
                <a:srgbClr val="FF33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Main&gt; for [1..10] (\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x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-&gt;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putStr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(show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x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))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7"/>
            <a:endParaRPr lang="en-US" dirty="0" smtClean="0"/>
          </a:p>
          <a:p>
            <a:pPr lvl="7"/>
            <a:endParaRPr lang="en-US" dirty="0" smtClean="0"/>
          </a:p>
          <a:p>
            <a:r>
              <a:rPr lang="en-US" dirty="0" smtClean="0"/>
              <a:t>Example use: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901700" y="2730500"/>
            <a:ext cx="7823200" cy="1938992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90513" indent="-290513">
              <a:buClr>
                <a:srgbClr val="FF33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sequence :: [IO a] -&gt; IO [a]</a:t>
            </a:r>
          </a:p>
          <a:p>
            <a:pPr marL="290513" indent="-290513">
              <a:buClr>
                <a:srgbClr val="FF33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sequence [] = return []</a:t>
            </a:r>
          </a:p>
          <a:p>
            <a:pPr marL="290513" indent="-290513">
              <a:buClr>
                <a:srgbClr val="FF33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sequence (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a:as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) = do {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r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 &lt;- a;</a:t>
            </a:r>
          </a:p>
          <a:p>
            <a:pPr marL="290513" indent="-290513">
              <a:buClr>
                <a:srgbClr val="FF33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                     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rs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&lt;- sequence as;</a:t>
            </a:r>
          </a:p>
          <a:p>
            <a:pPr marL="290513" indent="-290513">
              <a:buClr>
                <a:srgbClr val="FF33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                      return (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r:rs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) }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927100" y="5461000"/>
            <a:ext cx="7988300" cy="461665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90513" indent="-290513">
              <a:buClr>
                <a:srgbClr val="FF33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Main&gt; sequence [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getChar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,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getChar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,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getChar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]</a:t>
            </a:r>
          </a:p>
        </p:txBody>
      </p:sp>
      <p:sp>
        <p:nvSpPr>
          <p:cNvPr id="7" name="AutoShape 21"/>
          <p:cNvSpPr>
            <a:spLocks noChangeArrowheads="1"/>
          </p:cNvSpPr>
          <p:nvPr/>
        </p:nvSpPr>
        <p:spPr bwMode="auto">
          <a:xfrm flipH="1">
            <a:off x="1346200" y="1409700"/>
            <a:ext cx="1765300" cy="838200"/>
          </a:xfrm>
          <a:prstGeom prst="wedgeRoundRectCallout">
            <a:avLst>
              <a:gd name="adj1" fmla="val -75808"/>
              <a:gd name="adj2" fmla="val 105681"/>
              <a:gd name="adj3" fmla="val 16667"/>
            </a:avLst>
          </a:prstGeom>
          <a:solidFill>
            <a:srgbClr val="6585C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Chalkboard"/>
                <a:cs typeface="Chalkboard"/>
              </a:rPr>
              <a:t>A list of IO actions.</a:t>
            </a:r>
            <a:endParaRPr lang="en-GB" sz="2400" dirty="0">
              <a:solidFill>
                <a:srgbClr val="000000"/>
              </a:solidFill>
              <a:latin typeface="Chalkboard"/>
              <a:cs typeface="Chalkboard"/>
            </a:endParaRPr>
          </a:p>
        </p:txBody>
      </p:sp>
      <p:sp>
        <p:nvSpPr>
          <p:cNvPr id="8" name="AutoShape 21"/>
          <p:cNvSpPr>
            <a:spLocks noChangeArrowheads="1"/>
          </p:cNvSpPr>
          <p:nvPr/>
        </p:nvSpPr>
        <p:spPr bwMode="auto">
          <a:xfrm>
            <a:off x="6007100" y="1244600"/>
            <a:ext cx="2578100" cy="838200"/>
          </a:xfrm>
          <a:prstGeom prst="wedgeRoundRectCallout">
            <a:avLst>
              <a:gd name="adj1" fmla="val -66933"/>
              <a:gd name="adj2" fmla="val 129923"/>
              <a:gd name="adj3" fmla="val 16667"/>
            </a:avLst>
          </a:prstGeom>
          <a:solidFill>
            <a:srgbClr val="6585C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r>
              <a:rPr lang="en-GB" sz="2400" dirty="0" smtClean="0">
                <a:solidFill>
                  <a:srgbClr val="000000"/>
                </a:solidFill>
                <a:latin typeface="Chalkboard"/>
                <a:cs typeface="Chalkboard"/>
              </a:rPr>
              <a:t>An IO action returning a list.</a:t>
            </a:r>
            <a:endParaRPr lang="en-GB" sz="2400" dirty="0">
              <a:solidFill>
                <a:srgbClr val="000000"/>
              </a:solidFill>
              <a:latin typeface="Chalkboard"/>
              <a:cs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Class Actions</a:t>
            </a:r>
            <a:endParaRPr lang="en-US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977900" y="1816100"/>
            <a:ext cx="7289799" cy="1736646"/>
          </a:xfrm>
          <a:prstGeom prst="wedgeRoundRectCallout">
            <a:avLst>
              <a:gd name="adj1" fmla="val -23745"/>
              <a:gd name="adj2" fmla="val 49693"/>
              <a:gd name="adj3" fmla="val 16667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3200" dirty="0" smtClean="0">
                <a:solidFill>
                  <a:srgbClr val="FFFF00"/>
                </a:solidFill>
                <a:latin typeface="Chalkboard"/>
              </a:rPr>
              <a:t>Slogan</a:t>
            </a:r>
            <a:r>
              <a:rPr lang="en-GB" sz="3200" dirty="0" smtClean="0">
                <a:solidFill>
                  <a:schemeClr val="bg1"/>
                </a:solidFill>
                <a:latin typeface="Chalkboard"/>
              </a:rPr>
              <a:t>: First-class actions let programmers write application-specific control structures.</a:t>
            </a:r>
            <a:endParaRPr lang="en-GB" sz="3200" dirty="0">
              <a:solidFill>
                <a:schemeClr val="bg1"/>
              </a:solidFill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IO Provides Access to Files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709160"/>
          </a:xfrm>
        </p:spPr>
        <p:txBody>
          <a:bodyPr/>
          <a:lstStyle/>
          <a:p>
            <a:r>
              <a:rPr lang="en-US" dirty="0" smtClean="0"/>
              <a:t>The IO Monad provides a large collection of operations for interacting with the “World.”</a:t>
            </a:r>
          </a:p>
          <a:p>
            <a:r>
              <a:rPr lang="en-US" dirty="0" smtClean="0"/>
              <a:t>For example, it provides a direct analogy to the Standard C library functions for files: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882650" y="3721100"/>
            <a:ext cx="7912100" cy="156966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90513" indent="-290513">
              <a:buClr>
                <a:srgbClr val="FF3300"/>
              </a:buClr>
            </a:pPr>
            <a:r>
              <a:rPr lang="en-US" sz="2400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openFile</a:t>
            </a:r>
            <a:r>
              <a:rPr lang="en-US" sz="2400" b="1" dirty="0" smtClean="0">
                <a:solidFill>
                  <a:schemeClr val="bg1"/>
                </a:solidFill>
                <a:latin typeface="Courier New"/>
                <a:cs typeface="Courier New"/>
              </a:rPr>
              <a:t> :: String -&gt; </a:t>
            </a:r>
            <a:r>
              <a:rPr lang="en-US" sz="2400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IOMode</a:t>
            </a:r>
            <a:r>
              <a:rPr lang="en-US" sz="2400" b="1" dirty="0" smtClean="0">
                <a:solidFill>
                  <a:schemeClr val="bg1"/>
                </a:solidFill>
                <a:latin typeface="Courier New"/>
                <a:cs typeface="Courier New"/>
              </a:rPr>
              <a:t> -&gt; IO Handle </a:t>
            </a:r>
          </a:p>
          <a:p>
            <a:pPr marL="290513" indent="-290513">
              <a:buClr>
                <a:srgbClr val="FF3300"/>
              </a:buClr>
            </a:pPr>
            <a:r>
              <a:rPr lang="en-US" sz="2400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hPutStr</a:t>
            </a:r>
            <a:r>
              <a:rPr lang="en-US" sz="2400" b="1" dirty="0" smtClean="0">
                <a:solidFill>
                  <a:schemeClr val="bg1"/>
                </a:solidFill>
                <a:latin typeface="Courier New"/>
                <a:cs typeface="Courier New"/>
              </a:rPr>
              <a:t>  :: Handle -&gt; String -&gt; IO ()</a:t>
            </a:r>
          </a:p>
          <a:p>
            <a:pPr marL="290513" indent="-290513">
              <a:buClr>
                <a:srgbClr val="FF3300"/>
              </a:buClr>
            </a:pPr>
            <a:r>
              <a:rPr lang="en-US" sz="2400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hGetLine</a:t>
            </a:r>
            <a:r>
              <a:rPr lang="en-US" sz="2400" b="1" dirty="0" smtClean="0">
                <a:solidFill>
                  <a:schemeClr val="bg1"/>
                </a:solidFill>
                <a:latin typeface="Courier New"/>
                <a:cs typeface="Courier New"/>
              </a:rPr>
              <a:t> :: Handle -&gt; IO String</a:t>
            </a:r>
          </a:p>
          <a:p>
            <a:pPr marL="290513" indent="-290513">
              <a:buClr>
                <a:srgbClr val="FF3300"/>
              </a:buClr>
            </a:pPr>
            <a:r>
              <a:rPr lang="en-US" sz="2400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hClose</a:t>
            </a:r>
            <a:r>
              <a:rPr lang="en-US" sz="2400" b="1" dirty="0" smtClean="0">
                <a:solidFill>
                  <a:schemeClr val="bg1"/>
                </a:solidFill>
                <a:latin typeface="Courier New"/>
                <a:cs typeface="Courier New"/>
              </a:rPr>
              <a:t>   :: Handle -&gt; IO ()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4938"/>
            <a:ext cx="8229600" cy="1008062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4900"/>
            <a:ext cx="8369300" cy="5588000"/>
          </a:xfrm>
        </p:spPr>
        <p:txBody>
          <a:bodyPr/>
          <a:lstStyle/>
          <a:p>
            <a:r>
              <a:rPr lang="en-US" dirty="0" smtClean="0"/>
              <a:t>The IO operations let us write programs that do I/O in a strictly sequential, imperative fashion.  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Idea</a:t>
            </a:r>
            <a:r>
              <a:rPr lang="en-US" dirty="0" smtClean="0"/>
              <a:t>: We can leverage the sequential nature of the IO monad to do other imperative things!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A value of type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chemeClr val="accent1"/>
                </a:solidFill>
                <a:latin typeface="Courier"/>
                <a:cs typeface="Courier"/>
              </a:rPr>
              <a:t>IORef</a:t>
            </a:r>
            <a:r>
              <a:rPr lang="en-US" dirty="0" smtClean="0">
                <a:solidFill>
                  <a:schemeClr val="accent1"/>
                </a:solidFill>
                <a:latin typeface="Courier"/>
                <a:cs typeface="Courier"/>
              </a:rPr>
              <a:t> a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smtClean="0"/>
              <a:t>is </a:t>
            </a:r>
            <a:r>
              <a:rPr lang="en-US" dirty="0" smtClean="0"/>
              <a:t>a reference to a mutable cell holding a value of type </a:t>
            </a:r>
            <a:r>
              <a:rPr lang="en-US" dirty="0" smtClean="0">
                <a:solidFill>
                  <a:srgbClr val="CEB966"/>
                </a:solidFill>
                <a:latin typeface="Courier"/>
                <a:cs typeface="Courier"/>
              </a:rPr>
              <a:t>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123950" y="3721100"/>
            <a:ext cx="6896100" cy="156966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90513" indent="-290513">
              <a:buClr>
                <a:srgbClr val="FF3300"/>
              </a:buClr>
            </a:pP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data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IORef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a   </a:t>
            </a:r>
            <a:r>
              <a:rPr lang="en-US" sz="2400" b="1" dirty="0" smtClean="0">
                <a:solidFill>
                  <a:srgbClr val="FF0000"/>
                </a:solidFill>
                <a:latin typeface="Courier New" charset="0"/>
              </a:rPr>
              <a:t>-- Abstract type</a:t>
            </a:r>
          </a:p>
          <a:p>
            <a:pPr marL="290513" indent="-290513">
              <a:buClr>
                <a:srgbClr val="FF3300"/>
              </a:buClr>
            </a:pP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newIORef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  :: a -&gt; IO (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IORef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a)</a:t>
            </a:r>
          </a:p>
          <a:p>
            <a:pPr marL="290513" indent="-290513">
              <a:buClr>
                <a:srgbClr val="FF3300"/>
              </a:buClr>
            </a:pP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readIORef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 ::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IORef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a -&gt; IO a</a:t>
            </a:r>
          </a:p>
          <a:p>
            <a:pPr marL="290513" indent="-290513">
              <a:buClr>
                <a:srgbClr val="FF3300"/>
              </a:buClr>
            </a:pP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writeIORef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:: </a:t>
            </a:r>
            <a:r>
              <a:rPr lang="en-US" sz="2400" b="1" dirty="0" err="1" smtClean="0">
                <a:solidFill>
                  <a:schemeClr val="bg1"/>
                </a:solidFill>
                <a:latin typeface="Courier New" charset="0"/>
              </a:rPr>
              <a:t>IORef</a:t>
            </a:r>
            <a:r>
              <a:rPr lang="en-US" sz="2400" b="1" dirty="0" smtClean="0">
                <a:solidFill>
                  <a:schemeClr val="bg1"/>
                </a:solidFill>
                <a:latin typeface="Courier New" charset="0"/>
              </a:rPr>
              <a:t> a -&gt; a -&gt; IO ()</a:t>
            </a:r>
          </a:p>
        </p:txBody>
      </p:sp>
      <p:pic>
        <p:nvPicPr>
          <p:cNvPr id="5" name="Picture 4" descr="C:\Program Files\Microsoft Office\Clipart\standard\stddir1\bd05030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40700" y="1684020"/>
            <a:ext cx="742620" cy="1003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81062"/>
          </a:xfrm>
        </p:spPr>
        <p:txBody>
          <a:bodyPr/>
          <a:lstStyle/>
          <a:p>
            <a:r>
              <a:rPr lang="en-US" dirty="0" smtClean="0"/>
              <a:t>Example Using References</a:t>
            </a:r>
            <a:endParaRPr lang="en-US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939800" y="5753100"/>
            <a:ext cx="7289799" cy="919401"/>
          </a:xfrm>
          <a:prstGeom prst="wedgeRoundRectCallout">
            <a:avLst>
              <a:gd name="adj1" fmla="val -23745"/>
              <a:gd name="adj2" fmla="val 49693"/>
              <a:gd name="adj3" fmla="val 16667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400" dirty="0" smtClean="0">
                <a:solidFill>
                  <a:srgbClr val="000000"/>
                </a:solidFill>
                <a:latin typeface="Chalkboard"/>
              </a:rPr>
              <a:t>But this is terrible!  Contrast with: sum [1..n].  Claims to need side effects, but doesn’t really.</a:t>
            </a:r>
            <a:endParaRPr lang="en-GB" sz="24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838200" y="1266885"/>
            <a:ext cx="7531100" cy="4093428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import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Data.IORef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 </a:t>
            </a:r>
            <a:r>
              <a:rPr lang="en-US" sz="2000" b="1" dirty="0" smtClean="0">
                <a:solidFill>
                  <a:srgbClr val="FF0000"/>
                </a:solidFill>
                <a:latin typeface="Courier New" charset="0"/>
              </a:rPr>
              <a:t>-- import reference functions</a:t>
            </a: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rgbClr val="FF0000"/>
                </a:solidFill>
                <a:latin typeface="Courier New" charset="0"/>
              </a:rPr>
              <a:t>-- Compute the sum of the first </a:t>
            </a:r>
            <a:r>
              <a:rPr lang="en-US" sz="2000" b="1" dirty="0" err="1" smtClean="0">
                <a:solidFill>
                  <a:srgbClr val="FF0000"/>
                </a:solidFill>
                <a:latin typeface="Courier New" charset="0"/>
              </a:rPr>
              <a:t>n</a:t>
            </a:r>
            <a:r>
              <a:rPr lang="en-US" sz="2000" b="1" dirty="0" smtClean="0">
                <a:solidFill>
                  <a:srgbClr val="FF0000"/>
                </a:solidFill>
                <a:latin typeface="Courier New" charset="0"/>
              </a:rPr>
              <a:t> integers</a:t>
            </a: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count ::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Int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-&gt; IO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Int</a:t>
            </a:r>
            <a:endParaRPr lang="en-US" sz="2000" b="1" dirty="0" smtClean="0">
              <a:solidFill>
                <a:schemeClr val="bg1"/>
              </a:solidFill>
              <a:latin typeface="Courier New" charset="0"/>
            </a:endParaRP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count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n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= do </a:t>
            </a: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  {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r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&lt;-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newIORef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0;</a:t>
            </a: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    loop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r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1 }</a:t>
            </a: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 where </a:t>
            </a: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   loop ::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IORef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Int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-&gt;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Int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-&gt; IO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Int</a:t>
            </a:r>
            <a:endParaRPr lang="en-US" sz="2000" b="1" dirty="0" smtClean="0">
              <a:solidFill>
                <a:schemeClr val="bg1"/>
              </a:solidFill>
              <a:latin typeface="Courier New" charset="0"/>
            </a:endParaRP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   loop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r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i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|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i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&gt;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n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    =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readIORef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r</a:t>
            </a:r>
            <a:endParaRPr lang="en-US" sz="2000" b="1" dirty="0" smtClean="0">
              <a:solidFill>
                <a:schemeClr val="bg1"/>
              </a:solidFill>
              <a:latin typeface="Courier New" charset="0"/>
            </a:endParaRP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            | otherwise = do </a:t>
            </a: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               {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v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&lt;-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readIORef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r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;</a:t>
            </a: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                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writeIORef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r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(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v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+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i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);</a:t>
            </a: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                 loop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r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(i+1)}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93762"/>
          </a:xfrm>
        </p:spPr>
        <p:txBody>
          <a:bodyPr/>
          <a:lstStyle/>
          <a:p>
            <a:r>
              <a:rPr lang="en-US" dirty="0" smtClean="0"/>
              <a:t>The Direct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244600"/>
            <a:ext cx="8750300" cy="5384800"/>
          </a:xfrm>
        </p:spPr>
        <p:txBody>
          <a:bodyPr>
            <a:normAutofit/>
          </a:bodyPr>
          <a:lstStyle/>
          <a:p>
            <a:pPr>
              <a:buFont typeface="Wingdings" charset="2"/>
              <a:buChar char="§"/>
            </a:pPr>
            <a:r>
              <a:rPr lang="en-US" dirty="0" smtClean="0"/>
              <a:t>Do everything the “usual way”: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I/O </a:t>
            </a:r>
            <a:r>
              <a:rPr lang="en-US" dirty="0" smtClean="0"/>
              <a:t>via “functions” with side effects:</a:t>
            </a:r>
          </a:p>
          <a:p>
            <a:pPr lvl="1"/>
            <a:endParaRPr lang="en-US" dirty="0" smtClean="0"/>
          </a:p>
          <a:p>
            <a:pPr lvl="7"/>
            <a:endParaRPr lang="en-US" dirty="0" smtClean="0"/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Imperative operations </a:t>
            </a:r>
            <a:r>
              <a:rPr lang="en-US" dirty="0" smtClean="0"/>
              <a:t>via assignable reference cells: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Error recovery </a:t>
            </a:r>
            <a:r>
              <a:rPr lang="en-US" dirty="0" smtClean="0"/>
              <a:t>via exceptions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Foreign language procedures </a:t>
            </a:r>
            <a:r>
              <a:rPr lang="en-US" dirty="0" smtClean="0"/>
              <a:t>mapped to “functions”</a:t>
            </a:r>
          </a:p>
          <a:p>
            <a:pPr lvl="1"/>
            <a:r>
              <a:rPr lang="en-US" dirty="0" smtClean="0">
                <a:solidFill>
                  <a:srgbClr val="FFFF00"/>
                </a:solidFill>
              </a:rPr>
              <a:t>Concurrency</a:t>
            </a:r>
            <a:r>
              <a:rPr lang="en-US" dirty="0" smtClean="0"/>
              <a:t> via operating system threads</a:t>
            </a:r>
          </a:p>
          <a:p>
            <a:r>
              <a:rPr lang="en-US" dirty="0" smtClean="0"/>
              <a:t>Ok </a:t>
            </a:r>
            <a:r>
              <a:rPr lang="en-US" i="1" dirty="0" smtClean="0"/>
              <a:t>if evaluation order is baked into the language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03331" y="2279643"/>
            <a:ext cx="4032499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putchar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‘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’ +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putchar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‘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’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93816" y="3448043"/>
            <a:ext cx="6356369" cy="1015663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z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ref 0;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z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:= !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z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+ 1;</a:t>
            </a:r>
          </a:p>
          <a:p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f(z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w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!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z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   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(* What is the value of </a:t>
            </a:r>
            <a:r>
              <a:rPr lang="en-GB" sz="2000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w</a:t>
            </a:r>
            <a:r>
              <a:rPr lang="en-GB" sz="20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? *)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81062"/>
          </a:xfrm>
        </p:spPr>
        <p:txBody>
          <a:bodyPr/>
          <a:lstStyle/>
          <a:p>
            <a:r>
              <a:rPr lang="en-US" dirty="0" smtClean="0"/>
              <a:t>Example Using References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838200" y="1266885"/>
            <a:ext cx="7531100" cy="4093428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import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Data.IORef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 </a:t>
            </a:r>
            <a:r>
              <a:rPr lang="en-US" sz="2000" b="1" dirty="0" smtClean="0">
                <a:solidFill>
                  <a:srgbClr val="FF0000"/>
                </a:solidFill>
                <a:latin typeface="Courier New" charset="0"/>
              </a:rPr>
              <a:t>-- import reference functions</a:t>
            </a: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rgbClr val="FF0000"/>
                </a:solidFill>
                <a:latin typeface="Courier New" charset="0"/>
              </a:rPr>
              <a:t>-- Compute the sum of the first </a:t>
            </a:r>
            <a:r>
              <a:rPr lang="en-US" sz="2000" b="1" dirty="0" err="1" smtClean="0">
                <a:solidFill>
                  <a:srgbClr val="FF0000"/>
                </a:solidFill>
                <a:latin typeface="Courier New" charset="0"/>
              </a:rPr>
              <a:t>n</a:t>
            </a:r>
            <a:r>
              <a:rPr lang="en-US" sz="2000" b="1" dirty="0" smtClean="0">
                <a:solidFill>
                  <a:srgbClr val="FF0000"/>
                </a:solidFill>
                <a:latin typeface="Courier New" charset="0"/>
              </a:rPr>
              <a:t> integers</a:t>
            </a: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count ::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Int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-&gt; IO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Int</a:t>
            </a:r>
            <a:endParaRPr lang="en-US" sz="2000" b="1" dirty="0" smtClean="0">
              <a:solidFill>
                <a:schemeClr val="bg1"/>
              </a:solidFill>
              <a:latin typeface="Courier New" charset="0"/>
            </a:endParaRP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count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n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= do </a:t>
            </a: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  {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r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&lt;-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newIORef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0;</a:t>
            </a: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    loop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r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1 }</a:t>
            </a: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 where </a:t>
            </a: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   loop ::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IORef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Int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-&gt;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Int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-&gt; IO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Int</a:t>
            </a:r>
            <a:endParaRPr lang="en-US" sz="2000" b="1" dirty="0" smtClean="0">
              <a:solidFill>
                <a:schemeClr val="bg1"/>
              </a:solidFill>
              <a:latin typeface="Courier New" charset="0"/>
            </a:endParaRP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   loop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r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i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|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i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&gt;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n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    =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readIORef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r</a:t>
            </a:r>
            <a:endParaRPr lang="en-US" sz="2000" b="1" dirty="0" smtClean="0">
              <a:solidFill>
                <a:schemeClr val="bg1"/>
              </a:solidFill>
              <a:latin typeface="Courier New" charset="0"/>
            </a:endParaRP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            | otherwise = do </a:t>
            </a: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               {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v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&lt;-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readIORef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r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;</a:t>
            </a: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                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writeIORef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r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(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v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+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i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);</a:t>
            </a: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                 loop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r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(i+1)}</a:t>
            </a:r>
          </a:p>
        </p:txBody>
      </p:sp>
      <p:sp>
        <p:nvSpPr>
          <p:cNvPr id="5" name="Rounded Rectangular Callout 4"/>
          <p:cNvSpPr/>
          <p:nvPr/>
        </p:nvSpPr>
        <p:spPr>
          <a:xfrm>
            <a:off x="939800" y="5753100"/>
            <a:ext cx="7289799" cy="919401"/>
          </a:xfrm>
          <a:prstGeom prst="wedgeRoundRectCallout">
            <a:avLst>
              <a:gd name="adj1" fmla="val -23745"/>
              <a:gd name="adj2" fmla="val 49693"/>
              <a:gd name="adj3" fmla="val 16667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400" dirty="0" smtClean="0">
                <a:solidFill>
                  <a:srgbClr val="000000"/>
                </a:solidFill>
                <a:latin typeface="Chalkboard"/>
              </a:rPr>
              <a:t>Just because you </a:t>
            </a:r>
            <a:r>
              <a:rPr lang="en-GB" sz="2400" i="1" dirty="0" smtClean="0">
                <a:solidFill>
                  <a:srgbClr val="FFFF00"/>
                </a:solidFill>
                <a:latin typeface="Chalkboard"/>
              </a:rPr>
              <a:t>can </a:t>
            </a:r>
            <a:r>
              <a:rPr lang="en-GB" sz="2400" dirty="0" smtClean="0">
                <a:solidFill>
                  <a:srgbClr val="000000"/>
                </a:solidFill>
                <a:latin typeface="Chalkboard"/>
              </a:rPr>
              <a:t>write C code in Haskell, doesn’t mean you </a:t>
            </a:r>
            <a:r>
              <a:rPr lang="en-GB" sz="2400" i="1" dirty="0" smtClean="0">
                <a:solidFill>
                  <a:srgbClr val="FFFF00"/>
                </a:solidFill>
                <a:latin typeface="Chalkboard"/>
              </a:rPr>
              <a:t>should</a:t>
            </a:r>
            <a:r>
              <a:rPr lang="en-GB" sz="2400" dirty="0" smtClean="0">
                <a:solidFill>
                  <a:srgbClr val="000000"/>
                </a:solidFill>
                <a:latin typeface="Chalkboard"/>
              </a:rPr>
              <a:t>!</a:t>
            </a:r>
            <a:endParaRPr lang="en-GB" sz="2400" dirty="0">
              <a:solidFill>
                <a:srgbClr val="000000"/>
              </a:solidFill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5662"/>
          </a:xfrm>
        </p:spPr>
        <p:txBody>
          <a:bodyPr/>
          <a:lstStyle/>
          <a:p>
            <a:r>
              <a:rPr lang="en-US" dirty="0" smtClean="0"/>
              <a:t>A Second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35600"/>
          </a:xfrm>
        </p:spPr>
        <p:txBody>
          <a:bodyPr/>
          <a:lstStyle/>
          <a:p>
            <a:r>
              <a:rPr lang="en-US" dirty="0" smtClean="0"/>
              <a:t>Track the number of chars written to a file.</a:t>
            </a:r>
          </a:p>
          <a:p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Here it makes sense to use a reference.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136650" y="1888272"/>
            <a:ext cx="6896100" cy="4093428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type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HandleC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= (Handle,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IORef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Int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)</a:t>
            </a:r>
          </a:p>
          <a:p>
            <a:pPr marL="290513" indent="-290513">
              <a:buClr>
                <a:srgbClr val="FF3300"/>
              </a:buClr>
            </a:pPr>
            <a:endParaRPr lang="en-US" sz="2000" b="1" dirty="0" smtClean="0">
              <a:solidFill>
                <a:schemeClr val="bg1"/>
              </a:solidFill>
              <a:latin typeface="Courier New" charset="0"/>
            </a:endParaRPr>
          </a:p>
          <a:p>
            <a:pPr marL="290513" indent="-290513">
              <a:buClr>
                <a:srgbClr val="FF3300"/>
              </a:buClr>
            </a:pP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openFileC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:: String -&gt;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IOMode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-&gt; IO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HandleC</a:t>
            </a:r>
            <a:endParaRPr lang="en-US" sz="2000" b="1" dirty="0" smtClean="0">
              <a:solidFill>
                <a:schemeClr val="bg1"/>
              </a:solidFill>
              <a:latin typeface="Courier New" charset="0"/>
            </a:endParaRPr>
          </a:p>
          <a:p>
            <a:pPr marL="290513" indent="-290513">
              <a:buClr>
                <a:srgbClr val="FF3300"/>
              </a:buClr>
            </a:pP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openFileC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fn mode = do</a:t>
            </a: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   {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h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&lt;-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openFile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fn mode;</a:t>
            </a: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    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v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&lt;-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newIORef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0;</a:t>
            </a: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     return (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h,v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)           }</a:t>
            </a:r>
          </a:p>
          <a:p>
            <a:pPr marL="290513" indent="-290513">
              <a:buClr>
                <a:srgbClr val="FF3300"/>
              </a:buClr>
            </a:pPr>
            <a:endParaRPr lang="en-US" sz="2000" b="1" dirty="0" smtClean="0">
              <a:solidFill>
                <a:schemeClr val="bg1"/>
              </a:solidFill>
              <a:latin typeface="Courier New" charset="0"/>
            </a:endParaRPr>
          </a:p>
          <a:p>
            <a:pPr marL="290513" indent="-290513">
              <a:buClr>
                <a:srgbClr val="FF3300"/>
              </a:buClr>
            </a:pP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hPutStrC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::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HandleC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-&gt; String -&gt; IO()</a:t>
            </a:r>
          </a:p>
          <a:p>
            <a:pPr marL="290513" indent="-290513">
              <a:buClr>
                <a:srgbClr val="FF3300"/>
              </a:buClr>
            </a:pP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hPutStrC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(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h,r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)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cs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= do </a:t>
            </a: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   {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v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&lt;-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readIORef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r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;</a:t>
            </a: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    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writeIORef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r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(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v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+ length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cs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);</a:t>
            </a: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    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hPutStr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h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cs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                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1362"/>
          </a:xfrm>
        </p:spPr>
        <p:txBody>
          <a:bodyPr/>
          <a:lstStyle/>
          <a:p>
            <a:r>
              <a:rPr lang="en-US" dirty="0" smtClean="0"/>
              <a:t>The IO Monad as ADT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76800"/>
            <a:ext cx="8229600" cy="1778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All operations return an IO action, but only bind (&gt;&gt;=) takes one as an argument. </a:t>
            </a:r>
          </a:p>
          <a:p>
            <a:r>
              <a:rPr lang="en-US" dirty="0" smtClean="0"/>
              <a:t>Bind is the only operation that combines IO actions, which forces </a:t>
            </a:r>
            <a:r>
              <a:rPr lang="en-US" dirty="0" err="1" smtClean="0"/>
              <a:t>sequentiality</a:t>
            </a:r>
            <a:r>
              <a:rPr lang="en-US" dirty="0" smtClean="0"/>
              <a:t>. </a:t>
            </a:r>
          </a:p>
          <a:p>
            <a:r>
              <a:rPr lang="en-US" dirty="0" smtClean="0"/>
              <a:t>Within the program, there is no way out!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27100" y="1152585"/>
            <a:ext cx="7531100" cy="341632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90513" indent="-290513">
              <a:buClr>
                <a:srgbClr val="FF3300"/>
              </a:buClr>
            </a:pPr>
            <a:r>
              <a:rPr lang="en-US" b="1" dirty="0" smtClean="0">
                <a:solidFill>
                  <a:schemeClr val="bg1"/>
                </a:solidFill>
                <a:latin typeface="Courier New" charset="0"/>
              </a:rPr>
              <a:t>return :: a -&gt; </a:t>
            </a:r>
            <a:r>
              <a:rPr lang="en-US" b="1" dirty="0" smtClean="0">
                <a:solidFill>
                  <a:srgbClr val="FF0000"/>
                </a:solidFill>
                <a:latin typeface="Courier New" charset="0"/>
              </a:rPr>
              <a:t>IO</a:t>
            </a:r>
            <a:r>
              <a:rPr lang="en-US" b="1" dirty="0" smtClean="0">
                <a:solidFill>
                  <a:schemeClr val="bg1"/>
                </a:solidFill>
                <a:latin typeface="Courier New" charset="0"/>
              </a:rPr>
              <a:t> a</a:t>
            </a:r>
          </a:p>
          <a:p>
            <a:pPr marL="290513" indent="-290513">
              <a:buClr>
                <a:srgbClr val="FF3300"/>
              </a:buClr>
            </a:pPr>
            <a:r>
              <a:rPr lang="en-US" b="1" dirty="0" smtClean="0">
                <a:solidFill>
                  <a:schemeClr val="bg1"/>
                </a:solidFill>
                <a:latin typeface="Courier New" charset="0"/>
              </a:rPr>
              <a:t>(&gt;&gt;=) :: </a:t>
            </a:r>
            <a:r>
              <a:rPr lang="en-US" b="1" dirty="0" smtClean="0">
                <a:solidFill>
                  <a:srgbClr val="FF0000"/>
                </a:solidFill>
                <a:latin typeface="Courier New" charset="0"/>
              </a:rPr>
              <a:t>IO</a:t>
            </a:r>
            <a:r>
              <a:rPr lang="en-US" b="1" dirty="0" smtClean="0">
                <a:solidFill>
                  <a:schemeClr val="bg1"/>
                </a:solidFill>
                <a:latin typeface="Courier New" charset="0"/>
              </a:rPr>
              <a:t> a -&gt; (a -&gt; </a:t>
            </a:r>
            <a:r>
              <a:rPr lang="en-US" b="1" dirty="0" smtClean="0">
                <a:solidFill>
                  <a:srgbClr val="FF0000"/>
                </a:solidFill>
                <a:latin typeface="Courier New" charset="0"/>
              </a:rPr>
              <a:t>IO</a:t>
            </a:r>
            <a:r>
              <a:rPr lang="en-US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 charset="0"/>
              </a:rPr>
              <a:t>b</a:t>
            </a:r>
            <a:r>
              <a:rPr lang="en-US" b="1" dirty="0" smtClean="0">
                <a:solidFill>
                  <a:schemeClr val="bg1"/>
                </a:solidFill>
                <a:latin typeface="Courier New" charset="0"/>
              </a:rPr>
              <a:t>) -&gt; </a:t>
            </a:r>
            <a:r>
              <a:rPr lang="en-US" b="1" dirty="0" smtClean="0">
                <a:solidFill>
                  <a:srgbClr val="FF0000"/>
                </a:solidFill>
                <a:latin typeface="Courier New" charset="0"/>
              </a:rPr>
              <a:t>IO</a:t>
            </a:r>
            <a:r>
              <a:rPr lang="en-US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Courier New" charset="0"/>
              </a:rPr>
              <a:t>b</a:t>
            </a:r>
            <a:endParaRPr lang="en-US" b="1" dirty="0" smtClean="0">
              <a:solidFill>
                <a:schemeClr val="bg1"/>
              </a:solidFill>
              <a:latin typeface="Courier New" charset="0"/>
            </a:endParaRPr>
          </a:p>
          <a:p>
            <a:pPr marL="290513" indent="-290513">
              <a:buClr>
                <a:srgbClr val="FF3300"/>
              </a:buClr>
            </a:pPr>
            <a:endParaRPr lang="en-US" b="1" dirty="0" smtClean="0">
              <a:solidFill>
                <a:schemeClr val="bg1"/>
              </a:solidFill>
              <a:latin typeface="Courier New" charset="0"/>
            </a:endParaRPr>
          </a:p>
          <a:p>
            <a:pPr marL="290513" indent="-290513">
              <a:buClr>
                <a:srgbClr val="FF3300"/>
              </a:buClr>
            </a:pPr>
            <a:r>
              <a:rPr lang="en-US" b="1" dirty="0" err="1" smtClean="0">
                <a:solidFill>
                  <a:schemeClr val="bg1"/>
                </a:solidFill>
                <a:latin typeface="Courier New" charset="0"/>
              </a:rPr>
              <a:t>getChar</a:t>
            </a:r>
            <a:r>
              <a:rPr lang="en-US" b="1" dirty="0" smtClean="0">
                <a:solidFill>
                  <a:schemeClr val="bg1"/>
                </a:solidFill>
                <a:latin typeface="Courier New" charset="0"/>
              </a:rPr>
              <a:t> :: </a:t>
            </a:r>
            <a:r>
              <a:rPr lang="en-US" b="1" dirty="0" smtClean="0">
                <a:solidFill>
                  <a:srgbClr val="FF0000"/>
                </a:solidFill>
                <a:latin typeface="Courier New" charset="0"/>
              </a:rPr>
              <a:t>IO</a:t>
            </a:r>
            <a:r>
              <a:rPr lang="en-US" b="1" dirty="0" smtClean="0">
                <a:solidFill>
                  <a:schemeClr val="bg1"/>
                </a:solidFill>
                <a:latin typeface="Courier New" charset="0"/>
              </a:rPr>
              <a:t> Char</a:t>
            </a:r>
          </a:p>
          <a:p>
            <a:pPr marL="290513" indent="-290513">
              <a:buClr>
                <a:srgbClr val="FF3300"/>
              </a:buClr>
            </a:pPr>
            <a:r>
              <a:rPr lang="en-US" b="1" dirty="0" err="1" smtClean="0">
                <a:solidFill>
                  <a:schemeClr val="bg1"/>
                </a:solidFill>
                <a:latin typeface="Courier New" charset="0"/>
              </a:rPr>
              <a:t>putChar</a:t>
            </a:r>
            <a:r>
              <a:rPr lang="en-US" b="1" dirty="0" smtClean="0">
                <a:solidFill>
                  <a:schemeClr val="bg1"/>
                </a:solidFill>
                <a:latin typeface="Courier New" charset="0"/>
              </a:rPr>
              <a:t> :: Char -&gt; </a:t>
            </a:r>
            <a:r>
              <a:rPr lang="en-US" b="1" dirty="0" smtClean="0">
                <a:solidFill>
                  <a:srgbClr val="FF0000"/>
                </a:solidFill>
                <a:latin typeface="Courier New" charset="0"/>
              </a:rPr>
              <a:t>IO</a:t>
            </a:r>
            <a:r>
              <a:rPr lang="en-US" b="1" dirty="0" smtClean="0">
                <a:solidFill>
                  <a:schemeClr val="bg1"/>
                </a:solidFill>
                <a:latin typeface="Courier New" charset="0"/>
              </a:rPr>
              <a:t> ()</a:t>
            </a:r>
          </a:p>
          <a:p>
            <a:pPr marL="290513" indent="-290513">
              <a:buClr>
                <a:srgbClr val="FF3300"/>
              </a:buClr>
            </a:pPr>
            <a:r>
              <a:rPr lang="en-US" b="1" dirty="0" smtClean="0">
                <a:solidFill>
                  <a:schemeClr val="bg1"/>
                </a:solidFill>
                <a:latin typeface="Courier New" charset="0"/>
              </a:rPr>
              <a:t>... more operations on characters ...</a:t>
            </a:r>
          </a:p>
          <a:p>
            <a:pPr marL="290513" indent="-290513">
              <a:buClr>
                <a:srgbClr val="FF3300"/>
              </a:buClr>
            </a:pPr>
            <a:endParaRPr lang="en-US" b="1" dirty="0" smtClean="0">
              <a:solidFill>
                <a:schemeClr val="bg1"/>
              </a:solidFill>
              <a:latin typeface="Courier New" charset="0"/>
            </a:endParaRPr>
          </a:p>
          <a:p>
            <a:pPr marL="290513" indent="-290513">
              <a:buClr>
                <a:srgbClr val="FF3300"/>
              </a:buClr>
            </a:pPr>
            <a:r>
              <a:rPr lang="en-US" b="1" dirty="0" err="1" smtClean="0">
                <a:solidFill>
                  <a:schemeClr val="bg1"/>
                </a:solidFill>
                <a:latin typeface="Courier New" charset="0"/>
              </a:rPr>
              <a:t>openFile</a:t>
            </a:r>
            <a:r>
              <a:rPr lang="en-US" b="1" dirty="0" smtClean="0">
                <a:solidFill>
                  <a:schemeClr val="bg1"/>
                </a:solidFill>
                <a:latin typeface="Courier New" charset="0"/>
              </a:rPr>
              <a:t> :: [Char] -&gt; </a:t>
            </a:r>
            <a:r>
              <a:rPr lang="en-US" b="1" dirty="0" err="1" smtClean="0">
                <a:solidFill>
                  <a:schemeClr val="bg1"/>
                </a:solidFill>
                <a:latin typeface="Courier New" charset="0"/>
              </a:rPr>
              <a:t>IOMode</a:t>
            </a:r>
            <a:r>
              <a:rPr lang="en-US" b="1" dirty="0" smtClean="0">
                <a:solidFill>
                  <a:schemeClr val="bg1"/>
                </a:solidFill>
                <a:latin typeface="Courier New" charset="0"/>
              </a:rPr>
              <a:t> -&gt; </a:t>
            </a:r>
            <a:r>
              <a:rPr lang="en-US" b="1" dirty="0" smtClean="0">
                <a:solidFill>
                  <a:srgbClr val="FF0000"/>
                </a:solidFill>
                <a:latin typeface="Courier New" charset="0"/>
              </a:rPr>
              <a:t>IO</a:t>
            </a:r>
            <a:r>
              <a:rPr lang="en-US" b="1" dirty="0" smtClean="0">
                <a:solidFill>
                  <a:schemeClr val="bg1"/>
                </a:solidFill>
                <a:latin typeface="Courier New" charset="0"/>
              </a:rPr>
              <a:t> Handle</a:t>
            </a:r>
          </a:p>
          <a:p>
            <a:pPr marL="290513" indent="-290513">
              <a:buClr>
                <a:srgbClr val="FF3300"/>
              </a:buClr>
            </a:pPr>
            <a:r>
              <a:rPr lang="en-US" b="1" dirty="0" smtClean="0">
                <a:solidFill>
                  <a:schemeClr val="bg1"/>
                </a:solidFill>
                <a:latin typeface="Courier New" charset="0"/>
              </a:rPr>
              <a:t>... more operations on files ...</a:t>
            </a:r>
          </a:p>
          <a:p>
            <a:pPr marL="290513" indent="-290513">
              <a:buClr>
                <a:srgbClr val="FF3300"/>
              </a:buClr>
            </a:pPr>
            <a:endParaRPr lang="en-US" b="1" dirty="0" smtClean="0">
              <a:solidFill>
                <a:schemeClr val="bg1"/>
              </a:solidFill>
              <a:latin typeface="Courier New" charset="0"/>
            </a:endParaRPr>
          </a:p>
          <a:p>
            <a:pPr marL="290513" indent="-290513">
              <a:buClr>
                <a:srgbClr val="FF3300"/>
              </a:buClr>
            </a:pPr>
            <a:r>
              <a:rPr lang="en-US" b="1" dirty="0" err="1" smtClean="0">
                <a:solidFill>
                  <a:schemeClr val="bg1"/>
                </a:solidFill>
                <a:latin typeface="Courier New" charset="0"/>
              </a:rPr>
              <a:t>newIORef</a:t>
            </a:r>
            <a:r>
              <a:rPr lang="en-US" b="1" dirty="0" smtClean="0">
                <a:solidFill>
                  <a:schemeClr val="bg1"/>
                </a:solidFill>
                <a:latin typeface="Courier New" charset="0"/>
              </a:rPr>
              <a:t> :: a -&gt; </a:t>
            </a:r>
            <a:r>
              <a:rPr lang="en-US" b="1" dirty="0" smtClean="0">
                <a:solidFill>
                  <a:srgbClr val="FF0000"/>
                </a:solidFill>
                <a:latin typeface="Courier New" charset="0"/>
              </a:rPr>
              <a:t>IO </a:t>
            </a:r>
            <a:r>
              <a:rPr lang="en-US" b="1" dirty="0" smtClean="0">
                <a:solidFill>
                  <a:schemeClr val="bg1"/>
                </a:solidFill>
                <a:latin typeface="Courier New" charset="0"/>
              </a:rPr>
              <a:t>(</a:t>
            </a:r>
            <a:r>
              <a:rPr lang="en-US" b="1" dirty="0" err="1" smtClean="0">
                <a:solidFill>
                  <a:schemeClr val="bg1"/>
                </a:solidFill>
                <a:latin typeface="Courier New" charset="0"/>
              </a:rPr>
              <a:t>IORef</a:t>
            </a:r>
            <a:r>
              <a:rPr lang="en-US" b="1" dirty="0" smtClean="0">
                <a:solidFill>
                  <a:schemeClr val="bg1"/>
                </a:solidFill>
                <a:latin typeface="Courier New" charset="0"/>
              </a:rPr>
              <a:t> a)</a:t>
            </a:r>
          </a:p>
          <a:p>
            <a:pPr marL="290513" indent="-290513">
              <a:buClr>
                <a:srgbClr val="FF3300"/>
              </a:buClr>
            </a:pPr>
            <a:r>
              <a:rPr lang="en-US" b="1" dirty="0" smtClean="0">
                <a:solidFill>
                  <a:schemeClr val="bg1"/>
                </a:solidFill>
                <a:latin typeface="Courier New" charset="0"/>
              </a:rPr>
              <a:t>... more operations on references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338"/>
            <a:ext cx="8229600" cy="855662"/>
          </a:xfrm>
        </p:spPr>
        <p:txBody>
          <a:bodyPr/>
          <a:lstStyle/>
          <a:p>
            <a:r>
              <a:rPr lang="en-US" dirty="0" smtClean="0"/>
              <a:t>Irksome Restriction?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92200"/>
            <a:ext cx="8229600" cy="5511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Suppose you wanted to read a configuration file at the beginning of your program: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problem is that </a:t>
            </a:r>
            <a:r>
              <a:rPr lang="en-US" dirty="0" err="1" smtClean="0"/>
              <a:t>readFile</a:t>
            </a:r>
            <a:r>
              <a:rPr lang="en-US" dirty="0" smtClean="0"/>
              <a:t> returns an          </a:t>
            </a:r>
            <a:r>
              <a:rPr lang="en-US" b="1" dirty="0" smtClean="0">
                <a:solidFill>
                  <a:schemeClr val="accent1"/>
                </a:solidFill>
                <a:latin typeface="Courier New"/>
                <a:cs typeface="Courier New"/>
              </a:rPr>
              <a:t>IO String</a:t>
            </a:r>
            <a:r>
              <a:rPr lang="en-US" dirty="0" smtClean="0"/>
              <a:t>, </a:t>
            </a:r>
            <a:r>
              <a:rPr lang="en-US" i="1" dirty="0" smtClean="0"/>
              <a:t>not </a:t>
            </a:r>
            <a:r>
              <a:rPr lang="en-US" dirty="0" smtClean="0"/>
              <a:t>a </a:t>
            </a:r>
            <a:r>
              <a:rPr lang="en-US" b="1" dirty="0" smtClean="0">
                <a:solidFill>
                  <a:srgbClr val="CEB966"/>
                </a:solidFill>
                <a:latin typeface="Courier New"/>
                <a:cs typeface="Courier New"/>
              </a:rPr>
              <a:t>String</a:t>
            </a:r>
            <a:r>
              <a:rPr lang="en-US" dirty="0" smtClean="0"/>
              <a:t>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Option 1</a:t>
            </a:r>
            <a:r>
              <a:rPr lang="en-US" dirty="0" smtClean="0"/>
              <a:t>: Write entire program in IO monad.     </a:t>
            </a:r>
            <a:r>
              <a:rPr lang="en-US" dirty="0" smtClean="0">
                <a:solidFill>
                  <a:srgbClr val="FF0000"/>
                </a:solidFill>
              </a:rPr>
              <a:t>But </a:t>
            </a:r>
            <a:r>
              <a:rPr lang="en-US" dirty="0" smtClean="0"/>
              <a:t>then we lose the simplicity of pure code.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Option 2</a:t>
            </a:r>
            <a:r>
              <a:rPr lang="en-US" dirty="0" smtClean="0"/>
              <a:t>: Escape from the IO Monad using a function from </a:t>
            </a:r>
            <a:r>
              <a:rPr lang="en-US" b="1" dirty="0" smtClean="0">
                <a:solidFill>
                  <a:schemeClr val="accent1"/>
                </a:solidFill>
                <a:latin typeface="Courier New"/>
                <a:cs typeface="Courier New"/>
              </a:rPr>
              <a:t>IO String </a:t>
            </a:r>
            <a:r>
              <a:rPr lang="en-US" dirty="0" smtClean="0"/>
              <a:t>-&gt; </a:t>
            </a:r>
            <a:r>
              <a:rPr lang="en-US" b="1" dirty="0" smtClean="0">
                <a:solidFill>
                  <a:srgbClr val="CEB966"/>
                </a:solidFill>
                <a:latin typeface="Courier New"/>
                <a:cs typeface="Courier New"/>
              </a:rPr>
              <a:t>String</a:t>
            </a:r>
            <a:r>
              <a:rPr lang="en-US" dirty="0" smtClean="0"/>
              <a:t>.           </a:t>
            </a:r>
            <a:r>
              <a:rPr lang="en-US" dirty="0" smtClean="0">
                <a:solidFill>
                  <a:srgbClr val="FF0000"/>
                </a:solidFill>
              </a:rPr>
              <a:t>But </a:t>
            </a:r>
            <a:r>
              <a:rPr lang="en-US" dirty="0" smtClean="0"/>
              <a:t>this is the very thing that is disallowed!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850900" y="1965385"/>
            <a:ext cx="7912100" cy="1200329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90513" indent="-290513">
              <a:buClr>
                <a:srgbClr val="FF3300"/>
              </a:buClr>
            </a:pP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configFileContents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:: [String] </a:t>
            </a:r>
          </a:p>
          <a:p>
            <a:pPr marL="290513" indent="-290513">
              <a:buClr>
                <a:srgbClr val="FF3300"/>
              </a:buClr>
            </a:pP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configFileContents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= lines (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readFile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"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config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") 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-- WRONG! </a:t>
            </a:r>
          </a:p>
          <a:p>
            <a:pPr marL="290513" indent="-290513">
              <a:buClr>
                <a:srgbClr val="FF3300"/>
              </a:buClr>
            </a:pP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useOptimisation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::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Bool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               </a:t>
            </a:r>
          </a:p>
          <a:p>
            <a:pPr marL="290513" indent="-290513">
              <a:buClr>
                <a:srgbClr val="FF3300"/>
              </a:buClr>
            </a:pP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useOptimisation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= "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optimise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" ‘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elem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‘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configFileContents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54062"/>
          </a:xfrm>
        </p:spPr>
        <p:txBody>
          <a:bodyPr/>
          <a:lstStyle/>
          <a:p>
            <a:r>
              <a:rPr lang="en-US" dirty="0" smtClean="0"/>
              <a:t>Taking off the Safety Helmet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8100"/>
            <a:ext cx="8229600" cy="470916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Reading a file is an I/O action, so in general it matters </a:t>
            </a:r>
            <a:r>
              <a:rPr lang="en-US" i="1" dirty="0" smtClean="0"/>
              <a:t>when </a:t>
            </a:r>
            <a:r>
              <a:rPr lang="en-US" dirty="0" smtClean="0"/>
              <a:t>we read the file relative to the other actions in the program. </a:t>
            </a:r>
          </a:p>
          <a:p>
            <a:r>
              <a:rPr lang="en-US" dirty="0" smtClean="0"/>
              <a:t>In this case, however, we are confident the configuration file </a:t>
            </a:r>
            <a:r>
              <a:rPr lang="en-US" dirty="0" smtClean="0">
                <a:solidFill>
                  <a:srgbClr val="FFFF00"/>
                </a:solidFill>
              </a:rPr>
              <a:t>will not change </a:t>
            </a:r>
            <a:r>
              <a:rPr lang="en-US" dirty="0" smtClean="0"/>
              <a:t>during the program, so it doesn’t really matter when we read it.  </a:t>
            </a:r>
          </a:p>
          <a:p>
            <a:r>
              <a:rPr lang="en-US" dirty="0" smtClean="0"/>
              <a:t>This situation arises sufficiently often that Haskell implementations offer one last </a:t>
            </a:r>
            <a:r>
              <a:rPr lang="en-US" dirty="0" smtClean="0">
                <a:solidFill>
                  <a:srgbClr val="FF0000"/>
                </a:solidFill>
              </a:rPr>
              <a:t>unsafe </a:t>
            </a:r>
            <a:r>
              <a:rPr lang="en-US" dirty="0" smtClean="0"/>
              <a:t>I/O primitive: </a:t>
            </a:r>
            <a:r>
              <a:rPr lang="en-US" b="1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unsafePerformIO</a:t>
            </a:r>
            <a:r>
              <a:rPr lang="en-US" dirty="0" smtClean="0"/>
              <a:t>. </a:t>
            </a:r>
            <a:endParaRPr lang="en-US" b="1" dirty="0">
              <a:solidFill>
                <a:schemeClr val="accent1"/>
              </a:solidFill>
              <a:latin typeface="Courier New"/>
              <a:cs typeface="Courier New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54000" y="5889685"/>
            <a:ext cx="8661400" cy="923330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90513" indent="-290513">
              <a:buClr>
                <a:srgbClr val="FF3300"/>
              </a:buClr>
            </a:pP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unsafePerformIO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:: IO a -&gt; a</a:t>
            </a:r>
          </a:p>
          <a:p>
            <a:pPr marL="290513" indent="-290513">
              <a:buClr>
                <a:srgbClr val="FF3300"/>
              </a:buClr>
            </a:pP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configFileContents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:: [String] </a:t>
            </a:r>
          </a:p>
          <a:p>
            <a:pPr marL="290513" indent="-290513">
              <a:buClr>
                <a:srgbClr val="FF3300"/>
              </a:buClr>
            </a:pP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configFileContents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 = </a:t>
            </a:r>
            <a:r>
              <a:rPr lang="en-US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lines(unsafePerformIO(readFile"config</a:t>
            </a:r>
            <a:r>
              <a:rPr lang="en-US" b="1" dirty="0" smtClean="0">
                <a:solidFill>
                  <a:schemeClr val="bg1"/>
                </a:solidFill>
                <a:latin typeface="Courier New"/>
                <a:cs typeface="Courier New"/>
              </a:rPr>
              <a:t>"))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69962"/>
          </a:xfrm>
        </p:spPr>
        <p:txBody>
          <a:bodyPr/>
          <a:lstStyle/>
          <a:p>
            <a:r>
              <a:rPr lang="en-US" dirty="0" err="1" smtClean="0">
                <a:solidFill>
                  <a:srgbClr val="FFFF00"/>
                </a:solidFill>
                <a:latin typeface="Courier New"/>
                <a:cs typeface="Courier New"/>
              </a:rPr>
              <a:t>unsafePerformIO</a:t>
            </a:r>
            <a:endParaRPr lang="en-US" dirty="0">
              <a:solidFill>
                <a:srgbClr val="FFFF00"/>
              </a:solidFill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1800" y="4140200"/>
            <a:ext cx="8229600" cy="24511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The operator has a deliberately long name to discourage its use.</a:t>
            </a:r>
          </a:p>
          <a:p>
            <a:r>
              <a:rPr lang="en-US" dirty="0" smtClean="0"/>
              <a:t>Its use comes with a </a:t>
            </a:r>
            <a:r>
              <a:rPr lang="en-US" dirty="0" smtClean="0">
                <a:solidFill>
                  <a:srgbClr val="FFFF00"/>
                </a:solidFill>
              </a:rPr>
              <a:t>proof obligation</a:t>
            </a:r>
            <a:r>
              <a:rPr lang="en-US" dirty="0" smtClean="0"/>
              <a:t>: a promise to the compiler that the timing of this operation relative to all other operations doesn’t matter.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395191" y="1492243"/>
            <a:ext cx="4494239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>
              <a:spcBef>
                <a:spcPct val="60000"/>
              </a:spcBef>
              <a:buClr>
                <a:srgbClr val="FF3300"/>
              </a:buClr>
            </a:pP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unsafePerformIO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:: IO a -&gt; a</a:t>
            </a:r>
            <a:endParaRPr lang="en-GB" sz="2000" b="1" dirty="0">
              <a:solidFill>
                <a:schemeClr val="bg1"/>
              </a:solidFill>
              <a:latin typeface="Courier New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2349500" y="1981200"/>
            <a:ext cx="5796933" cy="1651000"/>
            <a:chOff x="2235200" y="4711700"/>
            <a:chExt cx="5796933" cy="1651000"/>
          </a:xfrm>
        </p:grpSpPr>
        <p:sp>
          <p:nvSpPr>
            <p:cNvPr id="6" name="Rectangle 5"/>
            <p:cNvSpPr/>
            <p:nvPr/>
          </p:nvSpPr>
          <p:spPr>
            <a:xfrm>
              <a:off x="2235200" y="5009504"/>
              <a:ext cx="4678862" cy="1353196"/>
            </a:xfrm>
            <a:prstGeom prst="rect">
              <a:avLst/>
            </a:prstGeom>
            <a:noFill/>
            <a:ln w="635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latin typeface="Chalkboard"/>
              </a:endParaRPr>
            </a:p>
          </p:txBody>
        </p:sp>
        <p:sp>
          <p:nvSpPr>
            <p:cNvPr id="10" name="Freeform 4"/>
            <p:cNvSpPr>
              <a:spLocks/>
            </p:cNvSpPr>
            <p:nvPr/>
          </p:nvSpPr>
          <p:spPr bwMode="auto">
            <a:xfrm>
              <a:off x="5283200" y="5044966"/>
              <a:ext cx="2222500" cy="323980"/>
            </a:xfrm>
            <a:custGeom>
              <a:avLst/>
              <a:gdLst/>
              <a:ahLst/>
              <a:cxnLst>
                <a:cxn ang="0">
                  <a:pos x="0" y="240"/>
                </a:cxn>
                <a:cxn ang="0">
                  <a:pos x="288" y="240"/>
                </a:cxn>
                <a:cxn ang="0">
                  <a:pos x="288" y="0"/>
                </a:cxn>
              </a:cxnLst>
              <a:rect l="0" t="0" r="r" b="b"/>
              <a:pathLst>
                <a:path w="288" h="240">
                  <a:moveTo>
                    <a:pt x="0" y="240"/>
                  </a:moveTo>
                  <a:lnTo>
                    <a:pt x="288" y="240"/>
                  </a:lnTo>
                  <a:lnTo>
                    <a:pt x="288" y="0"/>
                  </a:lnTo>
                </a:path>
              </a:pathLst>
            </a:custGeom>
            <a:noFill/>
            <a:ln w="28575" cmpd="sng">
              <a:solidFill>
                <a:schemeClr val="tx1"/>
              </a:solidFill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Text Box 7"/>
            <p:cNvSpPr txBox="1">
              <a:spLocks noChangeArrowheads="1"/>
            </p:cNvSpPr>
            <p:nvPr/>
          </p:nvSpPr>
          <p:spPr bwMode="auto">
            <a:xfrm>
              <a:off x="7016335" y="4711700"/>
              <a:ext cx="1015798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GB" b="1" dirty="0" smtClean="0">
                  <a:latin typeface="Courier New"/>
                  <a:cs typeface="Courier New"/>
                </a:rPr>
                <a:t>Result</a:t>
              </a:r>
              <a:endParaRPr lang="en-GB" b="1" dirty="0">
                <a:latin typeface="Courier New"/>
                <a:cs typeface="Courier New"/>
              </a:endParaRPr>
            </a:p>
          </p:txBody>
        </p:sp>
        <p:sp>
          <p:nvSpPr>
            <p:cNvPr id="13" name="Rectangle 8"/>
            <p:cNvSpPr>
              <a:spLocks noChangeArrowheads="1"/>
            </p:cNvSpPr>
            <p:nvPr/>
          </p:nvSpPr>
          <p:spPr bwMode="auto">
            <a:xfrm>
              <a:off x="3989582" y="5258317"/>
              <a:ext cx="1283056" cy="756296"/>
            </a:xfrm>
            <a:prstGeom prst="rect">
              <a:avLst/>
            </a:prstGeom>
            <a:solidFill>
              <a:schemeClr val="accent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/>
              <a:r>
                <a:rPr lang="en-GB" sz="2800" b="1" dirty="0" smtClean="0">
                  <a:solidFill>
                    <a:srgbClr val="000000"/>
                  </a:solidFill>
                  <a:latin typeface="Courier New" charset="0"/>
                </a:rPr>
                <a:t>act</a:t>
              </a:r>
              <a:endParaRPr lang="en-GB" sz="2800" b="1" dirty="0">
                <a:solidFill>
                  <a:srgbClr val="000000"/>
                </a:solidFill>
                <a:latin typeface="Courier New" charset="0"/>
              </a:endParaRPr>
            </a:p>
          </p:txBody>
        </p:sp>
        <p:sp>
          <p:nvSpPr>
            <p:cNvPr id="14" name="AutoShape 10"/>
            <p:cNvSpPr>
              <a:spLocks noChangeArrowheads="1"/>
            </p:cNvSpPr>
            <p:nvPr/>
          </p:nvSpPr>
          <p:spPr bwMode="auto">
            <a:xfrm>
              <a:off x="3492502" y="5804373"/>
              <a:ext cx="446280" cy="198102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6585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Text Box 7"/>
            <p:cNvSpPr txBox="1">
              <a:spLocks noChangeArrowheads="1"/>
            </p:cNvSpPr>
            <p:nvPr/>
          </p:nvSpPr>
          <p:spPr bwMode="auto">
            <a:xfrm>
              <a:off x="2362201" y="5575300"/>
              <a:ext cx="11049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GB" b="1" dirty="0" smtClean="0">
                  <a:latin typeface="Courier New"/>
                  <a:cs typeface="Courier New"/>
                </a:rPr>
                <a:t>Invent</a:t>
              </a:r>
            </a:p>
            <a:p>
              <a:pPr algn="l"/>
              <a:r>
                <a:rPr lang="en-GB" b="1" dirty="0" smtClean="0">
                  <a:latin typeface="Courier New"/>
                  <a:cs typeface="Courier New"/>
                </a:rPr>
                <a:t>World</a:t>
              </a:r>
              <a:endParaRPr lang="en-GB" b="1" dirty="0">
                <a:latin typeface="Courier New"/>
                <a:cs typeface="Courier New"/>
              </a:endParaRPr>
            </a:p>
          </p:txBody>
        </p:sp>
        <p:sp>
          <p:nvSpPr>
            <p:cNvPr id="19" name="Text Box 7"/>
            <p:cNvSpPr txBox="1">
              <a:spLocks noChangeArrowheads="1"/>
            </p:cNvSpPr>
            <p:nvPr/>
          </p:nvSpPr>
          <p:spPr bwMode="auto">
            <a:xfrm>
              <a:off x="5753101" y="5562600"/>
              <a:ext cx="11684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l"/>
              <a:r>
                <a:rPr lang="en-GB" b="1" dirty="0" smtClean="0">
                  <a:latin typeface="Courier New"/>
                  <a:cs typeface="Courier New"/>
                </a:rPr>
                <a:t>Discard</a:t>
              </a:r>
            </a:p>
            <a:p>
              <a:pPr algn="l"/>
              <a:r>
                <a:rPr lang="en-GB" b="1" dirty="0" smtClean="0">
                  <a:latin typeface="Courier New"/>
                  <a:cs typeface="Courier New"/>
                </a:rPr>
                <a:t>World</a:t>
              </a:r>
              <a:endParaRPr lang="en-GB" b="1" dirty="0">
                <a:latin typeface="Courier New"/>
                <a:cs typeface="Courier New"/>
              </a:endParaRPr>
            </a:p>
          </p:txBody>
        </p:sp>
        <p:sp>
          <p:nvSpPr>
            <p:cNvPr id="20" name="AutoShape 10"/>
            <p:cNvSpPr>
              <a:spLocks noChangeArrowheads="1"/>
            </p:cNvSpPr>
            <p:nvPr/>
          </p:nvSpPr>
          <p:spPr bwMode="auto">
            <a:xfrm>
              <a:off x="5295902" y="5791673"/>
              <a:ext cx="446280" cy="198102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6585C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04862"/>
          </a:xfrm>
        </p:spPr>
        <p:txBody>
          <a:bodyPr/>
          <a:lstStyle/>
          <a:p>
            <a:r>
              <a:rPr lang="en-US" dirty="0" err="1" smtClean="0">
                <a:solidFill>
                  <a:srgbClr val="FFFF00"/>
                </a:solidFill>
                <a:latin typeface="Courier New"/>
                <a:cs typeface="Courier New"/>
              </a:rPr>
              <a:t>unsafePerformIO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4900"/>
            <a:ext cx="82296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As its name suggests, </a:t>
            </a:r>
            <a:r>
              <a:rPr lang="en-US" b="1" dirty="0" err="1" smtClean="0">
                <a:solidFill>
                  <a:srgbClr val="FFFF00"/>
                </a:solidFill>
                <a:latin typeface="Courier New"/>
                <a:cs typeface="Courier New"/>
              </a:rPr>
              <a:t>unsafePerformIO</a:t>
            </a:r>
            <a:r>
              <a:rPr lang="en-US" b="1" dirty="0" smtClean="0">
                <a:solidFill>
                  <a:srgbClr val="FFFF00"/>
                </a:solidFill>
                <a:latin typeface="Courier New"/>
                <a:cs typeface="Courier New"/>
              </a:rPr>
              <a:t> </a:t>
            </a:r>
            <a:r>
              <a:rPr lang="en-US" dirty="0" smtClean="0"/>
              <a:t>breaks the soundness of the type system.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So claims that Haskell is type safe only apply to programs that don’t use </a:t>
            </a:r>
            <a:r>
              <a:rPr lang="en-US" b="1" dirty="0" err="1" smtClean="0">
                <a:solidFill>
                  <a:srgbClr val="FFFF00"/>
                </a:solidFill>
                <a:latin typeface="Courier New"/>
                <a:cs typeface="Courier New"/>
              </a:rPr>
              <a:t>unsafePerformIO</a:t>
            </a:r>
            <a:r>
              <a:rPr lang="en-US" dirty="0" smtClean="0"/>
              <a:t>.</a:t>
            </a:r>
          </a:p>
          <a:p>
            <a:r>
              <a:rPr lang="en-US" dirty="0" smtClean="0"/>
              <a:t>Similar examples are what caused difficulties in integrating references with </a:t>
            </a:r>
            <a:r>
              <a:rPr lang="en-US" dirty="0" err="1" smtClean="0"/>
              <a:t>Hindley</a:t>
            </a:r>
            <a:r>
              <a:rPr lang="en-US" dirty="0" smtClean="0"/>
              <a:t>/Milner type inference in ML.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27100" y="1990785"/>
            <a:ext cx="7531100" cy="1938992"/>
          </a:xfrm>
          <a:prstGeom prst="rect">
            <a:avLst/>
          </a:prstGeom>
          <a:solidFill>
            <a:srgbClr val="FFFF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90513" indent="-290513">
              <a:buClr>
                <a:srgbClr val="FF3300"/>
              </a:buClr>
            </a:pP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r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::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IORef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c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  </a:t>
            </a:r>
            <a:r>
              <a:rPr lang="en-US" sz="2000" b="1" dirty="0" smtClean="0">
                <a:solidFill>
                  <a:srgbClr val="FF0000"/>
                </a:solidFill>
                <a:latin typeface="Courier New" charset="0"/>
              </a:rPr>
              <a:t>-- This is bad!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</a:p>
          <a:p>
            <a:pPr marL="290513" indent="-290513">
              <a:buClr>
                <a:srgbClr val="FF3300"/>
              </a:buClr>
            </a:pP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r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= 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unsafePerformIO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(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newIORef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(error "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urk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"))  </a:t>
            </a:r>
          </a:p>
          <a:p>
            <a:pPr marL="290513" indent="-290513">
              <a:buClr>
                <a:srgbClr val="FF3300"/>
              </a:buClr>
            </a:pPr>
            <a:endParaRPr lang="en-US" sz="2000" b="1" dirty="0" smtClean="0">
              <a:solidFill>
                <a:schemeClr val="bg1"/>
              </a:solidFill>
              <a:latin typeface="Courier New" charset="0"/>
            </a:endParaRP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cast :: a -&gt;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b</a:t>
            </a:r>
            <a:endParaRPr lang="en-US" sz="2000" b="1" dirty="0" smtClean="0">
              <a:solidFill>
                <a:schemeClr val="bg1"/>
              </a:solidFill>
              <a:latin typeface="Courier New" charset="0"/>
            </a:endParaRP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cast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x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=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unsafePerformIO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(do {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writeIORef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r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x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;</a:t>
            </a:r>
          </a:p>
          <a:p>
            <a:pPr marL="290513" indent="-290513">
              <a:buClr>
                <a:srgbClr val="FF3300"/>
              </a:buClr>
            </a:pP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                            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readIORef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 charset="0"/>
              </a:rPr>
              <a:t>r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     })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57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4100"/>
            <a:ext cx="8229600" cy="55753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GHC uses world-passing semantics for the IO monad:      </a:t>
            </a:r>
          </a:p>
          <a:p>
            <a:endParaRPr lang="en-US" dirty="0" smtClean="0"/>
          </a:p>
          <a:p>
            <a:r>
              <a:rPr lang="en-US" dirty="0" smtClean="0"/>
              <a:t>It represents the “world” by an un-forgeable token of type </a:t>
            </a:r>
            <a:r>
              <a:rPr lang="en-US" b="1" dirty="0" smtClean="0">
                <a:solidFill>
                  <a:schemeClr val="accent1"/>
                </a:solidFill>
                <a:latin typeface="Courier New"/>
                <a:cs typeface="Courier New"/>
              </a:rPr>
              <a:t>World</a:t>
            </a:r>
            <a:r>
              <a:rPr lang="en-US" dirty="0" smtClean="0"/>
              <a:t>, and implements </a:t>
            </a:r>
            <a:r>
              <a:rPr lang="en-US" b="1" dirty="0" smtClean="0">
                <a:solidFill>
                  <a:srgbClr val="CEB966"/>
                </a:solidFill>
                <a:latin typeface="Courier New"/>
                <a:cs typeface="Courier New"/>
              </a:rPr>
              <a:t>bind</a:t>
            </a:r>
            <a:r>
              <a:rPr lang="en-US" b="1" dirty="0" smtClean="0">
                <a:solidFill>
                  <a:srgbClr val="CEB966"/>
                </a:solidFill>
                <a:cs typeface="Chalkboard"/>
              </a:rPr>
              <a:t> </a:t>
            </a:r>
            <a:r>
              <a:rPr lang="en-US" dirty="0" smtClean="0"/>
              <a:t>and </a:t>
            </a:r>
            <a:r>
              <a:rPr lang="en-US" b="1" dirty="0" smtClean="0">
                <a:solidFill>
                  <a:srgbClr val="CEB966"/>
                </a:solidFill>
                <a:latin typeface="Courier New"/>
                <a:cs typeface="Courier New"/>
              </a:rPr>
              <a:t>return</a:t>
            </a:r>
            <a:r>
              <a:rPr lang="en-US" b="1" dirty="0" smtClean="0">
                <a:solidFill>
                  <a:srgbClr val="CEB966"/>
                </a:solidFill>
                <a:cs typeface="Chalkboard"/>
              </a:rPr>
              <a:t> </a:t>
            </a:r>
            <a:r>
              <a:rPr lang="en-US" dirty="0" smtClean="0"/>
              <a:t>as: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Using this form, the compiler can do its normal optimizations.  The dependence on the world ensures the resulting code will still be single-threaded.</a:t>
            </a:r>
          </a:p>
          <a:p>
            <a:r>
              <a:rPr lang="en-US" dirty="0" smtClean="0"/>
              <a:t>The code generator then converts the code to modify the world “in-place.”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31267" y="1593843"/>
            <a:ext cx="4955979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type IO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World -&gt; (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t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, World)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30161" y="2863843"/>
            <a:ext cx="7264679" cy="1323439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return :: a -&gt; IO a </a:t>
            </a:r>
          </a:p>
          <a:p>
            <a:r>
              <a:rPr lang="en-US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return a = \</a:t>
            </a:r>
            <a:r>
              <a:rPr lang="en-US" sz="2000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w</a:t>
            </a:r>
            <a:r>
              <a:rPr lang="en-US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 -&gt; (</a:t>
            </a:r>
            <a:r>
              <a:rPr lang="en-US" sz="2000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a,w</a:t>
            </a:r>
            <a:r>
              <a:rPr lang="en-US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) </a:t>
            </a:r>
          </a:p>
          <a:p>
            <a:r>
              <a:rPr lang="en-US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(&gt;&gt;=) :: IO a -&gt; (a -&gt; IO </a:t>
            </a:r>
            <a:r>
              <a:rPr lang="en-US" sz="2000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b</a:t>
            </a:r>
            <a:r>
              <a:rPr lang="en-US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) -&gt; IO </a:t>
            </a:r>
            <a:r>
              <a:rPr lang="en-US" sz="2000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b</a:t>
            </a:r>
            <a:r>
              <a:rPr lang="en-US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</a:p>
          <a:p>
            <a:r>
              <a:rPr lang="en-US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(&gt;&gt;=) </a:t>
            </a:r>
            <a:r>
              <a:rPr lang="en-US" sz="2000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m</a:t>
            </a:r>
            <a:r>
              <a:rPr lang="en-US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k</a:t>
            </a:r>
            <a:r>
              <a:rPr lang="en-US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 = \</a:t>
            </a:r>
            <a:r>
              <a:rPr lang="en-US" sz="2000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w</a:t>
            </a:r>
            <a:r>
              <a:rPr lang="en-US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 -&gt; case </a:t>
            </a:r>
            <a:r>
              <a:rPr lang="en-US" sz="2000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m</a:t>
            </a:r>
            <a:r>
              <a:rPr lang="en-US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w</a:t>
            </a:r>
            <a:r>
              <a:rPr lang="en-US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 of (</a:t>
            </a:r>
            <a:r>
              <a:rPr lang="en-US" sz="2000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r,w</a:t>
            </a:r>
            <a:r>
              <a:rPr lang="en-US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’) -&gt; </a:t>
            </a:r>
            <a:r>
              <a:rPr lang="en-US" sz="2000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k</a:t>
            </a:r>
            <a:r>
              <a:rPr lang="en-US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r</a:t>
            </a:r>
            <a:r>
              <a:rPr lang="en-US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 </a:t>
            </a:r>
            <a:r>
              <a:rPr lang="en-US" sz="2000" b="1" dirty="0" err="1" smtClean="0">
                <a:solidFill>
                  <a:schemeClr val="bg1"/>
                </a:solidFill>
                <a:latin typeface="Courier New"/>
                <a:cs typeface="Courier New"/>
              </a:rPr>
              <a:t>w</a:t>
            </a:r>
            <a:r>
              <a:rPr lang="en-US" sz="2000" b="1" dirty="0" smtClean="0">
                <a:solidFill>
                  <a:schemeClr val="bg1"/>
                </a:solidFill>
                <a:latin typeface="Courier New"/>
                <a:cs typeface="Courier New"/>
              </a:rPr>
              <a:t>’ </a:t>
            </a:r>
            <a:endParaRPr lang="en-GB" sz="2000" b="1" dirty="0" smtClean="0">
              <a:solidFill>
                <a:schemeClr val="bg1"/>
              </a:solidFill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makes the IO Monad a Monad?</a:t>
            </a:r>
          </a:p>
          <a:p>
            <a:r>
              <a:rPr lang="en-US" dirty="0" smtClean="0"/>
              <a:t>A monad consists of:</a:t>
            </a:r>
          </a:p>
          <a:p>
            <a:pPr lvl="1"/>
            <a:r>
              <a:rPr lang="en-US" dirty="0" smtClean="0"/>
              <a:t>A type constructor </a:t>
            </a:r>
            <a:r>
              <a:rPr lang="en-US" dirty="0" smtClean="0">
                <a:latin typeface="Courier"/>
                <a:cs typeface="Courier"/>
              </a:rPr>
              <a:t>M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/>
              <a:t>function                                          </a:t>
            </a:r>
            <a:r>
              <a:rPr lang="en-US" dirty="0" smtClean="0">
                <a:solidFill>
                  <a:schemeClr val="accent1"/>
                </a:solidFill>
                <a:latin typeface="Courier"/>
                <a:cs typeface="Courier"/>
              </a:rPr>
              <a:t>bind :: M a -&gt; ( a -&gt; M </a:t>
            </a:r>
            <a:r>
              <a:rPr lang="en-US" dirty="0" err="1" smtClean="0">
                <a:solidFill>
                  <a:schemeClr val="accent1"/>
                </a:solidFill>
                <a:latin typeface="Courier"/>
                <a:cs typeface="Courier"/>
              </a:rPr>
              <a:t>b</a:t>
            </a:r>
            <a:r>
              <a:rPr lang="en-US" dirty="0" smtClean="0">
                <a:solidFill>
                  <a:schemeClr val="accent1"/>
                </a:solidFill>
                <a:latin typeface="Courier"/>
                <a:cs typeface="Courier"/>
              </a:rPr>
              <a:t>) -&gt; M </a:t>
            </a:r>
            <a:r>
              <a:rPr lang="en-US" dirty="0" err="1" smtClean="0">
                <a:solidFill>
                  <a:schemeClr val="accent1"/>
                </a:solidFill>
                <a:latin typeface="Courier"/>
                <a:cs typeface="Courier"/>
              </a:rPr>
              <a:t>b</a:t>
            </a:r>
            <a:endParaRPr lang="en-US" dirty="0" smtClean="0">
              <a:solidFill>
                <a:schemeClr val="accent1"/>
              </a:solidFill>
              <a:latin typeface="Courier"/>
              <a:cs typeface="Courier"/>
            </a:endParaRPr>
          </a:p>
          <a:p>
            <a:pPr lvl="1"/>
            <a:r>
              <a:rPr lang="en-US" dirty="0" smtClean="0"/>
              <a:t>A function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CEB966"/>
                </a:solidFill>
                <a:latin typeface="Courier"/>
                <a:cs typeface="Courier"/>
              </a:rPr>
              <a:t>return :: a -&gt; M a</a:t>
            </a:r>
          </a:p>
          <a:p>
            <a:r>
              <a:rPr lang="en-US" dirty="0" smtClean="0">
                <a:solidFill>
                  <a:srgbClr val="FFFF00"/>
                </a:solidFill>
              </a:rPr>
              <a:t>Plus:                                               </a:t>
            </a:r>
            <a:r>
              <a:rPr lang="en-US" dirty="0" smtClean="0"/>
              <a:t>Laws about how these operations interact.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Monad Laws</a:t>
            </a:r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386080" y="1518920"/>
            <a:ext cx="8229600" cy="4312920"/>
            <a:chOff x="254000" y="1600200"/>
            <a:chExt cx="8229600" cy="4312920"/>
          </a:xfrm>
        </p:grpSpPr>
        <p:sp>
          <p:nvSpPr>
            <p:cNvPr id="4" name="Rectangle 3"/>
            <p:cNvSpPr>
              <a:spLocks noChangeArrowheads="1"/>
            </p:cNvSpPr>
            <p:nvPr/>
          </p:nvSpPr>
          <p:spPr bwMode="auto">
            <a:xfrm>
              <a:off x="254000" y="1600200"/>
              <a:ext cx="8229600" cy="4312920"/>
            </a:xfrm>
            <a:prstGeom prst="rect">
              <a:avLst/>
            </a:prstGeom>
            <a:solidFill>
              <a:srgbClr val="5F84D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noAutofit/>
            </a:bodyPr>
            <a:lstStyle/>
            <a:p>
              <a:pPr marL="290513" indent="-290513">
                <a:spcBef>
                  <a:spcPct val="60000"/>
                </a:spcBef>
                <a:buClr>
                  <a:srgbClr val="FF3300"/>
                </a:buClr>
                <a:buFont typeface="Wingdings" charset="2"/>
                <a:buNone/>
                <a:tabLst>
                  <a:tab pos="2667000" algn="l"/>
                  <a:tab pos="3429000" algn="l"/>
                </a:tabLst>
              </a:pPr>
              <a:r>
                <a:rPr lang="en-GB" sz="32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return </a:t>
              </a:r>
              <a:r>
                <a:rPr lang="en-GB" sz="3200" dirty="0" err="1" smtClean="0">
                  <a:solidFill>
                    <a:schemeClr val="bg1"/>
                  </a:solidFill>
                  <a:latin typeface="Chalkboard"/>
                  <a:cs typeface="Chalkboard"/>
                </a:rPr>
                <a:t>x</a:t>
              </a:r>
              <a:r>
                <a:rPr lang="en-GB" sz="32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  </a:t>
              </a:r>
              <a:r>
                <a:rPr lang="en-GB" sz="3200" dirty="0">
                  <a:solidFill>
                    <a:schemeClr val="bg1"/>
                  </a:solidFill>
                  <a:latin typeface="Chalkboard"/>
                  <a:cs typeface="Chalkboard"/>
                </a:rPr>
                <a:t>&gt;&gt;=  </a:t>
              </a:r>
              <a:r>
                <a:rPr lang="en-GB" sz="3200" dirty="0" err="1" smtClean="0">
                  <a:solidFill>
                    <a:schemeClr val="bg1"/>
                  </a:solidFill>
                  <a:latin typeface="Chalkboard"/>
                  <a:cs typeface="Chalkboard"/>
                </a:rPr>
                <a:t>f</a:t>
              </a:r>
              <a:r>
                <a:rPr lang="en-GB" sz="32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  </a:t>
              </a:r>
              <a:r>
                <a:rPr lang="en-GB" sz="3600" b="1" dirty="0" smtClean="0">
                  <a:solidFill>
                    <a:srgbClr val="FFFF00"/>
                  </a:solidFill>
                  <a:latin typeface="Chalkboard"/>
                  <a:cs typeface="Chalkboard"/>
                </a:rPr>
                <a:t>=</a:t>
              </a:r>
              <a:r>
                <a:rPr lang="en-GB" sz="32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	 </a:t>
              </a:r>
              <a:r>
                <a:rPr lang="en-GB" sz="3200" dirty="0" err="1" smtClean="0">
                  <a:solidFill>
                    <a:schemeClr val="bg1"/>
                  </a:solidFill>
                  <a:latin typeface="Chalkboard"/>
                  <a:cs typeface="Chalkboard"/>
                </a:rPr>
                <a:t>f</a:t>
              </a:r>
              <a:r>
                <a:rPr lang="en-GB" sz="32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 </a:t>
              </a:r>
              <a:r>
                <a:rPr lang="en-GB" sz="3200" dirty="0" err="1">
                  <a:solidFill>
                    <a:schemeClr val="bg1"/>
                  </a:solidFill>
                  <a:latin typeface="Chalkboard"/>
                  <a:cs typeface="Chalkboard"/>
                </a:rPr>
                <a:t>x</a:t>
              </a:r>
              <a:endParaRPr lang="en-GB" sz="3200" dirty="0">
                <a:solidFill>
                  <a:schemeClr val="bg1"/>
                </a:solidFill>
                <a:latin typeface="Chalkboard"/>
                <a:cs typeface="Chalkboard"/>
              </a:endParaRPr>
            </a:p>
            <a:p>
              <a:pPr marL="290513" indent="-290513">
                <a:spcBef>
                  <a:spcPct val="60000"/>
                </a:spcBef>
                <a:buClr>
                  <a:srgbClr val="FF3300"/>
                </a:buClr>
                <a:buFont typeface="Wingdings" charset="2"/>
                <a:buNone/>
                <a:tabLst>
                  <a:tab pos="2667000" algn="l"/>
                  <a:tab pos="3429000" algn="l"/>
                </a:tabLst>
              </a:pPr>
              <a:r>
                <a:rPr lang="en-GB" sz="3200" dirty="0" err="1">
                  <a:solidFill>
                    <a:schemeClr val="bg1"/>
                  </a:solidFill>
                  <a:latin typeface="Chalkboard"/>
                  <a:cs typeface="Chalkboard"/>
                </a:rPr>
                <a:t>m</a:t>
              </a:r>
              <a:r>
                <a:rPr lang="en-GB" sz="3200" dirty="0">
                  <a:solidFill>
                    <a:schemeClr val="bg1"/>
                  </a:solidFill>
                  <a:latin typeface="Chalkboard"/>
                  <a:cs typeface="Chalkboard"/>
                </a:rPr>
                <a:t>  &gt;</a:t>
              </a:r>
              <a:r>
                <a:rPr lang="en-GB" sz="32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&gt;=  return  </a:t>
              </a:r>
              <a:r>
                <a:rPr lang="en-GB" sz="32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  </a:t>
              </a:r>
              <a:r>
                <a:rPr lang="en-GB" sz="3600" b="1" dirty="0" smtClean="0">
                  <a:solidFill>
                    <a:srgbClr val="FFFF00"/>
                  </a:solidFill>
                  <a:latin typeface="Chalkboard"/>
                  <a:cs typeface="Chalkboard"/>
                </a:rPr>
                <a:t>=</a:t>
              </a:r>
              <a:r>
                <a:rPr lang="en-GB" sz="3200" dirty="0" smtClean="0">
                  <a:solidFill>
                    <a:srgbClr val="FFFF00"/>
                  </a:solidFill>
                  <a:latin typeface="Chalkboard"/>
                  <a:cs typeface="Chalkboard"/>
                </a:rPr>
                <a:t>  </a:t>
              </a:r>
              <a:r>
                <a:rPr lang="en-GB" sz="3200" dirty="0" err="1" smtClean="0">
                  <a:solidFill>
                    <a:schemeClr val="bg1"/>
                  </a:solidFill>
                  <a:latin typeface="Chalkboard"/>
                  <a:cs typeface="Chalkboard"/>
                </a:rPr>
                <a:t>m</a:t>
              </a:r>
              <a:endParaRPr lang="en-GB" sz="3200" dirty="0" smtClean="0">
                <a:solidFill>
                  <a:schemeClr val="bg1"/>
                </a:solidFill>
                <a:latin typeface="Chalkboard"/>
                <a:cs typeface="Chalkboard"/>
              </a:endParaRPr>
            </a:p>
          </p:txBody>
        </p:sp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269240" y="3500120"/>
              <a:ext cx="2839720" cy="1569660"/>
            </a:xfrm>
            <a:prstGeom prst="rect">
              <a:avLst/>
            </a:prstGeom>
            <a:solidFill>
              <a:srgbClr val="5F84D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marL="290513" indent="-290513">
                <a:buClr>
                  <a:srgbClr val="FF3300"/>
                </a:buClr>
                <a:buFont typeface="Wingdings" charset="2"/>
                <a:buNone/>
                <a:tabLst>
                  <a:tab pos="2667000" algn="l"/>
                  <a:tab pos="3429000" algn="l"/>
                </a:tabLst>
              </a:pPr>
              <a:r>
                <a:rPr lang="en-GB" sz="32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do { </a:t>
              </a:r>
              <a:r>
                <a:rPr lang="en-GB" sz="3200" dirty="0" err="1" smtClean="0">
                  <a:solidFill>
                    <a:schemeClr val="bg1"/>
                  </a:solidFill>
                  <a:latin typeface="Chalkboard"/>
                  <a:cs typeface="Chalkboard"/>
                </a:rPr>
                <a:t>x</a:t>
              </a:r>
              <a:r>
                <a:rPr lang="en-GB" sz="32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 &lt;- m</a:t>
              </a:r>
              <a:r>
                <a:rPr lang="en-GB" sz="3200" baseline="-250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1</a:t>
              </a:r>
              <a:r>
                <a:rPr lang="en-GB" sz="32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;</a:t>
              </a:r>
            </a:p>
            <a:p>
              <a:pPr marL="290513" indent="-290513">
                <a:buClr>
                  <a:srgbClr val="FF3300"/>
                </a:buClr>
                <a:buFont typeface="Wingdings" charset="2"/>
                <a:buNone/>
                <a:tabLst>
                  <a:tab pos="2667000" algn="l"/>
                  <a:tab pos="3429000" algn="l"/>
                </a:tabLst>
              </a:pPr>
              <a:r>
                <a:rPr lang="en-GB" sz="32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      </a:t>
              </a:r>
              <a:r>
                <a:rPr lang="en-GB" sz="3200" dirty="0" err="1" smtClean="0">
                  <a:solidFill>
                    <a:schemeClr val="bg1"/>
                  </a:solidFill>
                  <a:latin typeface="Chalkboard"/>
                  <a:cs typeface="Chalkboard"/>
                </a:rPr>
                <a:t>y</a:t>
              </a:r>
              <a:r>
                <a:rPr lang="en-GB" sz="32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 &lt;- m</a:t>
              </a:r>
              <a:r>
                <a:rPr lang="en-GB" sz="3200" baseline="-250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2</a:t>
              </a:r>
              <a:r>
                <a:rPr lang="en-GB" sz="32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;</a:t>
              </a:r>
            </a:p>
            <a:p>
              <a:pPr marL="290513" indent="-290513">
                <a:buClr>
                  <a:srgbClr val="FF3300"/>
                </a:buClr>
                <a:buFont typeface="Wingdings" charset="2"/>
                <a:buNone/>
                <a:tabLst>
                  <a:tab pos="2667000" algn="l"/>
                  <a:tab pos="3429000" algn="l"/>
                </a:tabLst>
              </a:pPr>
              <a:r>
                <a:rPr lang="en-GB" sz="32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     m</a:t>
              </a:r>
              <a:r>
                <a:rPr lang="en-GB" sz="3200" baseline="-250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3</a:t>
              </a:r>
              <a:r>
                <a:rPr lang="en-GB" sz="32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 }</a:t>
              </a:r>
            </a:p>
          </p:txBody>
        </p:sp>
        <p:sp>
          <p:nvSpPr>
            <p:cNvPr id="6" name="Rectangle 5"/>
            <p:cNvSpPr>
              <a:spLocks noChangeArrowheads="1"/>
            </p:cNvSpPr>
            <p:nvPr/>
          </p:nvSpPr>
          <p:spPr bwMode="auto">
            <a:xfrm>
              <a:off x="4053840" y="3520440"/>
              <a:ext cx="4419600" cy="1569660"/>
            </a:xfrm>
            <a:prstGeom prst="rect">
              <a:avLst/>
            </a:prstGeom>
            <a:solidFill>
              <a:srgbClr val="5F84D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marL="290513" indent="-290513">
                <a:buClr>
                  <a:srgbClr val="FF3300"/>
                </a:buClr>
                <a:buFont typeface="Wingdings" charset="2"/>
                <a:buNone/>
                <a:tabLst>
                  <a:tab pos="2667000" algn="l"/>
                  <a:tab pos="3429000" algn="l"/>
                </a:tabLst>
              </a:pPr>
              <a:r>
                <a:rPr lang="en-GB" sz="32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do { </a:t>
              </a:r>
              <a:r>
                <a:rPr lang="en-GB" sz="3200" dirty="0" err="1" smtClean="0">
                  <a:solidFill>
                    <a:schemeClr val="bg1"/>
                  </a:solidFill>
                  <a:latin typeface="Chalkboard"/>
                  <a:cs typeface="Chalkboard"/>
                </a:rPr>
                <a:t>y</a:t>
              </a:r>
              <a:r>
                <a:rPr lang="en-GB" sz="32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 &lt;- </a:t>
              </a:r>
              <a:r>
                <a:rPr lang="en-GB" sz="32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do { </a:t>
              </a:r>
              <a:r>
                <a:rPr lang="en-GB" sz="3200" dirty="0" err="1" smtClean="0">
                  <a:solidFill>
                    <a:schemeClr val="bg1"/>
                  </a:solidFill>
                  <a:latin typeface="Chalkboard"/>
                  <a:cs typeface="Chalkboard"/>
                </a:rPr>
                <a:t>x</a:t>
              </a:r>
              <a:r>
                <a:rPr lang="en-GB" sz="32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 &lt;- m</a:t>
              </a:r>
              <a:r>
                <a:rPr lang="en-GB" sz="3200" baseline="-250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1</a:t>
              </a:r>
              <a:r>
                <a:rPr lang="en-GB" sz="32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;</a:t>
              </a:r>
            </a:p>
            <a:p>
              <a:pPr marL="290513" indent="-290513">
                <a:buClr>
                  <a:srgbClr val="FF3300"/>
                </a:buClr>
                <a:buFont typeface="Wingdings" charset="2"/>
                <a:buNone/>
                <a:tabLst>
                  <a:tab pos="2667000" algn="l"/>
                  <a:tab pos="3429000" algn="l"/>
                </a:tabLst>
              </a:pPr>
              <a:r>
                <a:rPr lang="en-GB" sz="32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                 m</a:t>
              </a:r>
              <a:r>
                <a:rPr lang="en-GB" sz="3200" baseline="-250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2</a:t>
              </a:r>
              <a:r>
                <a:rPr lang="en-GB" sz="32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 }</a:t>
              </a:r>
            </a:p>
            <a:p>
              <a:pPr marL="290513" indent="-290513">
                <a:buClr>
                  <a:srgbClr val="FF3300"/>
                </a:buClr>
                <a:buFont typeface="Wingdings" charset="2"/>
                <a:buNone/>
                <a:tabLst>
                  <a:tab pos="2667000" algn="l"/>
                  <a:tab pos="3429000" algn="l"/>
                </a:tabLst>
              </a:pPr>
              <a:r>
                <a:rPr lang="en-GB" sz="32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     m</a:t>
              </a:r>
              <a:r>
                <a:rPr lang="en-GB" sz="3200" baseline="-250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3</a:t>
              </a:r>
              <a:r>
                <a:rPr lang="en-GB" sz="32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}</a:t>
              </a:r>
              <a:endParaRPr lang="en-GB" sz="3200" dirty="0" smtClean="0">
                <a:solidFill>
                  <a:schemeClr val="bg1"/>
                </a:solidFill>
                <a:latin typeface="Chalkboard"/>
                <a:cs typeface="Chalkboard"/>
              </a:endParaRP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3495040" y="3500120"/>
              <a:ext cx="487680" cy="584776"/>
            </a:xfrm>
            <a:prstGeom prst="rect">
              <a:avLst/>
            </a:prstGeom>
            <a:solidFill>
              <a:srgbClr val="5F84D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marL="290513" indent="-290513">
                <a:buClr>
                  <a:srgbClr val="FF3300"/>
                </a:buClr>
                <a:buFont typeface="Wingdings" charset="2"/>
                <a:buNone/>
                <a:tabLst>
                  <a:tab pos="2667000" algn="l"/>
                  <a:tab pos="3429000" algn="l"/>
                </a:tabLst>
              </a:pPr>
              <a:r>
                <a:rPr lang="en-GB" sz="3200" b="1" dirty="0" smtClean="0">
                  <a:solidFill>
                    <a:srgbClr val="FFFF00"/>
                  </a:solidFill>
                  <a:latin typeface="Chalkboard"/>
                  <a:cs typeface="Chalkboard"/>
                </a:rPr>
                <a:t>=</a:t>
              </a:r>
              <a:endParaRPr lang="en-GB" sz="3200" dirty="0" smtClean="0">
                <a:solidFill>
                  <a:schemeClr val="bg1"/>
                </a:solidFill>
                <a:latin typeface="Chalkboard"/>
                <a:cs typeface="Chalkboard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3733800" y="5196840"/>
              <a:ext cx="4719320" cy="584776"/>
            </a:xfrm>
            <a:prstGeom prst="rect">
              <a:avLst/>
            </a:prstGeom>
            <a:solidFill>
              <a:srgbClr val="5F84D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marL="290513" indent="-290513">
                <a:spcBef>
                  <a:spcPct val="90000"/>
                </a:spcBef>
                <a:buClr>
                  <a:srgbClr val="FF3300"/>
                </a:buClr>
                <a:buFont typeface="Wingdings" charset="2"/>
                <a:buNone/>
                <a:tabLst>
                  <a:tab pos="2667000" algn="l"/>
                  <a:tab pos="3429000" algn="l"/>
                </a:tabLst>
              </a:pPr>
              <a:r>
                <a:rPr lang="en-GB" sz="3200" dirty="0" err="1" smtClean="0">
                  <a:solidFill>
                    <a:schemeClr val="bg1"/>
                  </a:solidFill>
                  <a:latin typeface="Chalkboard"/>
                  <a:cs typeface="Chalkboard"/>
                </a:rPr>
                <a:t>x</a:t>
              </a:r>
              <a:r>
                <a:rPr lang="en-GB" sz="32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 not in free </a:t>
              </a:r>
              <a:r>
                <a:rPr lang="en-GB" sz="3200" dirty="0" err="1" smtClean="0">
                  <a:solidFill>
                    <a:schemeClr val="bg1"/>
                  </a:solidFill>
                  <a:latin typeface="Chalkboard"/>
                  <a:cs typeface="Chalkboard"/>
                </a:rPr>
                <a:t>vars</a:t>
              </a:r>
              <a:r>
                <a:rPr lang="en-GB" sz="32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 of m</a:t>
              </a:r>
              <a:r>
                <a:rPr lang="en-GB" sz="3200" baseline="-25000" dirty="0" smtClean="0">
                  <a:solidFill>
                    <a:schemeClr val="bg1"/>
                  </a:solidFill>
                  <a:latin typeface="Chalkboard"/>
                  <a:cs typeface="Chalkboard"/>
                </a:rPr>
                <a:t>3</a:t>
              </a:r>
              <a:endParaRPr lang="en-GB" sz="3200" baseline="-25000" dirty="0">
                <a:solidFill>
                  <a:schemeClr val="bg1"/>
                </a:solidFill>
                <a:latin typeface="Chalkboard"/>
                <a:cs typeface="Chalkboard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Lazy Hair Shirt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7000"/>
            <a:ext cx="8229600" cy="4912360"/>
          </a:xfrm>
        </p:spPr>
        <p:txBody>
          <a:bodyPr/>
          <a:lstStyle/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Consider:</a:t>
            </a:r>
          </a:p>
          <a:p>
            <a:pPr lvl="1"/>
            <a:r>
              <a:rPr lang="en-US" dirty="0" smtClean="0"/>
              <a:t>Output depends upon the evaluation order of (</a:t>
            </a:r>
            <a:r>
              <a:rPr lang="en-US" b="1" dirty="0" smtClean="0">
                <a:solidFill>
                  <a:srgbClr val="CEB966"/>
                </a:solidFill>
                <a:latin typeface="Courier New"/>
                <a:cs typeface="Courier New"/>
              </a:rPr>
              <a:t>+</a:t>
            </a:r>
            <a:r>
              <a:rPr lang="en-US" dirty="0" smtClean="0"/>
              <a:t>).</a:t>
            </a:r>
          </a:p>
          <a:p>
            <a:r>
              <a:rPr lang="en-US" dirty="0" smtClean="0"/>
              <a:t>Consider:</a:t>
            </a:r>
          </a:p>
          <a:p>
            <a:pPr lvl="1"/>
            <a:r>
              <a:rPr lang="en-US" dirty="0" smtClean="0"/>
              <a:t>Output depends on how the consumer uses the list.  If only used in </a:t>
            </a:r>
            <a:r>
              <a:rPr lang="en-US" b="1" dirty="0" smtClean="0">
                <a:solidFill>
                  <a:schemeClr val="accent1"/>
                </a:solidFill>
                <a:latin typeface="Courier New"/>
                <a:cs typeface="Courier New"/>
              </a:rPr>
              <a:t>length </a:t>
            </a:r>
            <a:r>
              <a:rPr lang="en-US" b="1" dirty="0" err="1" smtClean="0">
                <a:solidFill>
                  <a:schemeClr val="accent1"/>
                </a:solidFill>
                <a:latin typeface="Courier New"/>
                <a:cs typeface="Courier New"/>
              </a:rPr>
              <a:t>ls</a:t>
            </a:r>
            <a:r>
              <a:rPr lang="en-US" dirty="0" smtClean="0"/>
              <a:t>, nothing will be printed because </a:t>
            </a:r>
            <a:r>
              <a:rPr lang="en-US" b="1" dirty="0" smtClean="0">
                <a:solidFill>
                  <a:schemeClr val="accent1"/>
                </a:solidFill>
                <a:latin typeface="Courier New"/>
                <a:cs typeface="Courier New"/>
              </a:rPr>
              <a:t>length</a:t>
            </a:r>
            <a:r>
              <a:rPr lang="en-US" b="1" dirty="0" smtClean="0">
                <a:solidFill>
                  <a:schemeClr val="accent1"/>
                </a:solidFill>
                <a:cs typeface="Chalkboard"/>
              </a:rPr>
              <a:t> </a:t>
            </a:r>
            <a:r>
              <a:rPr lang="en-US" dirty="0" smtClean="0"/>
              <a:t>does not evaluate elements of list.</a:t>
            </a:r>
          </a:p>
        </p:txBody>
      </p:sp>
      <p:sp>
        <p:nvSpPr>
          <p:cNvPr id="4" name="Rounded Rectangular Callout 3"/>
          <p:cNvSpPr/>
          <p:nvPr/>
        </p:nvSpPr>
        <p:spPr>
          <a:xfrm>
            <a:off x="1206500" y="1600200"/>
            <a:ext cx="7061199" cy="1328023"/>
          </a:xfrm>
          <a:prstGeom prst="wedgeRoundRectCallout">
            <a:avLst>
              <a:gd name="adj1" fmla="val -23745"/>
              <a:gd name="adj2" fmla="val 49693"/>
              <a:gd name="adj3" fmla="val 16667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In a lazy functional language, like Haskell, the order of evaluation is </a:t>
            </a:r>
            <a:r>
              <a:rPr lang="en-GB" sz="2400" i="1" dirty="0" smtClean="0">
                <a:solidFill>
                  <a:schemeClr val="bg1"/>
                </a:solidFill>
                <a:latin typeface="Chalkboard"/>
              </a:rPr>
              <a:t>deliberately undefined</a:t>
            </a:r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, so the “direct approach” </a:t>
            </a:r>
            <a:r>
              <a:rPr lang="en-GB" sz="2400" dirty="0" smtClean="0">
                <a:solidFill>
                  <a:srgbClr val="FFFF00"/>
                </a:solidFill>
                <a:latin typeface="Chalkboard"/>
              </a:rPr>
              <a:t>will not work</a:t>
            </a:r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.</a:t>
            </a:r>
            <a:endParaRPr lang="en-GB" sz="2400" dirty="0">
              <a:solidFill>
                <a:schemeClr val="bg1"/>
              </a:solidFill>
              <a:latin typeface="Chalkboar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00331" y="3422643"/>
            <a:ext cx="4955979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res =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putchar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‘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’ +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putchar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‘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’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00331" y="4527543"/>
            <a:ext cx="4955979" cy="400110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ls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= [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putchar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‘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’, 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putchar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 ‘</a:t>
            </a:r>
            <a:r>
              <a:rPr lang="en-GB" sz="2000" b="1" dirty="0" err="1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GB" sz="2000" b="1" dirty="0" smtClean="0">
                <a:solidFill>
                  <a:schemeClr val="bg1"/>
                </a:solidFill>
                <a:latin typeface="Courier New" pitchFamily="49" charset="0"/>
                <a:cs typeface="Courier New" pitchFamily="49" charset="0"/>
              </a:rPr>
              <a:t>’]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  <p:bldP spid="5" grpId="0" animBg="1"/>
      <p:bldP spid="6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Derived Laws for (</a:t>
            </a:r>
            <a:r>
              <a:rPr lang="en-US" dirty="0" smtClean="0">
                <a:solidFill>
                  <a:srgbClr val="FFFF00"/>
                </a:solidFill>
              </a:rPr>
              <a:t>&gt;&gt;</a:t>
            </a:r>
            <a:r>
              <a:rPr lang="en-US" dirty="0" smtClean="0"/>
              <a:t>) and </a:t>
            </a:r>
            <a:r>
              <a:rPr lang="en-US" dirty="0" smtClean="0">
                <a:solidFill>
                  <a:srgbClr val="FFFF00"/>
                </a:solidFill>
              </a:rPr>
              <a:t>done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435100" y="3949700"/>
            <a:ext cx="6629400" cy="1754326"/>
          </a:xfrm>
          <a:prstGeom prst="rect">
            <a:avLst/>
          </a:prstGeom>
          <a:solidFill>
            <a:srgbClr val="5F84D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290513" indent="-290513">
              <a:spcBef>
                <a:spcPct val="60000"/>
              </a:spcBef>
              <a:buClr>
                <a:srgbClr val="FF3300"/>
              </a:buClr>
              <a:buFont typeface="Wingdings" charset="2"/>
              <a:buNone/>
              <a:tabLst>
                <a:tab pos="2667000" algn="l"/>
                <a:tab pos="3429000" algn="l"/>
              </a:tabLst>
            </a:pPr>
            <a:r>
              <a:rPr lang="en-GB" sz="2400" dirty="0" smtClean="0">
                <a:solidFill>
                  <a:schemeClr val="bg1"/>
                </a:solidFill>
                <a:latin typeface="Chalkboard"/>
                <a:cs typeface="Chalkboard"/>
              </a:rPr>
              <a:t>done &gt;&gt;  </a:t>
            </a:r>
            <a:r>
              <a:rPr lang="en-GB" sz="2400" dirty="0" err="1" smtClean="0">
                <a:solidFill>
                  <a:schemeClr val="bg1"/>
                </a:solidFill>
                <a:latin typeface="Chalkboard"/>
                <a:cs typeface="Chalkboard"/>
              </a:rPr>
              <a:t>m</a:t>
            </a:r>
            <a:r>
              <a:rPr lang="en-GB" sz="2400" dirty="0" smtClean="0">
                <a:solidFill>
                  <a:schemeClr val="bg1"/>
                </a:solidFill>
                <a:latin typeface="Chalkboard"/>
                <a:cs typeface="Chalkboard"/>
              </a:rPr>
              <a:t>         </a:t>
            </a:r>
            <a:r>
              <a:rPr lang="en-GB" sz="2400" b="1" dirty="0" smtClean="0">
                <a:solidFill>
                  <a:srgbClr val="FFFF00"/>
                </a:solidFill>
                <a:latin typeface="Chalkboard"/>
                <a:cs typeface="Chalkboard"/>
              </a:rPr>
              <a:t>=</a:t>
            </a:r>
            <a:r>
              <a:rPr lang="en-GB" sz="2400" dirty="0" smtClean="0">
                <a:solidFill>
                  <a:schemeClr val="bg1"/>
                </a:solidFill>
                <a:latin typeface="Chalkboard"/>
                <a:cs typeface="Chalkboard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Chalkboard"/>
                <a:cs typeface="Chalkboard"/>
              </a:rPr>
              <a:t>m</a:t>
            </a:r>
            <a:endParaRPr lang="en-GB" sz="2400" dirty="0" smtClean="0">
              <a:solidFill>
                <a:schemeClr val="bg1"/>
              </a:solidFill>
              <a:latin typeface="Chalkboard"/>
              <a:cs typeface="Chalkboard"/>
            </a:endParaRPr>
          </a:p>
          <a:p>
            <a:pPr marL="290513" indent="-290513">
              <a:spcBef>
                <a:spcPct val="60000"/>
              </a:spcBef>
              <a:buClr>
                <a:srgbClr val="FF3300"/>
              </a:buClr>
              <a:buFont typeface="Wingdings" charset="2"/>
              <a:buNone/>
              <a:tabLst>
                <a:tab pos="2667000" algn="l"/>
                <a:tab pos="3429000" algn="l"/>
              </a:tabLst>
            </a:pPr>
            <a:r>
              <a:rPr lang="en-GB" sz="2400" dirty="0" err="1" smtClean="0">
                <a:solidFill>
                  <a:schemeClr val="bg1"/>
                </a:solidFill>
                <a:latin typeface="Chalkboard"/>
                <a:cs typeface="Chalkboard"/>
              </a:rPr>
              <a:t>m</a:t>
            </a:r>
            <a:r>
              <a:rPr lang="en-GB" sz="2400" dirty="0" smtClean="0">
                <a:solidFill>
                  <a:schemeClr val="bg1"/>
                </a:solidFill>
                <a:latin typeface="Chalkboard"/>
                <a:cs typeface="Chalkboard"/>
              </a:rPr>
              <a:t>  </a:t>
            </a:r>
            <a:r>
              <a:rPr lang="en-GB" sz="2400" dirty="0">
                <a:solidFill>
                  <a:schemeClr val="bg1"/>
                </a:solidFill>
                <a:latin typeface="Chalkboard"/>
                <a:cs typeface="Chalkboard"/>
              </a:rPr>
              <a:t>&gt;</a:t>
            </a:r>
            <a:r>
              <a:rPr lang="en-GB" sz="2400" dirty="0" smtClean="0">
                <a:solidFill>
                  <a:schemeClr val="bg1"/>
                </a:solidFill>
                <a:latin typeface="Chalkboard"/>
                <a:cs typeface="Chalkboard"/>
              </a:rPr>
              <a:t>&gt;  done        </a:t>
            </a:r>
            <a:r>
              <a:rPr lang="en-GB" sz="2400" b="1" dirty="0" smtClean="0">
                <a:solidFill>
                  <a:srgbClr val="FFFF00"/>
                </a:solidFill>
                <a:latin typeface="Chalkboard"/>
                <a:cs typeface="Chalkboard"/>
              </a:rPr>
              <a:t>=</a:t>
            </a:r>
            <a:r>
              <a:rPr lang="en-GB" sz="2400" dirty="0" smtClean="0">
                <a:solidFill>
                  <a:srgbClr val="FFFF00"/>
                </a:solidFill>
                <a:latin typeface="Chalkboard"/>
                <a:cs typeface="Chalkboard"/>
              </a:rPr>
              <a:t> </a:t>
            </a:r>
            <a:r>
              <a:rPr lang="en-GB" sz="2400" dirty="0" err="1" smtClean="0">
                <a:solidFill>
                  <a:schemeClr val="bg1"/>
                </a:solidFill>
                <a:latin typeface="Chalkboard"/>
                <a:cs typeface="Chalkboard"/>
              </a:rPr>
              <a:t>m</a:t>
            </a:r>
            <a:endParaRPr lang="en-GB" sz="2400" dirty="0">
              <a:solidFill>
                <a:schemeClr val="bg1"/>
              </a:solidFill>
              <a:latin typeface="Chalkboard"/>
              <a:cs typeface="Chalkboard"/>
            </a:endParaRPr>
          </a:p>
          <a:p>
            <a:pPr marL="290513" indent="-290513">
              <a:spcBef>
                <a:spcPct val="90000"/>
              </a:spcBef>
              <a:buClr>
                <a:srgbClr val="FF3300"/>
              </a:buClr>
              <a:buFont typeface="Wingdings" charset="2"/>
              <a:buNone/>
              <a:tabLst>
                <a:tab pos="2667000" algn="l"/>
                <a:tab pos="3429000" algn="l"/>
              </a:tabLst>
            </a:pPr>
            <a:r>
              <a:rPr lang="en-GB" sz="2400" dirty="0">
                <a:solidFill>
                  <a:schemeClr val="bg1"/>
                </a:solidFill>
                <a:latin typeface="Chalkboard"/>
                <a:cs typeface="Chalkboard"/>
              </a:rPr>
              <a:t>m</a:t>
            </a:r>
            <a:r>
              <a:rPr lang="en-GB" sz="2400" baseline="-25000" dirty="0">
                <a:solidFill>
                  <a:schemeClr val="bg1"/>
                </a:solidFill>
                <a:latin typeface="Chalkboard"/>
                <a:cs typeface="Chalkboard"/>
              </a:rPr>
              <a:t>1</a:t>
            </a:r>
            <a:r>
              <a:rPr lang="en-GB" sz="2400" dirty="0">
                <a:solidFill>
                  <a:schemeClr val="bg1"/>
                </a:solidFill>
                <a:latin typeface="Chalkboard"/>
                <a:cs typeface="Chalkboard"/>
              </a:rPr>
              <a:t> &gt;</a:t>
            </a:r>
            <a:r>
              <a:rPr lang="en-GB" sz="2400" dirty="0" smtClean="0">
                <a:solidFill>
                  <a:schemeClr val="bg1"/>
                </a:solidFill>
                <a:latin typeface="Chalkboard"/>
                <a:cs typeface="Chalkboard"/>
              </a:rPr>
              <a:t>&gt; (m</a:t>
            </a:r>
            <a:r>
              <a:rPr lang="en-GB" sz="2400" baseline="-25000" dirty="0" smtClean="0">
                <a:solidFill>
                  <a:schemeClr val="bg1"/>
                </a:solidFill>
                <a:latin typeface="Chalkboard"/>
                <a:cs typeface="Chalkboard"/>
              </a:rPr>
              <a:t>2</a:t>
            </a:r>
            <a:r>
              <a:rPr lang="en-GB" sz="2400" dirty="0" smtClean="0">
                <a:solidFill>
                  <a:schemeClr val="bg1"/>
                </a:solidFill>
                <a:latin typeface="Chalkboard"/>
                <a:cs typeface="Chalkboard"/>
              </a:rPr>
              <a:t> </a:t>
            </a:r>
            <a:r>
              <a:rPr lang="en-GB" sz="2400" dirty="0">
                <a:solidFill>
                  <a:schemeClr val="bg1"/>
                </a:solidFill>
                <a:latin typeface="Chalkboard"/>
                <a:cs typeface="Chalkboard"/>
              </a:rPr>
              <a:t>&gt;</a:t>
            </a:r>
            <a:r>
              <a:rPr lang="en-GB" sz="2400" dirty="0" smtClean="0">
                <a:solidFill>
                  <a:schemeClr val="bg1"/>
                </a:solidFill>
                <a:latin typeface="Chalkboard"/>
                <a:cs typeface="Chalkboard"/>
              </a:rPr>
              <a:t>&gt; m</a:t>
            </a:r>
            <a:r>
              <a:rPr lang="en-GB" sz="2400" baseline="-25000" dirty="0" smtClean="0">
                <a:solidFill>
                  <a:schemeClr val="bg1"/>
                </a:solidFill>
                <a:latin typeface="Chalkboard"/>
                <a:cs typeface="Chalkboard"/>
              </a:rPr>
              <a:t>3</a:t>
            </a:r>
            <a:r>
              <a:rPr lang="en-GB" sz="2400" dirty="0" smtClean="0">
                <a:solidFill>
                  <a:schemeClr val="bg1"/>
                </a:solidFill>
                <a:latin typeface="Chalkboard"/>
                <a:cs typeface="Chalkboard"/>
              </a:rPr>
              <a:t>)  </a:t>
            </a:r>
            <a:r>
              <a:rPr lang="en-GB" sz="2400" b="1" dirty="0" smtClean="0">
                <a:solidFill>
                  <a:srgbClr val="FFFF00"/>
                </a:solidFill>
                <a:latin typeface="Chalkboard"/>
                <a:cs typeface="Chalkboard"/>
              </a:rPr>
              <a:t>=</a:t>
            </a:r>
            <a:r>
              <a:rPr lang="en-GB" sz="2400" dirty="0">
                <a:solidFill>
                  <a:srgbClr val="FFFF00"/>
                </a:solidFill>
                <a:latin typeface="Chalkboard"/>
                <a:cs typeface="Chalkboard"/>
              </a:rPr>
              <a:t> </a:t>
            </a:r>
            <a:r>
              <a:rPr lang="en-GB" sz="2400" dirty="0" smtClean="0">
                <a:solidFill>
                  <a:schemeClr val="bg1"/>
                </a:solidFill>
                <a:latin typeface="Chalkboard"/>
                <a:cs typeface="Chalkboard"/>
              </a:rPr>
              <a:t>(</a:t>
            </a:r>
            <a:r>
              <a:rPr lang="en-GB" sz="2400" dirty="0">
                <a:solidFill>
                  <a:schemeClr val="bg1"/>
                </a:solidFill>
                <a:latin typeface="Chalkboard"/>
                <a:cs typeface="Chalkboard"/>
              </a:rPr>
              <a:t>m</a:t>
            </a:r>
            <a:r>
              <a:rPr lang="en-GB" sz="2400" baseline="-25000" dirty="0">
                <a:solidFill>
                  <a:schemeClr val="bg1"/>
                </a:solidFill>
                <a:latin typeface="Chalkboard"/>
                <a:cs typeface="Chalkboard"/>
              </a:rPr>
              <a:t>1</a:t>
            </a:r>
            <a:r>
              <a:rPr lang="en-GB" sz="2400" dirty="0">
                <a:solidFill>
                  <a:schemeClr val="bg1"/>
                </a:solidFill>
                <a:latin typeface="Chalkboard"/>
                <a:cs typeface="Chalkboard"/>
              </a:rPr>
              <a:t> &gt;</a:t>
            </a:r>
            <a:r>
              <a:rPr lang="en-GB" sz="2400" dirty="0" smtClean="0">
                <a:solidFill>
                  <a:schemeClr val="bg1"/>
                </a:solidFill>
                <a:latin typeface="Chalkboard"/>
                <a:cs typeface="Chalkboard"/>
              </a:rPr>
              <a:t>&gt; m</a:t>
            </a:r>
            <a:r>
              <a:rPr lang="en-GB" sz="2400" baseline="-25000" dirty="0" smtClean="0">
                <a:solidFill>
                  <a:schemeClr val="bg1"/>
                </a:solidFill>
                <a:latin typeface="Chalkboard"/>
                <a:cs typeface="Chalkboard"/>
              </a:rPr>
              <a:t>2</a:t>
            </a:r>
            <a:r>
              <a:rPr lang="en-GB" sz="2400" dirty="0" smtClean="0">
                <a:solidFill>
                  <a:schemeClr val="bg1"/>
                </a:solidFill>
                <a:latin typeface="Chalkboard"/>
                <a:cs typeface="Chalkboard"/>
              </a:rPr>
              <a:t>) </a:t>
            </a:r>
            <a:r>
              <a:rPr lang="en-GB" sz="2400" dirty="0">
                <a:solidFill>
                  <a:schemeClr val="bg1"/>
                </a:solidFill>
                <a:latin typeface="Chalkboard"/>
                <a:cs typeface="Chalkboard"/>
              </a:rPr>
              <a:t>&gt;</a:t>
            </a:r>
            <a:r>
              <a:rPr lang="en-GB" sz="2400" dirty="0" smtClean="0">
                <a:solidFill>
                  <a:schemeClr val="bg1"/>
                </a:solidFill>
                <a:latin typeface="Chalkboard"/>
                <a:cs typeface="Chalkboard"/>
              </a:rPr>
              <a:t>&gt; m</a:t>
            </a:r>
            <a:r>
              <a:rPr lang="en-GB" sz="2400" baseline="-25000" dirty="0" smtClean="0">
                <a:solidFill>
                  <a:schemeClr val="bg1"/>
                </a:solidFill>
                <a:latin typeface="Chalkboard"/>
                <a:cs typeface="Chalkboard"/>
              </a:rPr>
              <a:t>3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057400" y="1651001"/>
            <a:ext cx="5029200" cy="1887696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90513" indent="-290513" algn="l">
              <a:spcBef>
                <a:spcPts val="528"/>
              </a:spcBef>
              <a:buClr>
                <a:srgbClr val="FF3300"/>
              </a:buClr>
              <a:buFont typeface="Wingdings" charset="2"/>
              <a:buNone/>
            </a:pPr>
            <a:r>
              <a:rPr lang="en-GB" sz="2000" b="1" dirty="0">
                <a:solidFill>
                  <a:schemeClr val="bg1"/>
                </a:solidFill>
                <a:latin typeface="Courier New" charset="0"/>
              </a:rPr>
              <a:t>(&gt;&gt;) :: IO a -&gt; IO </a:t>
            </a:r>
            <a:r>
              <a:rPr lang="en-GB" sz="2000" b="1" dirty="0" err="1">
                <a:solidFill>
                  <a:schemeClr val="bg1"/>
                </a:solidFill>
                <a:latin typeface="Courier New" charset="0"/>
              </a:rPr>
              <a:t>b</a:t>
            </a:r>
            <a:r>
              <a:rPr lang="en-GB" sz="2000" b="1" dirty="0">
                <a:solidFill>
                  <a:schemeClr val="bg1"/>
                </a:solidFill>
                <a:latin typeface="Courier New" charset="0"/>
              </a:rPr>
              <a:t> -&gt; IO </a:t>
            </a:r>
            <a:r>
              <a:rPr lang="en-GB" sz="2000" b="1" dirty="0" err="1">
                <a:solidFill>
                  <a:schemeClr val="bg1"/>
                </a:solidFill>
                <a:latin typeface="Courier New" charset="0"/>
              </a:rPr>
              <a:t>b</a:t>
            </a:r>
            <a:endParaRPr lang="en-GB" sz="2000" b="1" dirty="0">
              <a:solidFill>
                <a:schemeClr val="bg1"/>
              </a:solidFill>
              <a:latin typeface="Courier New" charset="0"/>
            </a:endParaRPr>
          </a:p>
          <a:p>
            <a:pPr marL="290513" indent="-290513" algn="l">
              <a:spcBef>
                <a:spcPts val="528"/>
              </a:spcBef>
              <a:buClr>
                <a:srgbClr val="FF3300"/>
              </a:buClr>
              <a:buFont typeface="Wingdings" charset="2"/>
              <a:buNone/>
            </a:pPr>
            <a:r>
              <a:rPr lang="en-GB" sz="2000" b="1" dirty="0" err="1">
                <a:solidFill>
                  <a:schemeClr val="bg1"/>
                </a:solidFill>
                <a:latin typeface="Courier New" charset="0"/>
              </a:rPr>
              <a:t>m</a:t>
            </a:r>
            <a:r>
              <a:rPr lang="en-GB" sz="2000" b="1" dirty="0">
                <a:solidFill>
                  <a:schemeClr val="bg1"/>
                </a:solidFill>
                <a:latin typeface="Courier New" charset="0"/>
              </a:rPr>
              <a:t> &gt;&gt; </a:t>
            </a:r>
            <a:r>
              <a:rPr lang="en-GB" sz="2000" b="1" dirty="0" err="1">
                <a:solidFill>
                  <a:schemeClr val="bg1"/>
                </a:solidFill>
                <a:latin typeface="Courier New" charset="0"/>
              </a:rPr>
              <a:t>n</a:t>
            </a:r>
            <a:r>
              <a:rPr lang="en-GB" sz="2000" b="1" dirty="0">
                <a:solidFill>
                  <a:schemeClr val="bg1"/>
                </a:solidFill>
                <a:latin typeface="Courier New" charset="0"/>
              </a:rPr>
              <a:t>  =  </a:t>
            </a:r>
            <a:r>
              <a:rPr lang="en-GB" sz="2000" b="1" dirty="0" err="1">
                <a:solidFill>
                  <a:schemeClr val="bg1"/>
                </a:solidFill>
                <a:latin typeface="Courier New" charset="0"/>
              </a:rPr>
              <a:t>m</a:t>
            </a:r>
            <a:r>
              <a:rPr lang="en-GB" sz="2000" b="1" dirty="0">
                <a:solidFill>
                  <a:schemeClr val="bg1"/>
                </a:solidFill>
                <a:latin typeface="Courier New" charset="0"/>
              </a:rPr>
              <a:t> &gt;&gt;= (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\</a:t>
            </a:r>
            <a:r>
              <a:rPr lang="en-GB" sz="2000" b="1" dirty="0">
                <a:solidFill>
                  <a:schemeClr val="bg1"/>
                </a:solidFill>
                <a:latin typeface="Courier New" charset="0"/>
              </a:rPr>
              <a:t>_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GB" sz="2000" b="1" dirty="0">
                <a:solidFill>
                  <a:schemeClr val="bg1"/>
                </a:solidFill>
                <a:latin typeface="Courier New" charset="0"/>
              </a:rPr>
              <a:t>-&gt; </a:t>
            </a:r>
            <a:r>
              <a:rPr lang="en-GB" sz="2000" b="1" dirty="0" err="1">
                <a:solidFill>
                  <a:schemeClr val="bg1"/>
                </a:solidFill>
                <a:latin typeface="Courier New" charset="0"/>
              </a:rPr>
              <a:t>n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)</a:t>
            </a:r>
          </a:p>
          <a:p>
            <a:pPr marL="290513" indent="-290513" algn="l">
              <a:spcBef>
                <a:spcPts val="528"/>
              </a:spcBef>
              <a:buClr>
                <a:srgbClr val="FF3300"/>
              </a:buClr>
              <a:buFont typeface="Wingdings" charset="2"/>
              <a:buNone/>
            </a:pPr>
            <a:endParaRPr lang="en-GB" sz="2000" b="1" dirty="0" smtClean="0">
              <a:solidFill>
                <a:schemeClr val="bg1"/>
              </a:solidFill>
              <a:latin typeface="Courier New" charset="0"/>
            </a:endParaRPr>
          </a:p>
          <a:p>
            <a:pPr marL="290513" indent="-290513" algn="l">
              <a:spcBef>
                <a:spcPts val="528"/>
              </a:spcBef>
              <a:buClr>
                <a:srgbClr val="FF3300"/>
              </a:buClr>
              <a:buFont typeface="Wingdings" charset="2"/>
              <a:buNone/>
            </a:pP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done :: IO ()</a:t>
            </a:r>
          </a:p>
          <a:p>
            <a:pPr marL="290513" indent="-290513" algn="l">
              <a:spcBef>
                <a:spcPts val="528"/>
              </a:spcBef>
              <a:buClr>
                <a:srgbClr val="FF3300"/>
              </a:buClr>
              <a:buFont typeface="Wingdings" charset="2"/>
              <a:buNone/>
            </a:pP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done = return ()</a:t>
            </a:r>
            <a:endParaRPr lang="en-GB" sz="2000" b="1" dirty="0">
              <a:solidFill>
                <a:schemeClr val="bg1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Reasoning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the monad laws and </a:t>
            </a:r>
            <a:r>
              <a:rPr lang="en-US" dirty="0" err="1" smtClean="0"/>
              <a:t>equational</a:t>
            </a:r>
            <a:r>
              <a:rPr lang="en-US" dirty="0" smtClean="0"/>
              <a:t> reasoning, we can prove program properties.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600200" y="2806701"/>
            <a:ext cx="5943600" cy="105157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90513" indent="-290513" algn="l">
              <a:spcBef>
                <a:spcPts val="528"/>
              </a:spcBef>
              <a:buClr>
                <a:srgbClr val="FF3300"/>
              </a:buClr>
              <a:buFont typeface="Wingdings" charset="2"/>
              <a:buNone/>
            </a:pPr>
            <a:r>
              <a:rPr lang="en-GB" b="1" dirty="0" err="1" smtClean="0">
                <a:solidFill>
                  <a:schemeClr val="bg1"/>
                </a:solidFill>
                <a:latin typeface="Courier New" charset="0"/>
              </a:rPr>
              <a:t>putStr</a:t>
            </a:r>
            <a:r>
              <a:rPr lang="en-GB" b="1" dirty="0" smtClean="0">
                <a:solidFill>
                  <a:schemeClr val="bg1"/>
                </a:solidFill>
                <a:latin typeface="Courier New" charset="0"/>
              </a:rPr>
              <a:t> :: String -&gt; IO ()</a:t>
            </a:r>
          </a:p>
          <a:p>
            <a:pPr marL="290513" indent="-290513" algn="l">
              <a:spcBef>
                <a:spcPts val="528"/>
              </a:spcBef>
              <a:buClr>
                <a:srgbClr val="FF3300"/>
              </a:buClr>
              <a:buFont typeface="Wingdings" charset="2"/>
              <a:buNone/>
            </a:pPr>
            <a:r>
              <a:rPr lang="en-GB" b="1" dirty="0" err="1" smtClean="0">
                <a:solidFill>
                  <a:schemeClr val="bg1"/>
                </a:solidFill>
                <a:latin typeface="Courier New" charset="0"/>
              </a:rPr>
              <a:t>putStr</a:t>
            </a:r>
            <a:r>
              <a:rPr lang="en-GB" b="1" dirty="0" smtClean="0">
                <a:solidFill>
                  <a:schemeClr val="bg1"/>
                </a:solidFill>
                <a:latin typeface="Courier New" charset="0"/>
              </a:rPr>
              <a:t> [] = done</a:t>
            </a:r>
          </a:p>
          <a:p>
            <a:pPr marL="290513" indent="-290513" algn="l">
              <a:spcBef>
                <a:spcPts val="528"/>
              </a:spcBef>
              <a:buClr>
                <a:srgbClr val="FF3300"/>
              </a:buClr>
              <a:buFont typeface="Wingdings" charset="2"/>
              <a:buNone/>
            </a:pPr>
            <a:r>
              <a:rPr lang="en-GB" b="1" dirty="0" err="1" smtClean="0">
                <a:solidFill>
                  <a:schemeClr val="bg1"/>
                </a:solidFill>
                <a:latin typeface="Courier New" charset="0"/>
              </a:rPr>
              <a:t>putStr</a:t>
            </a:r>
            <a:r>
              <a:rPr lang="en-GB" b="1" dirty="0" smtClean="0">
                <a:solidFill>
                  <a:schemeClr val="bg1"/>
                </a:solidFill>
                <a:latin typeface="Courier New" charset="0"/>
              </a:rPr>
              <a:t> (</a:t>
            </a:r>
            <a:r>
              <a:rPr lang="en-GB" b="1" dirty="0" err="1" smtClean="0">
                <a:solidFill>
                  <a:schemeClr val="bg1"/>
                </a:solidFill>
                <a:latin typeface="Courier New" charset="0"/>
              </a:rPr>
              <a:t>c:s</a:t>
            </a:r>
            <a:r>
              <a:rPr lang="en-GB" b="1" dirty="0" smtClean="0">
                <a:solidFill>
                  <a:schemeClr val="bg1"/>
                </a:solidFill>
                <a:latin typeface="Courier New" charset="0"/>
              </a:rPr>
              <a:t>) = </a:t>
            </a:r>
            <a:r>
              <a:rPr lang="en-GB" b="1" dirty="0" err="1" smtClean="0">
                <a:solidFill>
                  <a:schemeClr val="bg1"/>
                </a:solidFill>
                <a:latin typeface="Courier New" charset="0"/>
              </a:rPr>
              <a:t>putChar</a:t>
            </a:r>
            <a:r>
              <a:rPr lang="en-GB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GB" b="1" dirty="0" err="1" smtClean="0">
                <a:solidFill>
                  <a:schemeClr val="bg1"/>
                </a:solidFill>
                <a:latin typeface="Courier New" charset="0"/>
              </a:rPr>
              <a:t>c</a:t>
            </a:r>
            <a:r>
              <a:rPr lang="en-GB" b="1" dirty="0" smtClean="0">
                <a:solidFill>
                  <a:schemeClr val="bg1"/>
                </a:solidFill>
                <a:latin typeface="Courier New" charset="0"/>
              </a:rPr>
              <a:t> &gt;&gt; </a:t>
            </a:r>
            <a:r>
              <a:rPr lang="en-GB" b="1" dirty="0" err="1" smtClean="0">
                <a:solidFill>
                  <a:schemeClr val="bg1"/>
                </a:solidFill>
                <a:latin typeface="Courier New" charset="0"/>
              </a:rPr>
              <a:t>putStr</a:t>
            </a:r>
            <a:r>
              <a:rPr lang="en-GB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GB" b="1" dirty="0" err="1" smtClean="0">
                <a:solidFill>
                  <a:schemeClr val="bg1"/>
                </a:solidFill>
                <a:latin typeface="Courier New" charset="0"/>
              </a:rPr>
              <a:t>s</a:t>
            </a:r>
            <a:endParaRPr lang="en-GB" b="1" dirty="0">
              <a:solidFill>
                <a:schemeClr val="bg1"/>
              </a:solidFill>
              <a:latin typeface="Courier New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314450" y="4140201"/>
            <a:ext cx="6515100" cy="772006"/>
          </a:xfrm>
          <a:prstGeom prst="rect">
            <a:avLst/>
          </a:prstGeom>
          <a:solidFill>
            <a:schemeClr val="accent6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90513" indent="-290513" algn="l">
              <a:spcBef>
                <a:spcPts val="528"/>
              </a:spcBef>
              <a:buClr>
                <a:srgbClr val="FF3300"/>
              </a:buClr>
              <a:buFont typeface="Wingdings" charset="2"/>
              <a:buNone/>
            </a:pPr>
            <a:r>
              <a:rPr lang="en-GB" sz="2000" b="1" dirty="0" smtClean="0">
                <a:solidFill>
                  <a:schemeClr val="bg1"/>
                </a:solidFill>
                <a:latin typeface="Chalkboard"/>
                <a:cs typeface="Chalkboard"/>
              </a:rPr>
              <a:t>Proposition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: </a:t>
            </a:r>
          </a:p>
          <a:p>
            <a:pPr marL="290513" indent="-290513" algn="l">
              <a:spcBef>
                <a:spcPts val="528"/>
              </a:spcBef>
              <a:buClr>
                <a:srgbClr val="FF3300"/>
              </a:buClr>
              <a:buFont typeface="Wingdings" charset="2"/>
              <a:buNone/>
            </a:pP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putStr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r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&gt;&gt;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putStr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s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=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putStr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(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r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++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s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)</a:t>
            </a:r>
            <a:endParaRPr lang="en-GB" sz="2000" b="1" dirty="0">
              <a:solidFill>
                <a:schemeClr val="bg1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809750" y="508001"/>
            <a:ext cx="5943600" cy="105157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90513" indent="-290513" algn="l">
              <a:spcBef>
                <a:spcPts val="528"/>
              </a:spcBef>
              <a:buClr>
                <a:srgbClr val="FF3300"/>
              </a:buClr>
              <a:buFont typeface="Wingdings" charset="2"/>
              <a:buNone/>
            </a:pPr>
            <a:r>
              <a:rPr lang="en-GB" b="1" dirty="0" err="1" smtClean="0">
                <a:solidFill>
                  <a:schemeClr val="bg1"/>
                </a:solidFill>
                <a:latin typeface="Courier New" charset="0"/>
              </a:rPr>
              <a:t>putStr</a:t>
            </a:r>
            <a:r>
              <a:rPr lang="en-GB" b="1" dirty="0" smtClean="0">
                <a:solidFill>
                  <a:schemeClr val="bg1"/>
                </a:solidFill>
                <a:latin typeface="Courier New" charset="0"/>
              </a:rPr>
              <a:t> :: String -&gt; IO ()</a:t>
            </a:r>
          </a:p>
          <a:p>
            <a:pPr marL="290513" indent="-290513" algn="l">
              <a:spcBef>
                <a:spcPts val="528"/>
              </a:spcBef>
              <a:buClr>
                <a:srgbClr val="FF3300"/>
              </a:buClr>
              <a:buFont typeface="Wingdings" charset="2"/>
              <a:buNone/>
            </a:pPr>
            <a:r>
              <a:rPr lang="en-GB" b="1" dirty="0" err="1" smtClean="0">
                <a:solidFill>
                  <a:schemeClr val="bg1"/>
                </a:solidFill>
                <a:latin typeface="Courier New" charset="0"/>
              </a:rPr>
              <a:t>putStr</a:t>
            </a:r>
            <a:r>
              <a:rPr lang="en-GB" b="1" dirty="0" smtClean="0">
                <a:solidFill>
                  <a:schemeClr val="bg1"/>
                </a:solidFill>
                <a:latin typeface="Courier New" charset="0"/>
              </a:rPr>
              <a:t> [] = done</a:t>
            </a:r>
          </a:p>
          <a:p>
            <a:pPr marL="290513" indent="-290513" algn="l">
              <a:spcBef>
                <a:spcPts val="528"/>
              </a:spcBef>
              <a:buClr>
                <a:srgbClr val="FF3300"/>
              </a:buClr>
              <a:buFont typeface="Wingdings" charset="2"/>
              <a:buNone/>
            </a:pPr>
            <a:r>
              <a:rPr lang="en-GB" b="1" dirty="0" err="1" smtClean="0">
                <a:solidFill>
                  <a:schemeClr val="bg1"/>
                </a:solidFill>
                <a:latin typeface="Courier New" charset="0"/>
              </a:rPr>
              <a:t>putStr</a:t>
            </a:r>
            <a:r>
              <a:rPr lang="en-GB" b="1" dirty="0" smtClean="0">
                <a:solidFill>
                  <a:schemeClr val="bg1"/>
                </a:solidFill>
                <a:latin typeface="Courier New" charset="0"/>
              </a:rPr>
              <a:t> (</a:t>
            </a:r>
            <a:r>
              <a:rPr lang="en-GB" b="1" dirty="0" err="1" smtClean="0">
                <a:solidFill>
                  <a:schemeClr val="bg1"/>
                </a:solidFill>
                <a:latin typeface="Courier New" charset="0"/>
              </a:rPr>
              <a:t>c:cs</a:t>
            </a:r>
            <a:r>
              <a:rPr lang="en-GB" b="1" dirty="0" smtClean="0">
                <a:solidFill>
                  <a:schemeClr val="bg1"/>
                </a:solidFill>
                <a:latin typeface="Courier New" charset="0"/>
              </a:rPr>
              <a:t>) = </a:t>
            </a:r>
            <a:r>
              <a:rPr lang="en-GB" b="1" dirty="0" err="1" smtClean="0">
                <a:solidFill>
                  <a:schemeClr val="bg1"/>
                </a:solidFill>
                <a:latin typeface="Courier New" charset="0"/>
              </a:rPr>
              <a:t>putChar</a:t>
            </a:r>
            <a:r>
              <a:rPr lang="en-GB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GB" b="1" dirty="0" err="1" smtClean="0">
                <a:solidFill>
                  <a:schemeClr val="bg1"/>
                </a:solidFill>
                <a:latin typeface="Courier New" charset="0"/>
              </a:rPr>
              <a:t>c</a:t>
            </a:r>
            <a:r>
              <a:rPr lang="en-GB" b="1" dirty="0" smtClean="0">
                <a:solidFill>
                  <a:schemeClr val="bg1"/>
                </a:solidFill>
                <a:latin typeface="Courier New" charset="0"/>
              </a:rPr>
              <a:t> &gt;&gt; </a:t>
            </a:r>
            <a:r>
              <a:rPr lang="en-GB" b="1" dirty="0" err="1" smtClean="0">
                <a:solidFill>
                  <a:schemeClr val="bg1"/>
                </a:solidFill>
                <a:latin typeface="Courier New" charset="0"/>
              </a:rPr>
              <a:t>putStr</a:t>
            </a:r>
            <a:r>
              <a:rPr lang="en-GB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GB" b="1" dirty="0" err="1" smtClean="0">
                <a:solidFill>
                  <a:schemeClr val="bg1"/>
                </a:solidFill>
                <a:latin typeface="Courier New" charset="0"/>
              </a:rPr>
              <a:t>cs</a:t>
            </a:r>
            <a:endParaRPr lang="en-GB" b="1" dirty="0">
              <a:solidFill>
                <a:schemeClr val="bg1"/>
              </a:solidFill>
              <a:latin typeface="Courier New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809750" y="2870201"/>
            <a:ext cx="5943600" cy="3747180"/>
          </a:xfrm>
          <a:prstGeom prst="rect">
            <a:avLst/>
          </a:prstGeom>
          <a:solidFill>
            <a:schemeClr val="accent5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90513" indent="-290513" algn="l">
              <a:spcBef>
                <a:spcPts val="528"/>
              </a:spcBef>
              <a:buClr>
                <a:srgbClr val="FF3300"/>
              </a:buClr>
              <a:buFont typeface="Wingdings" charset="2"/>
              <a:buNone/>
            </a:pPr>
            <a:r>
              <a:rPr lang="en-GB" sz="2000" b="1" dirty="0" smtClean="0">
                <a:solidFill>
                  <a:srgbClr val="FFFF00"/>
                </a:solidFill>
                <a:latin typeface="Chalkboard"/>
                <a:cs typeface="Chalkboard"/>
              </a:rPr>
              <a:t>Proof</a:t>
            </a:r>
            <a:r>
              <a:rPr lang="en-GB" sz="2000" b="1" dirty="0" smtClean="0">
                <a:solidFill>
                  <a:schemeClr val="bg1"/>
                </a:solidFill>
                <a:latin typeface="Chalkboard"/>
                <a:cs typeface="Chalkboard"/>
              </a:rPr>
              <a:t>: By induction on </a:t>
            </a:r>
            <a:r>
              <a:rPr lang="en-GB" sz="2000" b="1" dirty="0" err="1" smtClean="0">
                <a:solidFill>
                  <a:schemeClr val="bg1"/>
                </a:solidFill>
                <a:latin typeface="Chalkboard"/>
                <a:cs typeface="Chalkboard"/>
              </a:rPr>
              <a:t>r</a:t>
            </a:r>
            <a:r>
              <a:rPr lang="en-GB" sz="2000" b="1" dirty="0" smtClean="0">
                <a:solidFill>
                  <a:schemeClr val="bg1"/>
                </a:solidFill>
                <a:latin typeface="Chalkboard"/>
                <a:cs typeface="Chalkboard"/>
              </a:rPr>
              <a:t>.</a:t>
            </a:r>
          </a:p>
          <a:p>
            <a:pPr marL="290513" indent="-290513" algn="l">
              <a:spcBef>
                <a:spcPts val="528"/>
              </a:spcBef>
              <a:buClr>
                <a:srgbClr val="FF3300"/>
              </a:buClr>
              <a:buFont typeface="Wingdings" charset="2"/>
              <a:buNone/>
            </a:pPr>
            <a:r>
              <a:rPr lang="en-GB" sz="2000" b="1" dirty="0" smtClean="0">
                <a:solidFill>
                  <a:srgbClr val="FFFF00"/>
                </a:solidFill>
                <a:latin typeface="Chalkboard"/>
                <a:cs typeface="Chalkboard"/>
              </a:rPr>
              <a:t>Base case</a:t>
            </a:r>
            <a:r>
              <a:rPr lang="en-GB" sz="2000" b="1" dirty="0" smtClean="0">
                <a:solidFill>
                  <a:schemeClr val="bg1"/>
                </a:solidFill>
                <a:latin typeface="Chalkboard"/>
                <a:cs typeface="Chalkboard"/>
              </a:rPr>
              <a:t>: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r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GB" sz="2000" b="1" dirty="0" smtClean="0">
                <a:solidFill>
                  <a:schemeClr val="bg1"/>
                </a:solidFill>
                <a:latin typeface="Chalkboard"/>
                <a:cs typeface="Chalkboard"/>
              </a:rPr>
              <a:t>is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[]</a:t>
            </a:r>
          </a:p>
          <a:p>
            <a:pPr marL="290513" indent="-290513" algn="l">
              <a:spcBef>
                <a:spcPts val="528"/>
              </a:spcBef>
              <a:buClr>
                <a:srgbClr val="FF3300"/>
              </a:buClr>
              <a:buFont typeface="Wingdings" charset="2"/>
              <a:buNone/>
            </a:pP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 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putStr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[] &gt;&gt;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putStr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s</a:t>
            </a:r>
            <a:endParaRPr lang="en-GB" sz="2000" b="1" dirty="0" smtClean="0">
              <a:solidFill>
                <a:schemeClr val="bg1"/>
              </a:solidFill>
              <a:latin typeface="Courier New" charset="0"/>
            </a:endParaRPr>
          </a:p>
          <a:p>
            <a:pPr marL="290513" indent="-290513" algn="l">
              <a:spcBef>
                <a:spcPts val="528"/>
              </a:spcBef>
              <a:buClr>
                <a:srgbClr val="FF3300"/>
              </a:buClr>
              <a:buFont typeface="Wingdings" charset="2"/>
              <a:buNone/>
            </a:pP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= (</a:t>
            </a:r>
            <a:r>
              <a:rPr lang="en-GB" sz="2000" b="1" dirty="0" smtClean="0">
                <a:solidFill>
                  <a:schemeClr val="bg1"/>
                </a:solidFill>
                <a:latin typeface="Chalkboard"/>
                <a:cs typeface="Chalkboard"/>
              </a:rPr>
              <a:t>definition of </a:t>
            </a:r>
            <a:r>
              <a:rPr lang="en-GB" sz="2000" b="1" dirty="0" err="1" smtClean="0">
                <a:solidFill>
                  <a:schemeClr val="bg1"/>
                </a:solidFill>
                <a:latin typeface="Chalkboard"/>
                <a:cs typeface="Chalkboard"/>
              </a:rPr>
              <a:t>putStr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)</a:t>
            </a:r>
          </a:p>
          <a:p>
            <a:pPr marL="290513" indent="-290513" algn="l">
              <a:spcBef>
                <a:spcPts val="528"/>
              </a:spcBef>
              <a:buClr>
                <a:srgbClr val="FF3300"/>
              </a:buClr>
              <a:buFont typeface="Wingdings" charset="2"/>
              <a:buNone/>
            </a:pP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  done &gt;&gt;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putStr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s</a:t>
            </a:r>
            <a:endParaRPr lang="en-GB" sz="2000" b="1" dirty="0" smtClean="0">
              <a:solidFill>
                <a:schemeClr val="bg1"/>
              </a:solidFill>
              <a:latin typeface="Courier New" charset="0"/>
            </a:endParaRPr>
          </a:p>
          <a:p>
            <a:pPr marL="290513" indent="-290513" algn="l">
              <a:spcBef>
                <a:spcPts val="528"/>
              </a:spcBef>
              <a:buClr>
                <a:srgbClr val="FF3300"/>
              </a:buClr>
              <a:buFont typeface="Wingdings" charset="2"/>
              <a:buNone/>
            </a:pP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= (</a:t>
            </a:r>
            <a:r>
              <a:rPr lang="en-GB" sz="2000" b="1" dirty="0" smtClean="0">
                <a:solidFill>
                  <a:schemeClr val="bg1"/>
                </a:solidFill>
                <a:latin typeface="Chalkboard"/>
                <a:cs typeface="Chalkboard"/>
              </a:rPr>
              <a:t>first monad law for 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&gt;&gt;)</a:t>
            </a:r>
          </a:p>
          <a:p>
            <a:pPr marL="290513" indent="-290513" algn="l">
              <a:spcBef>
                <a:spcPts val="528"/>
              </a:spcBef>
              <a:buClr>
                <a:srgbClr val="FF3300"/>
              </a:buClr>
              <a:buFont typeface="Wingdings" charset="2"/>
              <a:buNone/>
            </a:pP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 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putStr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s</a:t>
            </a:r>
            <a:endParaRPr lang="en-GB" sz="2000" b="1" dirty="0" smtClean="0">
              <a:solidFill>
                <a:schemeClr val="bg1"/>
              </a:solidFill>
              <a:latin typeface="Courier New" charset="0"/>
            </a:endParaRPr>
          </a:p>
          <a:p>
            <a:pPr marL="290513" indent="-290513" algn="l">
              <a:spcBef>
                <a:spcPts val="528"/>
              </a:spcBef>
              <a:buClr>
                <a:srgbClr val="FF3300"/>
              </a:buClr>
              <a:buFont typeface="Wingdings" charset="2"/>
              <a:buNone/>
            </a:pP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= (definition of ++)</a:t>
            </a:r>
          </a:p>
          <a:p>
            <a:pPr marL="290513" indent="-290513" algn="l">
              <a:spcBef>
                <a:spcPts val="528"/>
              </a:spcBef>
              <a:buClr>
                <a:srgbClr val="FF3300"/>
              </a:buClr>
              <a:buFont typeface="Wingdings" charset="2"/>
              <a:buNone/>
            </a:pP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 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putStr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([] ++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s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) </a:t>
            </a:r>
          </a:p>
          <a:p>
            <a:pPr marL="290513" indent="-290513" algn="l">
              <a:spcBef>
                <a:spcPts val="528"/>
              </a:spcBef>
              <a:buClr>
                <a:srgbClr val="FF3300"/>
              </a:buClr>
              <a:buFont typeface="Wingdings" charset="2"/>
              <a:buNone/>
            </a:pPr>
            <a:r>
              <a:rPr lang="en-GB" sz="2000" b="1" dirty="0" smtClean="0">
                <a:solidFill>
                  <a:srgbClr val="FFFF00"/>
                </a:solidFill>
                <a:latin typeface="Chalkboard"/>
                <a:cs typeface="Chalkboard"/>
              </a:rPr>
              <a:t>Induction case</a:t>
            </a:r>
            <a:r>
              <a:rPr lang="en-GB" sz="2000" b="1" dirty="0" smtClean="0">
                <a:solidFill>
                  <a:schemeClr val="bg1"/>
                </a:solidFill>
                <a:latin typeface="Chalkboard"/>
                <a:cs typeface="Chalkboard"/>
              </a:rPr>
              <a:t>: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r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GB" sz="2000" b="1" dirty="0" smtClean="0">
                <a:solidFill>
                  <a:schemeClr val="bg1"/>
                </a:solidFill>
                <a:latin typeface="Chalkboard"/>
                <a:cs typeface="Chalkboard"/>
              </a:rPr>
              <a:t>is 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(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c:cs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) </a:t>
            </a:r>
            <a:r>
              <a:rPr lang="en-US" sz="2000" b="1" dirty="0" smtClean="0">
                <a:solidFill>
                  <a:schemeClr val="bg1"/>
                </a:solidFill>
                <a:latin typeface="Courier New" charset="0"/>
              </a:rPr>
              <a:t>…</a:t>
            </a:r>
            <a:endParaRPr lang="en-GB" sz="2000" b="1" dirty="0" smtClean="0">
              <a:solidFill>
                <a:schemeClr val="bg1"/>
              </a:solidFill>
              <a:latin typeface="Courier New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0" y="1790701"/>
            <a:ext cx="6515100" cy="772006"/>
          </a:xfrm>
          <a:prstGeom prst="rect">
            <a:avLst/>
          </a:prstGeom>
          <a:solidFill>
            <a:schemeClr val="accent6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290513" indent="-290513" algn="l">
              <a:spcBef>
                <a:spcPts val="528"/>
              </a:spcBef>
              <a:buClr>
                <a:srgbClr val="FF3300"/>
              </a:buClr>
              <a:buFont typeface="Wingdings" charset="2"/>
              <a:buNone/>
            </a:pPr>
            <a:r>
              <a:rPr lang="en-GB" sz="2000" b="1" dirty="0" smtClean="0">
                <a:solidFill>
                  <a:srgbClr val="FFFF00"/>
                </a:solidFill>
                <a:latin typeface="Chalkboard"/>
                <a:cs typeface="Chalkboard"/>
              </a:rPr>
              <a:t>Proposition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: </a:t>
            </a:r>
          </a:p>
          <a:p>
            <a:pPr marL="290513" indent="-290513" algn="l">
              <a:spcBef>
                <a:spcPts val="528"/>
              </a:spcBef>
              <a:buClr>
                <a:srgbClr val="FF3300"/>
              </a:buClr>
              <a:buFont typeface="Wingdings" charset="2"/>
              <a:buNone/>
            </a:pP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putStr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r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&gt;&gt;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putStr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s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=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putStr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(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r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 ++ </a:t>
            </a:r>
            <a:r>
              <a:rPr lang="en-GB" sz="2000" b="1" dirty="0" err="1" smtClean="0">
                <a:solidFill>
                  <a:schemeClr val="bg1"/>
                </a:solidFill>
                <a:latin typeface="Courier New" charset="0"/>
              </a:rPr>
              <a:t>s</a:t>
            </a:r>
            <a:r>
              <a:rPr lang="en-GB" sz="2000" b="1" dirty="0" smtClean="0">
                <a:solidFill>
                  <a:schemeClr val="bg1"/>
                </a:solidFill>
                <a:latin typeface="Courier New" charset="0"/>
              </a:rPr>
              <a:t>)</a:t>
            </a:r>
            <a:endParaRPr lang="en-GB" sz="2000" b="1" dirty="0">
              <a:solidFill>
                <a:schemeClr val="bg1"/>
              </a:solidFill>
              <a:latin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4938"/>
            <a:ext cx="8229600" cy="754062"/>
          </a:xfrm>
        </p:spPr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4900"/>
            <a:ext cx="8229600" cy="57531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 complete Haskell program is a </a:t>
            </a:r>
            <a:r>
              <a:rPr lang="en-US" dirty="0" smtClean="0">
                <a:solidFill>
                  <a:srgbClr val="FFFF00"/>
                </a:solidFill>
              </a:rPr>
              <a:t>single </a:t>
            </a:r>
            <a:r>
              <a:rPr lang="en-US" dirty="0" smtClean="0"/>
              <a:t>IO action called </a:t>
            </a:r>
            <a:r>
              <a:rPr lang="en-US" b="1" dirty="0" smtClean="0">
                <a:solidFill>
                  <a:schemeClr val="accent1"/>
                </a:solidFill>
                <a:latin typeface="Courier New"/>
                <a:cs typeface="Courier New"/>
              </a:rPr>
              <a:t>main</a:t>
            </a:r>
            <a:r>
              <a:rPr lang="en-US" dirty="0" smtClean="0"/>
              <a:t>.  Inside IO, code is single-threaded.</a:t>
            </a:r>
          </a:p>
          <a:p>
            <a:r>
              <a:rPr lang="en-US" dirty="0" smtClean="0"/>
              <a:t>Big IO actions are built by gluing together smaller ones with bind (</a:t>
            </a:r>
            <a:r>
              <a:rPr lang="en-US" b="1" dirty="0" smtClean="0">
                <a:solidFill>
                  <a:srgbClr val="CEB966"/>
                </a:solidFill>
                <a:latin typeface="Courier New"/>
                <a:cs typeface="Courier New"/>
              </a:rPr>
              <a:t>&gt;&gt;=</a:t>
            </a:r>
            <a:r>
              <a:rPr lang="en-US" dirty="0" smtClean="0"/>
              <a:t>) and by converting pure code into actions with </a:t>
            </a:r>
            <a:r>
              <a:rPr lang="en-US" b="1" dirty="0" smtClean="0">
                <a:solidFill>
                  <a:srgbClr val="CEB966"/>
                </a:solidFill>
                <a:latin typeface="Courier New"/>
                <a:cs typeface="Courier New"/>
              </a:rPr>
              <a:t>return</a:t>
            </a:r>
            <a:r>
              <a:rPr lang="en-US" dirty="0" smtClean="0"/>
              <a:t>.</a:t>
            </a:r>
          </a:p>
          <a:p>
            <a:r>
              <a:rPr lang="en-US" dirty="0" smtClean="0"/>
              <a:t>IO actions are </a:t>
            </a:r>
            <a:r>
              <a:rPr lang="en-US" dirty="0" smtClean="0">
                <a:solidFill>
                  <a:srgbClr val="FFFF00"/>
                </a:solidFill>
              </a:rPr>
              <a:t>first-class</a:t>
            </a:r>
            <a:r>
              <a:rPr lang="en-US" dirty="0" smtClean="0"/>
              <a:t>.  </a:t>
            </a:r>
          </a:p>
          <a:p>
            <a:pPr lvl="1"/>
            <a:r>
              <a:rPr lang="en-US" dirty="0" smtClean="0"/>
              <a:t>They can be passed to functions, returned from functions, and stored in data structures.</a:t>
            </a:r>
          </a:p>
          <a:p>
            <a:pPr lvl="1"/>
            <a:r>
              <a:rPr lang="en-US" dirty="0" smtClean="0"/>
              <a:t>So it is easy to define new “glue” </a:t>
            </a:r>
            <a:r>
              <a:rPr lang="en-US" dirty="0" err="1" smtClean="0"/>
              <a:t>combinators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IO Monad allows Haskell to be pure while efficiently supporting side effects.</a:t>
            </a:r>
          </a:p>
          <a:p>
            <a:r>
              <a:rPr lang="en-US" dirty="0" smtClean="0"/>
              <a:t>The type system separates the pure from the </a:t>
            </a:r>
            <a:r>
              <a:rPr lang="en-US" dirty="0" err="1" smtClean="0"/>
              <a:t>effectful</a:t>
            </a:r>
            <a:r>
              <a:rPr lang="en-US" dirty="0" smtClean="0"/>
              <a:t> code. 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Monadic Skin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 languages like ML or Java, the fact that the language is in the </a:t>
            </a:r>
            <a:r>
              <a:rPr lang="en-US" dirty="0" smtClean="0">
                <a:solidFill>
                  <a:srgbClr val="FFFF00"/>
                </a:solidFill>
              </a:rPr>
              <a:t>IO monad is baked in </a:t>
            </a:r>
            <a:r>
              <a:rPr lang="en-US" dirty="0" smtClean="0"/>
              <a:t>to the language.  There is no need to mark anything in the type system because it is everywhere.  </a:t>
            </a:r>
          </a:p>
          <a:p>
            <a:r>
              <a:rPr lang="en-US" dirty="0" smtClean="0"/>
              <a:t>In Haskell, the </a:t>
            </a:r>
            <a:r>
              <a:rPr lang="en-US" dirty="0" smtClean="0">
                <a:solidFill>
                  <a:srgbClr val="FFFF00"/>
                </a:solidFill>
              </a:rPr>
              <a:t>programmer can choose </a:t>
            </a:r>
            <a:r>
              <a:rPr lang="en-US" dirty="0" smtClean="0"/>
              <a:t>when to live in the IO monad and when to live in the realm of pure functional programming.</a:t>
            </a:r>
          </a:p>
          <a:p>
            <a:r>
              <a:rPr lang="en-US" dirty="0" smtClean="0"/>
              <a:t>So it is not Haskell that lacks imperative features, but rather the other languages that lack the ability to have a statically distinguishable pure subset.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Tackling the Awkward Squad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074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Laziness and side effects are </a:t>
            </a:r>
            <a:r>
              <a:rPr lang="en-US" dirty="0" smtClean="0">
                <a:solidFill>
                  <a:srgbClr val="FFFF00"/>
                </a:solidFill>
              </a:rPr>
              <a:t>incompatible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Side effects are </a:t>
            </a:r>
            <a:r>
              <a:rPr lang="en-US" dirty="0" smtClean="0">
                <a:solidFill>
                  <a:srgbClr val="FFFF00"/>
                </a:solidFill>
              </a:rPr>
              <a:t>important</a:t>
            </a:r>
            <a:r>
              <a:rPr lang="en-US" dirty="0" smtClean="0"/>
              <a:t>!</a:t>
            </a:r>
          </a:p>
          <a:p>
            <a:r>
              <a:rPr lang="en-US" dirty="0" smtClean="0"/>
              <a:t>For a long time, this tension was embarrassing to the lazy functional programming community.</a:t>
            </a:r>
          </a:p>
          <a:p>
            <a:r>
              <a:rPr lang="en-US" dirty="0" smtClean="0"/>
              <a:t>In early 90’s, a surprising solution (</a:t>
            </a:r>
            <a:r>
              <a:rPr lang="en-US" dirty="0" smtClean="0">
                <a:solidFill>
                  <a:srgbClr val="FFFF00"/>
                </a:solidFill>
              </a:rPr>
              <a:t>the monad</a:t>
            </a:r>
            <a:r>
              <a:rPr lang="en-US" dirty="0" smtClean="0"/>
              <a:t>) emerged from an unlikely source       (</a:t>
            </a:r>
            <a:r>
              <a:rPr lang="en-US" dirty="0" smtClean="0">
                <a:solidFill>
                  <a:srgbClr val="FFFF00"/>
                </a:solidFill>
              </a:rPr>
              <a:t>category theory</a:t>
            </a:r>
            <a:r>
              <a:rPr lang="en-US" dirty="0" smtClean="0"/>
              <a:t>).</a:t>
            </a:r>
          </a:p>
          <a:p>
            <a:r>
              <a:rPr lang="en-US" dirty="0" smtClean="0"/>
              <a:t>Haskell’s </a:t>
            </a:r>
            <a:r>
              <a:rPr lang="en-US" dirty="0" smtClean="0">
                <a:solidFill>
                  <a:srgbClr val="FFFF00"/>
                </a:solidFill>
              </a:rPr>
              <a:t>IO monad </a:t>
            </a:r>
            <a:r>
              <a:rPr lang="en-US" dirty="0" smtClean="0"/>
              <a:t>provides a way of tackling the awkward squad: I/O, imperative state, exceptions, foreign functions, &amp; concurrency. </a:t>
            </a:r>
            <a:endParaRPr lang="en-US" dirty="0"/>
          </a:p>
        </p:txBody>
      </p:sp>
      <p:pic>
        <p:nvPicPr>
          <p:cNvPr id="4" name="Picture 4" descr="C:\Program Files\Microsoft Office\Clipart\standard\stddir1\bd05030_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19900" y="4267200"/>
            <a:ext cx="611016" cy="825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AutoShape 12"/>
          <p:cNvCxnSpPr>
            <a:cxnSpLocks noChangeShapeType="1"/>
            <a:stCxn id="8" idx="2"/>
            <a:endCxn id="4" idx="0"/>
          </p:cNvCxnSpPr>
          <p:nvPr/>
        </p:nvCxnSpPr>
        <p:spPr bwMode="auto">
          <a:xfrm rot="5400000">
            <a:off x="5238750" y="3067050"/>
            <a:ext cx="952500" cy="2590800"/>
          </a:xfrm>
          <a:prstGeom prst="straightConnector1">
            <a:avLst/>
          </a:prstGeom>
          <a:noFill/>
          <a:ln w="34925" cap="flat" cmpd="sng" algn="ctr">
            <a:solidFill>
              <a:schemeClr val="bg1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</p:cxnSp>
      <p:cxnSp>
        <p:nvCxnSpPr>
          <p:cNvPr id="11" name="AutoShape 11"/>
          <p:cNvCxnSpPr>
            <a:cxnSpLocks noChangeShapeType="1"/>
            <a:stCxn id="7" idx="2"/>
            <a:endCxn id="4" idx="0"/>
          </p:cNvCxnSpPr>
          <p:nvPr/>
        </p:nvCxnSpPr>
        <p:spPr bwMode="auto">
          <a:xfrm rot="5400000">
            <a:off x="4362450" y="3943350"/>
            <a:ext cx="952500" cy="838200"/>
          </a:xfrm>
          <a:prstGeom prst="straightConnector1">
            <a:avLst/>
          </a:prstGeom>
          <a:noFill/>
          <a:ln w="34925" cap="flat" cmpd="sng" algn="ctr">
            <a:solidFill>
              <a:schemeClr val="bg1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</p:cxnSp>
      <p:cxnSp>
        <p:nvCxnSpPr>
          <p:cNvPr id="10" name="AutoShape 10"/>
          <p:cNvCxnSpPr>
            <a:cxnSpLocks noChangeShapeType="1"/>
            <a:stCxn id="6" idx="2"/>
            <a:endCxn id="4" idx="0"/>
          </p:cNvCxnSpPr>
          <p:nvPr/>
        </p:nvCxnSpPr>
        <p:spPr bwMode="auto">
          <a:xfrm rot="16200000" flipH="1">
            <a:off x="3486150" y="3905250"/>
            <a:ext cx="952500" cy="914400"/>
          </a:xfrm>
          <a:prstGeom prst="straightConnector1">
            <a:avLst/>
          </a:prstGeom>
          <a:noFill/>
          <a:ln w="34925" cap="flat" cmpd="sng" algn="ctr">
            <a:solidFill>
              <a:schemeClr val="bg1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</p:cxnSp>
      <p:cxnSp>
        <p:nvCxnSpPr>
          <p:cNvPr id="9" name="AutoShape 9"/>
          <p:cNvCxnSpPr>
            <a:cxnSpLocks noChangeShapeType="1"/>
            <a:stCxn id="5" idx="2"/>
            <a:endCxn id="4" idx="0"/>
          </p:cNvCxnSpPr>
          <p:nvPr/>
        </p:nvCxnSpPr>
        <p:spPr bwMode="auto">
          <a:xfrm rot="16200000" flipH="1">
            <a:off x="2609850" y="3028950"/>
            <a:ext cx="952500" cy="2667000"/>
          </a:xfrm>
          <a:prstGeom prst="straightConnector1">
            <a:avLst/>
          </a:prstGeom>
          <a:noFill/>
          <a:ln w="34925" cap="flat" cmpd="sng" algn="ctr">
            <a:solidFill>
              <a:schemeClr val="bg1"/>
            </a:solidFill>
            <a:prstDash val="solid"/>
            <a:miter lim="800000"/>
            <a:headEnd type="none" w="med" len="med"/>
            <a:tailEnd type="triangle" w="med" len="med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19162"/>
          </a:xfrm>
        </p:spPr>
        <p:txBody>
          <a:bodyPr/>
          <a:lstStyle/>
          <a:p>
            <a:r>
              <a:rPr lang="en-US" dirty="0" smtClean="0"/>
              <a:t>A Web Server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94700" cy="4709160"/>
          </a:xfrm>
        </p:spPr>
        <p:txBody>
          <a:bodyPr/>
          <a:lstStyle/>
          <a:p>
            <a:r>
              <a:rPr lang="en-US" dirty="0" smtClean="0"/>
              <a:t>The reading uses a web server as an example.</a:t>
            </a:r>
          </a:p>
          <a:p>
            <a:r>
              <a:rPr lang="en-US" dirty="0" smtClean="0"/>
              <a:t>Lots of I/O, need for error recovery, need to call external libraries, need for concurrency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3429000" y="4838700"/>
            <a:ext cx="19812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sz="2400" dirty="0">
                <a:solidFill>
                  <a:schemeClr val="bg1"/>
                </a:solidFill>
                <a:latin typeface="Chalkboard"/>
                <a:cs typeface="Chalkboard"/>
              </a:rPr>
              <a:t>Web server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1066800" y="3505200"/>
            <a:ext cx="1371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>
                <a:solidFill>
                  <a:srgbClr val="000000"/>
                </a:solidFill>
                <a:latin typeface="Chalkboard"/>
                <a:cs typeface="Chalkboard"/>
              </a:rPr>
              <a:t>Client 1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819400" y="3505200"/>
            <a:ext cx="1371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>
                <a:solidFill>
                  <a:srgbClr val="000000"/>
                </a:solidFill>
                <a:latin typeface="Chalkboard"/>
                <a:cs typeface="Chalkboard"/>
              </a:rPr>
              <a:t>Client 2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572000" y="3505200"/>
            <a:ext cx="1371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>
                <a:solidFill>
                  <a:srgbClr val="000000"/>
                </a:solidFill>
                <a:latin typeface="Chalkboard"/>
                <a:cs typeface="Chalkboard"/>
              </a:rPr>
              <a:t>Client 3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6324600" y="3505200"/>
            <a:ext cx="13716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GB" dirty="0">
                <a:solidFill>
                  <a:srgbClr val="000000"/>
                </a:solidFill>
                <a:latin typeface="Chalkboard"/>
                <a:cs typeface="Chalkboard"/>
              </a:rPr>
              <a:t>Client 4</a:t>
            </a:r>
          </a:p>
        </p:txBody>
      </p:sp>
      <p:sp>
        <p:nvSpPr>
          <p:cNvPr id="13" name="AutoShape 13"/>
          <p:cNvSpPr>
            <a:spLocks noChangeArrowheads="1"/>
          </p:cNvSpPr>
          <p:nvPr/>
        </p:nvSpPr>
        <p:spPr bwMode="auto">
          <a:xfrm>
            <a:off x="6032500" y="5067300"/>
            <a:ext cx="2895600" cy="914400"/>
          </a:xfrm>
          <a:prstGeom prst="roundRect">
            <a:avLst>
              <a:gd name="adj" fmla="val 16667"/>
            </a:avLst>
          </a:prstGeom>
          <a:solidFill>
            <a:srgbClr val="6585C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r>
              <a:rPr lang="en-GB" sz="2000" dirty="0">
                <a:solidFill>
                  <a:srgbClr val="000000"/>
                </a:solidFill>
                <a:latin typeface="Chalkboard"/>
                <a:cs typeface="Chalkboard"/>
              </a:rPr>
              <a:t>1500 lines of Haskell</a:t>
            </a:r>
          </a:p>
          <a:p>
            <a:r>
              <a:rPr lang="en-GB" sz="2000" dirty="0">
                <a:solidFill>
                  <a:srgbClr val="000000"/>
                </a:solidFill>
                <a:latin typeface="Chalkboard"/>
                <a:cs typeface="Chalkboard"/>
              </a:rPr>
              <a:t>700 connections/sec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0629" y="6285468"/>
            <a:ext cx="798274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halkboard"/>
                <a:cs typeface="Chalkboard"/>
                <a:hlinkClick r:id="rId2"/>
              </a:rPr>
              <a:t>Writing High-Performance Server Applications in Haskell</a:t>
            </a:r>
            <a:r>
              <a:rPr lang="en-US" dirty="0" smtClean="0">
                <a:latin typeface="Chalkboard"/>
                <a:cs typeface="Chalkboard"/>
              </a:rPr>
              <a:t> by Simon Marlow</a:t>
            </a:r>
            <a:endParaRPr lang="en-US" dirty="0">
              <a:latin typeface="Chalkboard"/>
              <a:cs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ular Callout 3"/>
          <p:cNvSpPr/>
          <p:nvPr/>
        </p:nvSpPr>
        <p:spPr>
          <a:xfrm>
            <a:off x="1206500" y="1600200"/>
            <a:ext cx="7061199" cy="1736646"/>
          </a:xfrm>
          <a:prstGeom prst="wedgeRoundRectCallout">
            <a:avLst>
              <a:gd name="adj1" fmla="val -23745"/>
              <a:gd name="adj2" fmla="val 49693"/>
              <a:gd name="adj3" fmla="val 16667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4800" dirty="0" smtClean="0">
                <a:solidFill>
                  <a:schemeClr val="bg1"/>
                </a:solidFill>
                <a:latin typeface="Chalkboard"/>
              </a:rPr>
              <a:t>Monadic              Input and Output</a:t>
            </a:r>
            <a:endParaRPr lang="en-GB" sz="4800" dirty="0">
              <a:solidFill>
                <a:schemeClr val="bg1"/>
              </a:solidFill>
              <a:latin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</a:t>
            </a:r>
            <a:endParaRPr lang="en-US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685801" y="2540000"/>
            <a:ext cx="3048000" cy="1736646"/>
          </a:xfrm>
          <a:prstGeom prst="wedgeRoundRectCallout">
            <a:avLst>
              <a:gd name="adj1" fmla="val -23745"/>
              <a:gd name="adj2" fmla="val 49693"/>
              <a:gd name="adj3" fmla="val 16667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A functional program defines a pure function, with </a:t>
            </a:r>
            <a:r>
              <a:rPr lang="en-GB" sz="2400" dirty="0" smtClean="0">
                <a:solidFill>
                  <a:srgbClr val="FFFF00"/>
                </a:solidFill>
                <a:latin typeface="Chalkboard"/>
              </a:rPr>
              <a:t>no side effects</a:t>
            </a:r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.</a:t>
            </a:r>
            <a:endParaRPr lang="en-GB" sz="2400" dirty="0">
              <a:solidFill>
                <a:schemeClr val="bg1"/>
              </a:solidFill>
              <a:latin typeface="Chalkboard"/>
            </a:endParaRPr>
          </a:p>
        </p:txBody>
      </p:sp>
      <p:sp>
        <p:nvSpPr>
          <p:cNvPr id="5" name="Rounded Rectangular Callout 4"/>
          <p:cNvSpPr/>
          <p:nvPr/>
        </p:nvSpPr>
        <p:spPr>
          <a:xfrm>
            <a:off x="5473701" y="2540000"/>
            <a:ext cx="3048000" cy="1736646"/>
          </a:xfrm>
          <a:prstGeom prst="wedgeRoundRectCallout">
            <a:avLst>
              <a:gd name="adj1" fmla="val -23745"/>
              <a:gd name="adj2" fmla="val 49693"/>
              <a:gd name="adj3" fmla="val 16667"/>
            </a:avLst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The whole point of running a program is to have       </a:t>
            </a:r>
            <a:r>
              <a:rPr lang="en-GB" sz="2400" dirty="0" smtClean="0">
                <a:solidFill>
                  <a:srgbClr val="FFFF00"/>
                </a:solidFill>
                <a:latin typeface="Chalkboard"/>
              </a:rPr>
              <a:t>some side effect</a:t>
            </a:r>
            <a:r>
              <a:rPr lang="en-GB" sz="2400" dirty="0" smtClean="0">
                <a:solidFill>
                  <a:schemeClr val="bg1"/>
                </a:solidFill>
                <a:latin typeface="Chalkboard"/>
              </a:rPr>
              <a:t>.</a:t>
            </a:r>
            <a:endParaRPr lang="en-GB" sz="2400" dirty="0">
              <a:solidFill>
                <a:schemeClr val="bg1"/>
              </a:solidFill>
              <a:latin typeface="Chalkboard"/>
            </a:endParaRP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3733800" y="2781300"/>
            <a:ext cx="1714500" cy="1066800"/>
          </a:xfrm>
          <a:prstGeom prst="leftRightArrow">
            <a:avLst>
              <a:gd name="adj1" fmla="val 50000"/>
              <a:gd name="adj2" fmla="val 40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Chalkboard"/>
                <a:cs typeface="Chalkboard"/>
              </a:rPr>
              <a:t>Tension</a:t>
            </a:r>
            <a:endParaRPr lang="en-US" dirty="0">
              <a:solidFill>
                <a:schemeClr val="bg1"/>
              </a:solidFill>
              <a:latin typeface="Chalkboard"/>
              <a:cs typeface="Chalkboar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ustom 1">
      <a:dk1>
        <a:sysClr val="windowText" lastClr="000000"/>
      </a:dk1>
      <a:lt1>
        <a:sysClr val="window" lastClr="FFFFFF"/>
      </a:lt1>
      <a:dk2>
        <a:srgbClr val="002060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FFC000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>
    <a:spDef>
      <a:spPr/>
      <a:bodyPr rtlCol="0" anchor="ctr">
        <a:spAutoFit/>
      </a:bodyPr>
      <a:lstStyle>
        <a:defPPr algn="ctr">
          <a:defRPr dirty="0">
            <a:latin typeface="Comic Sans MS" pitchFamily="66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26717</TotalTime>
  <Words>4493</Words>
  <Application>Microsoft Macintosh PowerPoint</Application>
  <PresentationFormat>On-screen Show (4:3)</PresentationFormat>
  <Paragraphs>567</Paragraphs>
  <Slides>54</Slides>
  <Notes>2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5" baseType="lpstr">
      <vt:lpstr>Apex</vt:lpstr>
      <vt:lpstr>the IO Monad</vt:lpstr>
      <vt:lpstr>Beauty...</vt:lpstr>
      <vt:lpstr>...and the Beast</vt:lpstr>
      <vt:lpstr>The Direct Approach</vt:lpstr>
      <vt:lpstr>The Lazy Hair Shirt</vt:lpstr>
      <vt:lpstr>Tackling the Awkward Squad</vt:lpstr>
      <vt:lpstr>A Web Server</vt:lpstr>
      <vt:lpstr>Slide 8</vt:lpstr>
      <vt:lpstr>The Problem</vt:lpstr>
      <vt:lpstr>Before Monads</vt:lpstr>
      <vt:lpstr>Stream Model: Basic Idea</vt:lpstr>
      <vt:lpstr>Stream Model</vt:lpstr>
      <vt:lpstr>Stream Model</vt:lpstr>
      <vt:lpstr>Example in Stream Model</vt:lpstr>
      <vt:lpstr>Stream Model is Awkward!</vt:lpstr>
      <vt:lpstr>Monadic I/O: The Key Idea</vt:lpstr>
      <vt:lpstr>A Helpful Picture</vt:lpstr>
      <vt:lpstr>Actions are First Class</vt:lpstr>
      <vt:lpstr>Simple I/O</vt:lpstr>
      <vt:lpstr>Connection Actions</vt:lpstr>
      <vt:lpstr>The Bind Combinator (&gt;&gt;=) </vt:lpstr>
      <vt:lpstr>The (&gt;&gt;=) Combinator</vt:lpstr>
      <vt:lpstr>Printing a Character Twice</vt:lpstr>
      <vt:lpstr>The (&gt;&gt;) Combinator</vt:lpstr>
      <vt:lpstr>Getting Two Characters</vt:lpstr>
      <vt:lpstr>The return Combinator</vt:lpstr>
      <vt:lpstr>The “do” Notation</vt:lpstr>
      <vt:lpstr>Desugaring “do” Notation</vt:lpstr>
      <vt:lpstr>Syntactic Variations</vt:lpstr>
      <vt:lpstr>Bigger Example</vt:lpstr>
      <vt:lpstr>An Analogy: Monad as Assembly Line</vt:lpstr>
      <vt:lpstr>Powering the Assembly Line</vt:lpstr>
      <vt:lpstr>Control Structures</vt:lpstr>
      <vt:lpstr>For Loops</vt:lpstr>
      <vt:lpstr>Sequencing</vt:lpstr>
      <vt:lpstr>First Class Actions</vt:lpstr>
      <vt:lpstr>IO Provides Access to Files</vt:lpstr>
      <vt:lpstr>References</vt:lpstr>
      <vt:lpstr>Example Using References</vt:lpstr>
      <vt:lpstr>Example Using References</vt:lpstr>
      <vt:lpstr>A Second Example</vt:lpstr>
      <vt:lpstr>The IO Monad as ADT</vt:lpstr>
      <vt:lpstr>Irksome Restriction?</vt:lpstr>
      <vt:lpstr>Taking off the Safety Helmet</vt:lpstr>
      <vt:lpstr>unsafePerformIO</vt:lpstr>
      <vt:lpstr>unsafePerformIO</vt:lpstr>
      <vt:lpstr>Implementation</vt:lpstr>
      <vt:lpstr>Monads</vt:lpstr>
      <vt:lpstr>Monad Laws</vt:lpstr>
      <vt:lpstr>Derived Laws for (&gt;&gt;) and done</vt:lpstr>
      <vt:lpstr>Reasoning</vt:lpstr>
      <vt:lpstr>Slide 52</vt:lpstr>
      <vt:lpstr>Summary</vt:lpstr>
      <vt:lpstr>A Monadic Skin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taste of Haskell </dc:title>
  <dc:creator>Simon Peyton Jones</dc:creator>
  <cp:lastModifiedBy>Kathleen Fisher</cp:lastModifiedBy>
  <cp:revision>521</cp:revision>
  <cp:lastPrinted>2008-10-13T19:38:26Z</cp:lastPrinted>
  <dcterms:created xsi:type="dcterms:W3CDTF">2009-10-07T18:16:15Z</dcterms:created>
  <dcterms:modified xsi:type="dcterms:W3CDTF">2009-10-07T21:03:45Z</dcterms:modified>
</cp:coreProperties>
</file>