
<file path=[Content_Types].xml><?xml version="1.0" encoding="utf-8"?>
<Types xmlns="http://schemas.openxmlformats.org/package/2006/content-types">
  <Override PartName="/ppt/slides/slide12.xml" ContentType="application/vnd.openxmlformats-officedocument.presentationml.slide+xml"/>
  <Override PartName="/ppt/slides/slide4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35.xml" ContentType="application/vnd.openxmlformats-officedocument.presentationml.slide+xml"/>
  <Override PartName="/ppt/slides/slide42.xml" ContentType="application/vnd.openxmlformats-officedocument.presentationml.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theme/theme3.xml" ContentType="application/vnd.openxmlformats-officedocument.theme+xml"/>
  <Override PartName="/ppt/slideLayouts/slideLayout3.xml" ContentType="application/vnd.openxmlformats-officedocument.presentationml.slideLayout+xml"/>
  <Override PartName="/ppt/slides/slide21.xml" ContentType="application/vnd.openxmlformats-officedocument.presentationml.slide+xml"/>
  <Override PartName="/ppt/slides/slide50.xml" ContentType="application/vnd.openxmlformats-officedocument.presentationml.slide+xml"/>
  <Override PartName="/ppt/slides/slide23.xml" ContentType="application/vnd.openxmlformats-officedocument.presentationml.slide+xml"/>
  <Override PartName="/ppt/slides/slide54.xml" ContentType="application/vnd.openxmlformats-officedocument.presentationml.slide+xml"/>
  <Override PartName="/ppt/slides/slide57.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s/slide52.xml" ContentType="application/vnd.openxmlformats-officedocument.presentationml.slide+xml"/>
  <Override PartName="/ppt/slides/slide1.xml" ContentType="application/vnd.openxmlformats-officedocument.presentationml.slide+xml"/>
  <Override PartName="/ppt/slides/slide51.xml" ContentType="application/vnd.openxmlformats-officedocument.presentationml.slide+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s/slide58.xml" ContentType="application/vnd.openxmlformats-officedocument.presentationml.slide+xml"/>
  <Override PartName="/ppt/notesMasters/notesMaster1.xml" ContentType="application/vnd.openxmlformats-officedocument.presentationml.notesMaster+xml"/>
  <Override PartName="/ppt/viewProps.xml" ContentType="application/vnd.openxmlformats-officedocument.presentationml.viewProps+xml"/>
  <Override PartName="/ppt/slides/slide25.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wmf" ContentType="image/x-wmf"/>
  <Override PartName="/ppt/notesSlides/notesSlide3.xml" ContentType="application/vnd.openxmlformats-officedocument.presentationml.notesSlide+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40.xml" ContentType="application/vnd.openxmlformats-officedocument.presentationml.slide+xml"/>
  <Override PartName="/ppt/slides/slide14.xml" ContentType="application/vnd.openxmlformats-officedocument.presentationml.slide+xml"/>
  <Override PartName="/ppt/notesSlides/notesSlide7.xml" ContentType="application/vnd.openxmlformats-officedocument.presentationml.notesSlide+xml"/>
  <Override PartName="/ppt/slides/slide34.xml" ContentType="application/vnd.openxmlformats-officedocument.presentationml.slide+xml"/>
  <Override PartName="/ppt/slides/slide44.xml" ContentType="application/vnd.openxmlformats-officedocument.presentationml.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s/slide49.xml" ContentType="application/vnd.openxmlformats-officedocument.presentationml.slide+xml"/>
  <Override PartName="/ppt/slideLayouts/slideLayout2.xml" ContentType="application/vnd.openxmlformats-officedocument.presentationml.slideLayout+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s/slide43.xml" ContentType="application/vnd.openxmlformats-officedocument.presentationml.slide+xml"/>
  <Override PartName="/ppt/slides/slide48.xml" ContentType="application/vnd.openxmlformats-officedocument.presentationml.slide+xml"/>
  <Override PartName="/ppt/theme/theme1.xml" ContentType="application/vnd.openxmlformats-officedocument.them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s/slide5.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s/slide59.xml" ContentType="application/vnd.openxmlformats-officedocument.presentationml.slide+xml"/>
  <Override PartName="/ppt/slides/slide33.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56.xml" ContentType="application/vnd.openxmlformats-officedocument.presentationml.slide+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53.xml" ContentType="application/vnd.openxmlformats-officedocument.presentationml.slide+xml"/>
  <Override PartName="/ppt/slides/slide60.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62"/>
  </p:notesMasterIdLst>
  <p:handoutMasterIdLst>
    <p:handoutMasterId r:id="rId63"/>
  </p:handoutMasterIdLst>
  <p:sldIdLst>
    <p:sldId id="377" r:id="rId2"/>
    <p:sldId id="496" r:id="rId3"/>
    <p:sldId id="435" r:id="rId4"/>
    <p:sldId id="436" r:id="rId5"/>
    <p:sldId id="437" r:id="rId6"/>
    <p:sldId id="378" r:id="rId7"/>
    <p:sldId id="440" r:id="rId8"/>
    <p:sldId id="438" r:id="rId9"/>
    <p:sldId id="444" r:id="rId10"/>
    <p:sldId id="443" r:id="rId11"/>
    <p:sldId id="445" r:id="rId12"/>
    <p:sldId id="446" r:id="rId13"/>
    <p:sldId id="447" r:id="rId14"/>
    <p:sldId id="448" r:id="rId15"/>
    <p:sldId id="495" r:id="rId16"/>
    <p:sldId id="449" r:id="rId17"/>
    <p:sldId id="451" r:id="rId18"/>
    <p:sldId id="452" r:id="rId19"/>
    <p:sldId id="453" r:id="rId20"/>
    <p:sldId id="463" r:id="rId21"/>
    <p:sldId id="454" r:id="rId22"/>
    <p:sldId id="455" r:id="rId23"/>
    <p:sldId id="461" r:id="rId24"/>
    <p:sldId id="456" r:id="rId25"/>
    <p:sldId id="457" r:id="rId26"/>
    <p:sldId id="458" r:id="rId27"/>
    <p:sldId id="459" r:id="rId28"/>
    <p:sldId id="460" r:id="rId29"/>
    <p:sldId id="462" r:id="rId30"/>
    <p:sldId id="464" r:id="rId31"/>
    <p:sldId id="465" r:id="rId32"/>
    <p:sldId id="466" r:id="rId33"/>
    <p:sldId id="467" r:id="rId34"/>
    <p:sldId id="468" r:id="rId35"/>
    <p:sldId id="469" r:id="rId36"/>
    <p:sldId id="470" r:id="rId37"/>
    <p:sldId id="471" r:id="rId38"/>
    <p:sldId id="472" r:id="rId39"/>
    <p:sldId id="473" r:id="rId40"/>
    <p:sldId id="474" r:id="rId41"/>
    <p:sldId id="475" r:id="rId42"/>
    <p:sldId id="476" r:id="rId43"/>
    <p:sldId id="477" r:id="rId44"/>
    <p:sldId id="493" r:id="rId45"/>
    <p:sldId id="478" r:id="rId46"/>
    <p:sldId id="479" r:id="rId47"/>
    <p:sldId id="480" r:id="rId48"/>
    <p:sldId id="481" r:id="rId49"/>
    <p:sldId id="485" r:id="rId50"/>
    <p:sldId id="484" r:id="rId51"/>
    <p:sldId id="482" r:id="rId52"/>
    <p:sldId id="483" r:id="rId53"/>
    <p:sldId id="433" r:id="rId54"/>
    <p:sldId id="486" r:id="rId55"/>
    <p:sldId id="487" r:id="rId56"/>
    <p:sldId id="488" r:id="rId57"/>
    <p:sldId id="489" r:id="rId58"/>
    <p:sldId id="490" r:id="rId59"/>
    <p:sldId id="491" r:id="rId60"/>
    <p:sldId id="492"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5F84D2"/>
    <a:srgbClr val="6684BF"/>
    <a:srgbClr val="0070C0"/>
    <a:srgbClr val="A8B460"/>
    <a:srgbClr val="CCECFF"/>
    <a:srgbClr val="008000"/>
    <a:srgbClr val="99CCFF"/>
    <a:srgbClr val="0099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horzBarState="maximized">
    <p:restoredLeft sz="16915" autoAdjust="0"/>
    <p:restoredTop sz="91377" autoAdjust="0"/>
  </p:normalViewPr>
  <p:slideViewPr>
    <p:cSldViewPr snapToGrid="0">
      <p:cViewPr>
        <p:scale>
          <a:sx n="100" d="100"/>
          <a:sy n="100" d="100"/>
        </p:scale>
        <p:origin x="-1064" y="-5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2096"/>
    </p:cViewPr>
  </p:sorterViewPr>
  <p:gridSpacing cx="73736200" cy="73736200"/>
</p:viewPr>
</file>

<file path=ppt/_rels/presentation.xml.rels><?xml version="1.0" encoding="UTF-8" standalone="yes"?>
<Relationships xmlns="http://schemas.openxmlformats.org/package/2006/relationships"><Relationship Id="rId64" Type="http://schemas.openxmlformats.org/officeDocument/2006/relationships/printerSettings" Target="printerSettings/printerSettings1.bin"/><Relationship Id="rId60" Type="http://schemas.openxmlformats.org/officeDocument/2006/relationships/slide" Target="slides/slide59.xml"/><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slide" Target="slides/slide49.xml"/><Relationship Id="rId63" Type="http://schemas.openxmlformats.org/officeDocument/2006/relationships/handoutMaster" Target="handoutMasters/handoutMaster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58" Type="http://schemas.openxmlformats.org/officeDocument/2006/relationships/slide" Target="slides/slide57.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slide" Target="slides/slide48.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57" Type="http://schemas.openxmlformats.org/officeDocument/2006/relationships/slide" Target="slides/slide56.xml"/><Relationship Id="rId59" Type="http://schemas.openxmlformats.org/officeDocument/2006/relationships/slide" Target="slides/slide58.xml"/><Relationship Id="rId35" Type="http://schemas.openxmlformats.org/officeDocument/2006/relationships/slide" Target="slides/slide34.xml"/><Relationship Id="rId51" Type="http://schemas.openxmlformats.org/officeDocument/2006/relationships/slide" Target="slides/slide50.xml"/><Relationship Id="rId55" Type="http://schemas.openxmlformats.org/officeDocument/2006/relationships/slide" Target="slides/slide54.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62" Type="http://schemas.openxmlformats.org/officeDocument/2006/relationships/notesMaster" Target="notesMasters/notesMaster1.xml"/><Relationship Id="rId66" Type="http://schemas.openxmlformats.org/officeDocument/2006/relationships/viewProps" Target="viewProps.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56" Type="http://schemas.openxmlformats.org/officeDocument/2006/relationships/slide" Target="slides/slide55.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slide" Target="slides/slide51.xml"/><Relationship Id="rId65" Type="http://schemas.openxmlformats.org/officeDocument/2006/relationships/presProps" Target="presProps.xml"/><Relationship Id="rId67" Type="http://schemas.openxmlformats.org/officeDocument/2006/relationships/theme" Target="theme/theme1.xml"/><Relationship Id="rId54" Type="http://schemas.openxmlformats.org/officeDocument/2006/relationships/slide" Target="slides/slide53.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61" Type="http://schemas.openxmlformats.org/officeDocument/2006/relationships/slide" Target="slides/slide60.xml"/><Relationship Id="rId53" Type="http://schemas.openxmlformats.org/officeDocument/2006/relationships/slide" Target="slides/slide52.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68" Type="http://schemas.openxmlformats.org/officeDocument/2006/relationships/tableStyles" Target="tableStyles.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36647BA-E954-144D-94F0-E98B9C169A1F}" type="datetimeFigureOut">
              <a:rPr lang="en-US" smtClean="0"/>
              <a:pPr/>
              <a:t>10/16/08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F1EBAE-C6EA-0441-BB84-B72A03B0AAB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B94A3B-F841-444A-84F0-0B5E6FFAEA53}" type="datetimeFigureOut">
              <a:rPr lang="en-US" smtClean="0"/>
              <a:pPr/>
              <a:t>10/16/08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3D8F3C-3F3A-49BB-86F7-17301BD5672D}"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435C99-A540-6749-8F61-8676214CEEA9}" type="slidenum">
              <a:rPr lang="en-GB" smtClean="0">
                <a:ea typeface="ＭＳ Ｐゴシック" charset="-128"/>
                <a:cs typeface="ＭＳ Ｐゴシック" charset="-128"/>
              </a:rPr>
              <a:pPr fontAlgn="base">
                <a:spcBef>
                  <a:spcPct val="0"/>
                </a:spcBef>
                <a:spcAft>
                  <a:spcPct val="0"/>
                </a:spcAft>
                <a:defRPr/>
              </a:pPr>
              <a:t>1</a:t>
            </a:fld>
            <a:endParaRPr lang="en-GB" smtClean="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34B50C-572E-46ED-9249-37E5CD983DEE}" type="slidenum">
              <a:rPr lang="en-GB"/>
              <a:pPr/>
              <a:t>54</a:t>
            </a:fld>
            <a:endParaRPr lang="en-GB"/>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BC4799-B3F8-46E0-B9E9-666269076754}" type="slidenum">
              <a:rPr lang="en-GB"/>
              <a:pPr/>
              <a:t>55</a:t>
            </a:fld>
            <a:endParaRPr lang="en-GB"/>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4FBFD2-9DBC-41AB-B581-45CA050876BC}" type="slidenum">
              <a:rPr lang="en-GB"/>
              <a:pPr/>
              <a:t>56</a:t>
            </a:fld>
            <a:endParaRPr lang="en-GB"/>
          </a:p>
        </p:txBody>
      </p:sp>
      <p:sp>
        <p:nvSpPr>
          <p:cNvPr id="240642" name="Rectangle 2"/>
          <p:cNvSpPr>
            <a:spLocks noGrp="1" noRot="1" noChangeAspect="1" noChangeArrowheads="1" noTextEdit="1"/>
          </p:cNvSpPr>
          <p:nvPr>
            <p:ph type="sldImg"/>
          </p:nvPr>
        </p:nvSpPr>
        <p:spPr>
          <a:ln/>
        </p:spPr>
      </p:sp>
      <p:sp>
        <p:nvSpPr>
          <p:cNvPr id="240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BE7E32-8AE7-4453-BC67-BE7611E478FC}" type="slidenum">
              <a:rPr lang="en-GB"/>
              <a:pPr/>
              <a:t>57</a:t>
            </a:fld>
            <a:endParaRPr lang="en-GB"/>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BC4799-B3F8-46E0-B9E9-666269076754}" type="slidenum">
              <a:rPr lang="en-GB"/>
              <a:pPr/>
              <a:t>58</a:t>
            </a:fld>
            <a:endParaRPr lang="en-GB"/>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BC4799-B3F8-46E0-B9E9-666269076754}" type="slidenum">
              <a:rPr lang="en-GB"/>
              <a:pPr/>
              <a:t>59</a:t>
            </a:fld>
            <a:endParaRPr lang="en-GB"/>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6EA741-7CC4-4E52-9A1B-03008A9F4841}" type="slidenum">
              <a:rPr lang="en-GB"/>
              <a:pPr/>
              <a:t>60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6800000"/>
              </a:lightRig>
            </a:scene3d>
            <a:sp3d prstMaterial="softEdge">
              <a:bevelT w="0" h="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defRPr>
            </a:lvl1pPr>
          </a:lstStyle>
          <a:p>
            <a:r>
              <a:rPr kumimoji="0" lang="en-US" dirty="0" smtClean="0"/>
              <a:t>Click to edit Master title style</a:t>
            </a:r>
            <a:endParaRPr kumimoji="0" lang="en-US" dirty="0"/>
          </a:p>
        </p:txBody>
      </p:sp>
      <p:sp>
        <p:nvSpPr>
          <p:cNvPr id="28" name="Date Placeholder 27"/>
          <p:cNvSpPr>
            <a:spLocks noGrp="1"/>
          </p:cNvSpPr>
          <p:nvPr>
            <p:ph type="dt" sz="half" idx="10"/>
          </p:nvPr>
        </p:nvSpPr>
        <p:spPr/>
        <p:txBody>
          <a:bodyPr/>
          <a:lstStyle/>
          <a:p>
            <a:fld id="{A8F289B4-9B5B-45EA-80A8-E5B08E8DCE21}" type="datetimeFigureOut">
              <a:rPr lang="en-US" smtClean="0"/>
              <a:pPr/>
              <a:t>10/16/08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1C9D949-F4F2-4FC4-944D-1E13F6E60291}"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F289B4-9B5B-45EA-80A8-E5B08E8DCE21}" type="datetimeFigureOut">
              <a:rPr lang="en-US" smtClean="0"/>
              <a:pPr/>
              <a:t>10/16/08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F289B4-9B5B-45EA-80A8-E5B08E8DCE21}" type="datetimeFigureOut">
              <a:rPr lang="en-US" smtClean="0"/>
              <a:pPr/>
              <a:t>10/16/08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halkboard"/>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lvl1pPr>
              <a:spcBef>
                <a:spcPts val="1800"/>
              </a:spcBef>
              <a:spcAft>
                <a:spcPts val="0"/>
              </a:spcAft>
              <a:buClr>
                <a:srgbClr val="FFFF00"/>
              </a:buClr>
              <a:buSzPct val="100000"/>
              <a:buFont typeface="Wingdings 2" pitchFamily="18" charset="2"/>
              <a:buChar char=""/>
              <a:defRPr>
                <a:latin typeface="Chalkboard"/>
              </a:defRPr>
            </a:lvl1pPr>
            <a:lvl2pPr>
              <a:buSzPct val="100000"/>
              <a:defRPr>
                <a:latin typeface="Chalkboard"/>
              </a:defRPr>
            </a:lvl2pPr>
            <a:lvl3pPr>
              <a:buSzPct val="100000"/>
              <a:defRPr>
                <a:latin typeface="Chalkboard"/>
              </a:defRPr>
            </a:lvl3pPr>
            <a:lvl4pPr>
              <a:buSzPct val="100000"/>
              <a:defRPr>
                <a:latin typeface="Chalkboard"/>
              </a:defRPr>
            </a:lvl4pPr>
            <a:lvl5pPr>
              <a:buSzPct val="100000"/>
              <a:defRPr>
                <a:latin typeface="Chalkboard"/>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A8F289B4-9B5B-45EA-80A8-E5B08E8DCE21}" type="datetimeFigureOut">
              <a:rPr lang="en-US" smtClean="0"/>
              <a:pPr/>
              <a:t>10/16/08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F289B4-9B5B-45EA-80A8-E5B08E8DCE21}" type="datetimeFigureOut">
              <a:rPr lang="en-US" smtClean="0"/>
              <a:pPr/>
              <a:t>10/16/08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1C9D949-F4F2-4FC4-944D-1E13F6E602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F289B4-9B5B-45EA-80A8-E5B08E8DCE21}" type="datetimeFigureOut">
              <a:rPr lang="en-US" smtClean="0"/>
              <a:pPr/>
              <a:t>10/16/08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F289B4-9B5B-45EA-80A8-E5B08E8DCE21}" type="datetimeFigureOut">
              <a:rPr lang="en-US" smtClean="0"/>
              <a:pPr/>
              <a:t>10/16/08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F289B4-9B5B-45EA-80A8-E5B08E8DCE21}" type="datetimeFigureOut">
              <a:rPr lang="en-US" smtClean="0"/>
              <a:pPr/>
              <a:t>10/16/08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289B4-9B5B-45EA-80A8-E5B08E8DCE21}" type="datetimeFigureOut">
              <a:rPr lang="en-US" smtClean="0"/>
              <a:pPr/>
              <a:t>10/16/08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F289B4-9B5B-45EA-80A8-E5B08E8DCE21}" type="datetimeFigureOut">
              <a:rPr lang="en-US" smtClean="0"/>
              <a:pPr/>
              <a:t>10/16/08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atin typeface="Chalkboard"/>
              </a:defRPr>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F289B4-9B5B-45EA-80A8-E5B08E8DCE21}" type="datetimeFigureOut">
              <a:rPr lang="en-US" smtClean="0"/>
              <a:pPr/>
              <a:t>10/16/08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9D949-F4F2-4FC4-944D-1E13F6E602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2"/>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latin typeface="Chalkboard"/>
              </a:defRPr>
            </a:lvl1pPr>
          </a:lstStyle>
          <a:p>
            <a:fld id="{A8F289B4-9B5B-45EA-80A8-E5B08E8DCE21}" type="datetimeFigureOut">
              <a:rPr lang="en-US" smtClean="0"/>
              <a:pPr/>
              <a:t>10/16/08</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latin typeface="Chalkboard"/>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latin typeface="Chalkboard"/>
              </a:defRPr>
            </a:lvl1pPr>
          </a:lstStyle>
          <a:p>
            <a:fld id="{F1C9D949-F4F2-4FC4-944D-1E13F6E60291}"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latin typeface="Chalkboard"/>
          <a:ea typeface="+mj-ea"/>
          <a:cs typeface="Chalkboard"/>
        </a:defRPr>
      </a:lvl1pPr>
    </p:titleStyle>
    <p:bodyStyle>
      <a:lvl1pPr marL="548640" indent="-411480" algn="l" rtl="0" eaLnBrk="1" latinLnBrk="0" hangingPunct="1">
        <a:spcBef>
          <a:spcPct val="20000"/>
        </a:spcBef>
        <a:spcAft>
          <a:spcPts val="0"/>
        </a:spcAft>
        <a:buClr>
          <a:schemeClr val="tx1">
            <a:shade val="95000"/>
          </a:schemeClr>
        </a:buClr>
        <a:buSzPct val="65000"/>
        <a:buFont typeface="Wingdings 2"/>
        <a:buChar char=""/>
        <a:defRPr kumimoji="0" sz="2800" kern="1200">
          <a:solidFill>
            <a:schemeClr val="tx1"/>
          </a:solidFill>
          <a:latin typeface="Chalkboard"/>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Chalkboard"/>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Chalkboard"/>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Chalkboard"/>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Chalkboard"/>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hyperlink" Target="http://homepages.inf.ed.ac.uk/wadler/papers/marktoberdorf/baastad.pdf"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doi.acm.org/10.1145/1238844.1238856" TargetMode="External"/><Relationship Id="rId5" Type="http://schemas.openxmlformats.org/officeDocument/2006/relationships/hyperlink" Target="http://book.realworldhaskell.org/read/"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haskell.org/ghc/docs/latest/html/libraries/base/src/GHC-IOBase.html%23I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homepages.inf.ed.ac.uk/wadler/papers/marktoberdorf/baastad.pdf" TargetMode="External"/><Relationship Id="rId3" Type="http://schemas.openxmlformats.org/officeDocument/2006/relationships/hyperlink" Target="http://book.realworldhaskell.org/read/"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portal.acm.org/citation.cfm?id=17824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hyperlink" Target="http://augustss.blogspot.com/2007/08/quicksort-in-haskell-quicksort-is.html" TargetMode="Externa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book.realworldhaskell.org/read/monad-transformers.htm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An Introduction to  Monads</a:t>
            </a:r>
            <a:endParaRPr lang="en-US" dirty="0"/>
          </a:p>
        </p:txBody>
      </p:sp>
      <p:sp>
        <p:nvSpPr>
          <p:cNvPr id="14339" name="Subtitle 2"/>
          <p:cNvSpPr>
            <a:spLocks noGrp="1"/>
          </p:cNvSpPr>
          <p:nvPr>
            <p:ph type="subTitle" idx="1"/>
          </p:nvPr>
        </p:nvSpPr>
        <p:spPr/>
        <p:txBody>
          <a:bodyPr/>
          <a:lstStyle/>
          <a:p>
            <a:r>
              <a:rPr lang="en-GB" dirty="0" smtClean="0"/>
              <a:t>Kathleen Fisher</a:t>
            </a:r>
          </a:p>
        </p:txBody>
      </p:sp>
      <p:sp>
        <p:nvSpPr>
          <p:cNvPr id="14340" name="TextBox 3"/>
          <p:cNvSpPr txBox="1">
            <a:spLocks noChangeArrowheads="1"/>
          </p:cNvSpPr>
          <p:nvPr/>
        </p:nvSpPr>
        <p:spPr bwMode="auto">
          <a:xfrm>
            <a:off x="546100" y="508000"/>
            <a:ext cx="787395" cy="369332"/>
          </a:xfrm>
          <a:prstGeom prst="rect">
            <a:avLst/>
          </a:prstGeom>
          <a:noFill/>
          <a:ln w="9525">
            <a:noFill/>
            <a:miter lim="800000"/>
            <a:headEnd/>
            <a:tailEnd/>
          </a:ln>
        </p:spPr>
        <p:txBody>
          <a:bodyPr wrap="none">
            <a:prstTxWarp prst="textNoShape">
              <a:avLst/>
            </a:prstTxWarp>
            <a:spAutoFit/>
          </a:bodyPr>
          <a:lstStyle/>
          <a:p>
            <a:r>
              <a:rPr lang="en-US" dirty="0">
                <a:latin typeface="Chalkboard"/>
                <a:ea typeface="Chalkboard"/>
                <a:cs typeface="Chalkboard"/>
              </a:rPr>
              <a:t>cs242</a:t>
            </a:r>
          </a:p>
        </p:txBody>
      </p:sp>
      <p:sp>
        <p:nvSpPr>
          <p:cNvPr id="14341" name="TextBox 4"/>
          <p:cNvSpPr txBox="1">
            <a:spLocks noChangeArrowheads="1"/>
          </p:cNvSpPr>
          <p:nvPr/>
        </p:nvSpPr>
        <p:spPr bwMode="auto">
          <a:xfrm>
            <a:off x="1593850" y="4559301"/>
            <a:ext cx="5956300" cy="1477328"/>
          </a:xfrm>
          <a:prstGeom prst="rect">
            <a:avLst/>
          </a:prstGeom>
          <a:noFill/>
          <a:ln w="9525">
            <a:solidFill>
              <a:srgbClr val="FFFFFF"/>
            </a:solidFill>
            <a:miter lim="800000"/>
            <a:headEnd/>
            <a:tailEnd/>
          </a:ln>
        </p:spPr>
        <p:txBody>
          <a:bodyPr wrap="square">
            <a:prstTxWarp prst="textNoShape">
              <a:avLst/>
            </a:prstTxWarp>
            <a:spAutoFit/>
          </a:bodyPr>
          <a:lstStyle/>
          <a:p>
            <a:r>
              <a:rPr lang="en-US" dirty="0" smtClean="0">
                <a:latin typeface="Chalkboard"/>
                <a:ea typeface="Chalkboard"/>
                <a:cs typeface="Chalkboard"/>
              </a:rPr>
              <a:t>Reading: “</a:t>
            </a:r>
            <a:r>
              <a:rPr lang="en-US" dirty="0" smtClean="0">
                <a:latin typeface="Chalkboard"/>
                <a:hlinkClick r:id="rId3"/>
              </a:rPr>
              <a:t>A history of Haskell: Being lazy with class</a:t>
            </a:r>
            <a:r>
              <a:rPr lang="en-US" dirty="0" smtClean="0">
                <a:latin typeface="Chalkboard"/>
                <a:ea typeface="Chalkboard"/>
                <a:cs typeface="Chalkboard"/>
              </a:rPr>
              <a:t>”, </a:t>
            </a:r>
          </a:p>
          <a:p>
            <a:r>
              <a:rPr lang="en-US" dirty="0" smtClean="0">
                <a:latin typeface="Chalkboard"/>
                <a:ea typeface="Chalkboard"/>
                <a:cs typeface="Chalkboard"/>
              </a:rPr>
              <a:t>           Section 6.4 and Section 7</a:t>
            </a:r>
          </a:p>
          <a:p>
            <a:r>
              <a:rPr lang="en-US" dirty="0" smtClean="0">
                <a:latin typeface="Chalkboard"/>
                <a:ea typeface="Chalkboard"/>
                <a:cs typeface="Chalkboard"/>
              </a:rPr>
              <a:t>           “</a:t>
            </a:r>
            <a:r>
              <a:rPr lang="en-US" dirty="0" smtClean="0">
                <a:latin typeface="Chalkboard"/>
                <a:ea typeface="Chalkboard"/>
                <a:cs typeface="Chalkboard"/>
                <a:hlinkClick r:id="rId4"/>
              </a:rPr>
              <a:t>Monads for functional programming</a:t>
            </a:r>
            <a:r>
              <a:rPr lang="en-US" dirty="0" smtClean="0">
                <a:latin typeface="Chalkboard"/>
                <a:ea typeface="Chalkboard"/>
                <a:cs typeface="Chalkboard"/>
              </a:rPr>
              <a:t>”</a:t>
            </a:r>
          </a:p>
          <a:p>
            <a:r>
              <a:rPr lang="en-US" dirty="0" smtClean="0">
                <a:latin typeface="Chalkboard"/>
                <a:ea typeface="Chalkboard"/>
                <a:cs typeface="Chalkboard"/>
              </a:rPr>
              <a:t>	Sections 1-3</a:t>
            </a:r>
          </a:p>
          <a:p>
            <a:r>
              <a:rPr lang="en-US" dirty="0" smtClean="0">
                <a:latin typeface="Chalkboard"/>
                <a:ea typeface="Chalkboard"/>
                <a:cs typeface="Chalkboard"/>
              </a:rPr>
              <a:t>	“</a:t>
            </a:r>
            <a:r>
              <a:rPr lang="en-US" dirty="0" smtClean="0">
                <a:latin typeface="Chalkboard"/>
                <a:ea typeface="Chalkboard"/>
                <a:cs typeface="Chalkboard"/>
                <a:hlinkClick r:id="rId5"/>
              </a:rPr>
              <a:t>Real World Haskell</a:t>
            </a:r>
            <a:r>
              <a:rPr lang="en-US" dirty="0" smtClean="0">
                <a:latin typeface="Chalkboard"/>
                <a:ea typeface="Chalkboard"/>
                <a:cs typeface="Chalkboard"/>
              </a:rPr>
              <a:t>”,  Chapter 14: Monads</a:t>
            </a:r>
            <a:endParaRPr lang="en-US" dirty="0">
              <a:latin typeface="Chalkboard"/>
              <a:ea typeface="Chalkboard"/>
              <a:cs typeface="Chalkboard"/>
            </a:endParaRPr>
          </a:p>
        </p:txBody>
      </p:sp>
      <p:sp>
        <p:nvSpPr>
          <p:cNvPr id="6" name="TextBox 5"/>
          <p:cNvSpPr txBox="1">
            <a:spLocks noChangeArrowheads="1"/>
          </p:cNvSpPr>
          <p:nvPr/>
        </p:nvSpPr>
        <p:spPr bwMode="auto">
          <a:xfrm>
            <a:off x="922840" y="6324600"/>
            <a:ext cx="8208460" cy="369332"/>
          </a:xfrm>
          <a:prstGeom prst="rect">
            <a:avLst/>
          </a:prstGeom>
          <a:noFill/>
          <a:ln w="9525">
            <a:noFill/>
            <a:miter lim="800000"/>
            <a:headEnd/>
            <a:tailEnd/>
          </a:ln>
        </p:spPr>
        <p:txBody>
          <a:bodyPr wrap="none">
            <a:prstTxWarp prst="textNoShape">
              <a:avLst/>
            </a:prstTxWarp>
            <a:spAutoFit/>
          </a:bodyPr>
          <a:lstStyle/>
          <a:p>
            <a:r>
              <a:rPr lang="en-US" dirty="0">
                <a:solidFill>
                  <a:srgbClr val="CEB966"/>
                </a:solidFill>
                <a:latin typeface="Chalkboard"/>
                <a:ea typeface="Chalkboard"/>
                <a:cs typeface="Chalkboard"/>
              </a:rPr>
              <a:t>Thanks to</a:t>
            </a:r>
            <a:r>
              <a:rPr lang="en-US" dirty="0" smtClean="0">
                <a:solidFill>
                  <a:srgbClr val="CEB966"/>
                </a:solidFill>
                <a:latin typeface="Chalkboard"/>
                <a:ea typeface="Chalkboard"/>
                <a:cs typeface="Chalkboard"/>
              </a:rPr>
              <a:t> Andrew </a:t>
            </a:r>
            <a:r>
              <a:rPr lang="en-US" dirty="0" err="1" smtClean="0">
                <a:solidFill>
                  <a:srgbClr val="CEB966"/>
                </a:solidFill>
                <a:latin typeface="Chalkboard"/>
                <a:ea typeface="Chalkboard"/>
                <a:cs typeface="Chalkboard"/>
              </a:rPr>
              <a:t>Tolmach</a:t>
            </a:r>
            <a:r>
              <a:rPr lang="en-US" dirty="0" smtClean="0">
                <a:solidFill>
                  <a:srgbClr val="CEB966"/>
                </a:solidFill>
                <a:latin typeface="Chalkboard"/>
                <a:ea typeface="Chalkboard"/>
                <a:cs typeface="Chalkboard"/>
              </a:rPr>
              <a:t> and Simon Peyton Jones for some of </a:t>
            </a:r>
            <a:r>
              <a:rPr lang="en-US" dirty="0">
                <a:solidFill>
                  <a:srgbClr val="CEB966"/>
                </a:solidFill>
                <a:latin typeface="Chalkboard"/>
                <a:ea typeface="Chalkboard"/>
                <a:cs typeface="Chalkboard"/>
              </a:rPr>
              <a:t>these slides.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728662"/>
          </a:xfrm>
        </p:spPr>
        <p:txBody>
          <a:bodyPr/>
          <a:lstStyle/>
          <a:p>
            <a:r>
              <a:rPr lang="en-US" dirty="0" smtClean="0"/>
              <a:t>Adding Error Handling</a:t>
            </a:r>
            <a:endParaRPr lang="en-US" dirty="0"/>
          </a:p>
        </p:txBody>
      </p:sp>
      <p:sp>
        <p:nvSpPr>
          <p:cNvPr id="3" name="Content Placeholder 2"/>
          <p:cNvSpPr>
            <a:spLocks noGrp="1"/>
          </p:cNvSpPr>
          <p:nvPr>
            <p:ph idx="1"/>
          </p:nvPr>
        </p:nvSpPr>
        <p:spPr>
          <a:xfrm>
            <a:off x="457200" y="1041400"/>
            <a:ext cx="8229600" cy="5140960"/>
          </a:xfrm>
        </p:spPr>
        <p:txBody>
          <a:bodyPr>
            <a:normAutofit/>
          </a:bodyPr>
          <a:lstStyle/>
          <a:p>
            <a:r>
              <a:rPr lang="en-US" sz="2400" dirty="0" smtClean="0"/>
              <a:t>Modify code to check for division by zero:</a:t>
            </a:r>
            <a:endParaRPr lang="en-US" sz="2400" dirty="0"/>
          </a:p>
        </p:txBody>
      </p:sp>
      <p:sp>
        <p:nvSpPr>
          <p:cNvPr id="5" name="TextBox 4"/>
          <p:cNvSpPr txBox="1"/>
          <p:nvPr/>
        </p:nvSpPr>
        <p:spPr>
          <a:xfrm>
            <a:off x="735804" y="1593843"/>
            <a:ext cx="7672392" cy="4093428"/>
          </a:xfrm>
          <a:prstGeom prst="rect">
            <a:avLst/>
          </a:prstGeom>
          <a:solidFill>
            <a:srgbClr val="FFFF00"/>
          </a:solidFill>
        </p:spPr>
        <p:txBody>
          <a:bodyPr wrap="square" rtlCol="0">
            <a:spAutoFit/>
          </a:bodyPr>
          <a:lstStyle/>
          <a:p>
            <a:r>
              <a:rPr lang="en-US" sz="2000" b="1" dirty="0" smtClean="0">
                <a:solidFill>
                  <a:schemeClr val="bg1"/>
                </a:solidFill>
                <a:latin typeface="Courier New" pitchFamily="49" charset="0"/>
                <a:cs typeface="Courier New" pitchFamily="49" charset="0"/>
              </a:rPr>
              <a:t>data Hope a = Ok a | Error String</a:t>
            </a:r>
          </a:p>
          <a:p>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eval1 :: Exp -&gt; Hope </a:t>
            </a:r>
            <a:r>
              <a:rPr lang="en-US" sz="2000" b="1" dirty="0" err="1" smtClean="0">
                <a:solidFill>
                  <a:schemeClr val="bg1"/>
                </a:solidFill>
                <a:latin typeface="Courier New" pitchFamily="49" charset="0"/>
                <a:cs typeface="Courier New" pitchFamily="49" charset="0"/>
              </a:rPr>
              <a:t>Int</a:t>
            </a:r>
            <a:endParaRPr lang="en-US" sz="2000" b="1" dirty="0" smtClean="0">
              <a:solidFill>
                <a:schemeClr val="bg1"/>
              </a:solidFill>
              <a:latin typeface="Courier New" pitchFamily="49" charset="0"/>
              <a:cs typeface="Courier New" pitchFamily="49" charset="0"/>
            </a:endParaRPr>
          </a:p>
          <a:p>
            <a:r>
              <a:rPr lang="en-US" sz="2000" b="1" dirty="0" smtClean="0">
                <a:solidFill>
                  <a:srgbClr val="FF0000"/>
                </a:solidFill>
                <a:latin typeface="Courier New" pitchFamily="49" charset="0"/>
                <a:cs typeface="Courier New" pitchFamily="49" charset="0"/>
              </a:rPr>
              <a:t>-- Plus, Minus, Times cases omitted, but similar.</a:t>
            </a:r>
          </a:p>
          <a:p>
            <a:r>
              <a:rPr lang="en-US" sz="2000" b="1" dirty="0" smtClean="0">
                <a:solidFill>
                  <a:schemeClr val="bg1"/>
                </a:solidFill>
                <a:latin typeface="Courier New" pitchFamily="49" charset="0"/>
                <a:cs typeface="Courier New" pitchFamily="49" charset="0"/>
              </a:rPr>
              <a:t>eval1 (Div   e1 e2) = </a:t>
            </a:r>
          </a:p>
          <a:p>
            <a:r>
              <a:rPr lang="en-US" sz="2000" b="1" dirty="0" smtClean="0">
                <a:solidFill>
                  <a:schemeClr val="bg1"/>
                </a:solidFill>
                <a:latin typeface="Courier New" pitchFamily="49" charset="0"/>
                <a:cs typeface="Courier New" pitchFamily="49" charset="0"/>
              </a:rPr>
              <a:t>   case eval1 e1 of</a:t>
            </a:r>
          </a:p>
          <a:p>
            <a:r>
              <a:rPr lang="en-US" sz="2000" b="1" dirty="0" smtClean="0">
                <a:solidFill>
                  <a:schemeClr val="bg1"/>
                </a:solidFill>
                <a:latin typeface="Courier New" pitchFamily="49" charset="0"/>
                <a:cs typeface="Courier New" pitchFamily="49" charset="0"/>
              </a:rPr>
              <a:t>      Ok v1 -&gt; </a:t>
            </a:r>
          </a:p>
          <a:p>
            <a:r>
              <a:rPr lang="en-US" sz="2000" b="1" dirty="0" smtClean="0">
                <a:solidFill>
                  <a:schemeClr val="bg1"/>
                </a:solidFill>
                <a:latin typeface="Courier New" pitchFamily="49" charset="0"/>
                <a:cs typeface="Courier New" pitchFamily="49" charset="0"/>
              </a:rPr>
              <a:t>        case eval1 e2 of</a:t>
            </a:r>
          </a:p>
          <a:p>
            <a:r>
              <a:rPr lang="en-US" sz="2000" b="1" dirty="0" smtClean="0">
                <a:solidFill>
                  <a:schemeClr val="bg1"/>
                </a:solidFill>
                <a:latin typeface="Courier New" pitchFamily="49" charset="0"/>
                <a:cs typeface="Courier New" pitchFamily="49" charset="0"/>
              </a:rPr>
              <a:t>          Ok v2 -&gt; if v2 == 0 then Error "divby0"</a:t>
            </a:r>
          </a:p>
          <a:p>
            <a:r>
              <a:rPr lang="en-US" sz="2000" b="1" dirty="0" smtClean="0">
                <a:solidFill>
                  <a:schemeClr val="bg1"/>
                </a:solidFill>
                <a:latin typeface="Courier New" pitchFamily="49" charset="0"/>
                <a:cs typeface="Courier New" pitchFamily="49" charset="0"/>
              </a:rPr>
              <a:t>                   else Ok (v1 `div` v2)</a:t>
            </a:r>
          </a:p>
          <a:p>
            <a:r>
              <a:rPr lang="en-US" sz="2000" b="1" dirty="0" smtClean="0">
                <a:solidFill>
                  <a:schemeClr val="bg1"/>
                </a:solidFill>
                <a:latin typeface="Courier New" pitchFamily="49" charset="0"/>
                <a:cs typeface="Courier New" pitchFamily="49" charset="0"/>
              </a:rPr>
              <a:t>          Error </a:t>
            </a:r>
            <a:r>
              <a:rPr lang="en-US" sz="2000" b="1" dirty="0" err="1" smtClean="0">
                <a:solidFill>
                  <a:schemeClr val="bg1"/>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-&gt; Error </a:t>
            </a:r>
            <a:r>
              <a:rPr lang="en-US" sz="2000" b="1" dirty="0" err="1" smtClean="0">
                <a:solidFill>
                  <a:schemeClr val="bg1"/>
                </a:solidFill>
                <a:latin typeface="Courier New" pitchFamily="49" charset="0"/>
                <a:cs typeface="Courier New" pitchFamily="49" charset="0"/>
              </a:rPr>
              <a:t>s</a:t>
            </a:r>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      Error </a:t>
            </a:r>
            <a:r>
              <a:rPr lang="en-US" sz="2000" b="1" dirty="0" err="1" smtClean="0">
                <a:solidFill>
                  <a:schemeClr val="bg1"/>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-&gt; Error </a:t>
            </a:r>
            <a:r>
              <a:rPr lang="en-US" sz="2000" b="1" dirty="0" err="1" smtClean="0">
                <a:solidFill>
                  <a:schemeClr val="bg1"/>
                </a:solidFill>
                <a:latin typeface="Courier New" pitchFamily="49" charset="0"/>
                <a:cs typeface="Courier New" pitchFamily="49" charset="0"/>
              </a:rPr>
              <a:t>s</a:t>
            </a:r>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eval1 (Const </a:t>
            </a:r>
            <a:r>
              <a:rPr lang="en-US" sz="2000" b="1" dirty="0" err="1" smtClean="0">
                <a:solidFill>
                  <a:schemeClr val="bg1"/>
                </a:solidFill>
                <a:latin typeface="Courier New" pitchFamily="49" charset="0"/>
                <a:cs typeface="Courier New" pitchFamily="49" charset="0"/>
              </a:rPr>
              <a:t>i</a:t>
            </a:r>
            <a:r>
              <a:rPr lang="en-US" sz="2000" b="1" dirty="0" smtClean="0">
                <a:solidFill>
                  <a:schemeClr val="bg1"/>
                </a:solidFill>
                <a:latin typeface="Courier New" pitchFamily="49" charset="0"/>
                <a:cs typeface="Courier New" pitchFamily="49" charset="0"/>
              </a:rPr>
              <a:t>)     = Ok </a:t>
            </a:r>
            <a:r>
              <a:rPr lang="en-US" sz="2000" b="1" dirty="0" err="1" smtClean="0">
                <a:solidFill>
                  <a:schemeClr val="bg1"/>
                </a:solidFill>
                <a:latin typeface="Courier New" pitchFamily="49" charset="0"/>
                <a:cs typeface="Courier New" pitchFamily="49" charset="0"/>
              </a:rPr>
              <a:t>i</a:t>
            </a:r>
            <a:endParaRPr lang="en-US" sz="2000" b="1" dirty="0" smtClean="0">
              <a:solidFill>
                <a:schemeClr val="bg1"/>
              </a:solidFill>
              <a:latin typeface="Courier New" pitchFamily="49" charset="0"/>
              <a:cs typeface="Courier New" pitchFamily="49" charset="0"/>
            </a:endParaRPr>
          </a:p>
        </p:txBody>
      </p:sp>
      <p:sp>
        <p:nvSpPr>
          <p:cNvPr id="6" name="Rounded Rectangular Callout 5"/>
          <p:cNvSpPr/>
          <p:nvPr/>
        </p:nvSpPr>
        <p:spPr>
          <a:xfrm>
            <a:off x="977900" y="5905500"/>
            <a:ext cx="7035800" cy="783193"/>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chemeClr val="bg1"/>
                </a:solidFill>
                <a:latin typeface="Chalkboard"/>
              </a:rPr>
              <a:t>Note: whenever an expression evaluates to </a:t>
            </a:r>
            <a:r>
              <a:rPr lang="en-GB" sz="2000" b="1" dirty="0" smtClean="0">
                <a:solidFill>
                  <a:schemeClr val="bg1"/>
                </a:solidFill>
                <a:latin typeface="Courier New"/>
                <a:cs typeface="Courier New"/>
              </a:rPr>
              <a:t>Error</a:t>
            </a:r>
            <a:r>
              <a:rPr lang="en-GB" sz="2000" dirty="0" smtClean="0">
                <a:solidFill>
                  <a:schemeClr val="bg1"/>
                </a:solidFill>
                <a:latin typeface="Chalkboard"/>
              </a:rPr>
              <a:t>, that </a:t>
            </a:r>
            <a:r>
              <a:rPr lang="en-GB" sz="2000" b="1" dirty="0" smtClean="0">
                <a:solidFill>
                  <a:schemeClr val="bg1"/>
                </a:solidFill>
                <a:latin typeface="Courier New"/>
                <a:cs typeface="Courier New"/>
              </a:rPr>
              <a:t>Error</a:t>
            </a:r>
            <a:r>
              <a:rPr lang="en-GB" sz="2000" b="1" dirty="0" smtClean="0">
                <a:solidFill>
                  <a:schemeClr val="bg1"/>
                </a:solidFill>
                <a:latin typeface="Chalkboard"/>
                <a:cs typeface="Chalkboard"/>
              </a:rPr>
              <a:t> </a:t>
            </a:r>
            <a:r>
              <a:rPr lang="en-GB" sz="2000" dirty="0" smtClean="0">
                <a:solidFill>
                  <a:schemeClr val="bg1"/>
                </a:solidFill>
                <a:latin typeface="Chalkboard"/>
              </a:rPr>
              <a:t>propagates to final result.</a:t>
            </a:r>
            <a:endParaRPr lang="en-GB" sz="2000" dirty="0">
              <a:solidFill>
                <a:schemeClr val="bg1"/>
              </a:solidFill>
              <a:latin typeface="Chalkboard"/>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9538"/>
            <a:ext cx="8229600" cy="690562"/>
          </a:xfrm>
        </p:spPr>
        <p:txBody>
          <a:bodyPr>
            <a:normAutofit fontScale="90000"/>
          </a:bodyPr>
          <a:lstStyle/>
          <a:p>
            <a:r>
              <a:rPr lang="en-US" dirty="0" smtClean="0"/>
              <a:t>A Useful Abstraction</a:t>
            </a:r>
            <a:endParaRPr lang="en-US" dirty="0"/>
          </a:p>
        </p:txBody>
      </p:sp>
      <p:sp>
        <p:nvSpPr>
          <p:cNvPr id="3" name="Content Placeholder 2"/>
          <p:cNvSpPr>
            <a:spLocks noGrp="1"/>
          </p:cNvSpPr>
          <p:nvPr>
            <p:ph idx="1"/>
          </p:nvPr>
        </p:nvSpPr>
        <p:spPr>
          <a:xfrm>
            <a:off x="457200" y="952500"/>
            <a:ext cx="8229600" cy="4709160"/>
          </a:xfrm>
        </p:spPr>
        <p:txBody>
          <a:bodyPr>
            <a:normAutofit/>
          </a:bodyPr>
          <a:lstStyle/>
          <a:p>
            <a:r>
              <a:rPr lang="en-US" sz="2400" dirty="0" smtClean="0"/>
              <a:t>We can abstract how </a:t>
            </a:r>
            <a:r>
              <a:rPr lang="en-US" sz="2400" b="1" dirty="0" smtClean="0">
                <a:solidFill>
                  <a:schemeClr val="accent1"/>
                </a:solidFill>
                <a:latin typeface="Courier New"/>
                <a:cs typeface="Courier New"/>
              </a:rPr>
              <a:t>Error</a:t>
            </a:r>
            <a:r>
              <a:rPr lang="en-US" sz="2400" b="1" dirty="0" smtClean="0">
                <a:solidFill>
                  <a:schemeClr val="accent1"/>
                </a:solidFill>
                <a:cs typeface="Chalkboard"/>
              </a:rPr>
              <a:t> </a:t>
            </a:r>
            <a:r>
              <a:rPr lang="en-US" sz="2400" dirty="0" smtClean="0"/>
              <a:t>flows through the code with a higher-order function:</a:t>
            </a:r>
            <a:endParaRPr lang="en-US" sz="2400" dirty="0"/>
          </a:p>
        </p:txBody>
      </p:sp>
      <p:sp>
        <p:nvSpPr>
          <p:cNvPr id="4" name="TextBox 3"/>
          <p:cNvSpPr txBox="1"/>
          <p:nvPr/>
        </p:nvSpPr>
        <p:spPr>
          <a:xfrm>
            <a:off x="1295002" y="1885943"/>
            <a:ext cx="6553996" cy="923330"/>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 Hope a -&gt; (a -&gt; Hope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-&gt; Hope </a:t>
            </a:r>
            <a:r>
              <a:rPr lang="en-US" b="1" dirty="0" err="1" smtClean="0">
                <a:solidFill>
                  <a:schemeClr val="bg1"/>
                </a:solidFill>
                <a:latin typeface="Courier New" pitchFamily="49" charset="0"/>
                <a:cs typeface="Courier New" pitchFamily="49" charset="0"/>
              </a:rPr>
              <a:t>b</a:t>
            </a:r>
            <a:endParaRPr lang="en-US" b="1" dirty="0" smtClean="0">
              <a:solidFill>
                <a:schemeClr val="bg1"/>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e</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k</a:t>
            </a:r>
            <a:r>
              <a:rPr lang="en-US" b="1" dirty="0" smtClean="0">
                <a:solidFill>
                  <a:schemeClr val="bg1"/>
                </a:solidFill>
                <a:latin typeface="Courier New" pitchFamily="49" charset="0"/>
                <a:cs typeface="Courier New" pitchFamily="49" charset="0"/>
              </a:rPr>
              <a:t> = case </a:t>
            </a:r>
            <a:r>
              <a:rPr lang="en-US" b="1" dirty="0" err="1" smtClean="0">
                <a:solidFill>
                  <a:schemeClr val="bg1"/>
                </a:solidFill>
                <a:latin typeface="Courier New" pitchFamily="49" charset="0"/>
                <a:cs typeface="Courier New" pitchFamily="49" charset="0"/>
              </a:rPr>
              <a:t>e</a:t>
            </a:r>
            <a:r>
              <a:rPr lang="en-US" b="1" dirty="0" smtClean="0">
                <a:solidFill>
                  <a:schemeClr val="bg1"/>
                </a:solidFill>
                <a:latin typeface="Courier New" pitchFamily="49" charset="0"/>
                <a:cs typeface="Courier New" pitchFamily="49" charset="0"/>
              </a:rPr>
              <a:t> of Ok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k</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x</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                           Error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Error </a:t>
            </a:r>
            <a:r>
              <a:rPr lang="en-US" b="1" dirty="0" err="1" smtClean="0">
                <a:solidFill>
                  <a:schemeClr val="bg1"/>
                </a:solidFill>
                <a:latin typeface="Courier New" pitchFamily="49" charset="0"/>
                <a:cs typeface="Courier New" pitchFamily="49" charset="0"/>
              </a:rPr>
              <a:t>s</a:t>
            </a:r>
            <a:endParaRPr lang="en-US" b="1" dirty="0" smtClean="0">
              <a:solidFill>
                <a:schemeClr val="bg1"/>
              </a:solidFill>
              <a:latin typeface="Courier New" pitchFamily="49" charset="0"/>
              <a:cs typeface="Courier New" pitchFamily="49" charset="0"/>
            </a:endParaRPr>
          </a:p>
        </p:txBody>
      </p:sp>
      <p:sp>
        <p:nvSpPr>
          <p:cNvPr id="5" name="TextBox 4"/>
          <p:cNvSpPr txBox="1"/>
          <p:nvPr/>
        </p:nvSpPr>
        <p:spPr>
          <a:xfrm>
            <a:off x="1396602" y="3096379"/>
            <a:ext cx="6350796" cy="3416320"/>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eval2 :: Exp -&gt; Hope </a:t>
            </a:r>
            <a:r>
              <a:rPr lang="en-US" b="1" dirty="0" err="1" smtClean="0">
                <a:solidFill>
                  <a:schemeClr val="bg1"/>
                </a:solidFill>
                <a:latin typeface="Courier New" pitchFamily="49" charset="0"/>
                <a:cs typeface="Courier New" pitchFamily="49" charset="0"/>
              </a:rPr>
              <a:t>Int</a:t>
            </a:r>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Cases for Plus and Minus omitted</a:t>
            </a:r>
          </a:p>
          <a:p>
            <a:r>
              <a:rPr lang="en-US" b="1" dirty="0" smtClean="0">
                <a:solidFill>
                  <a:schemeClr val="bg1"/>
                </a:solidFill>
                <a:latin typeface="Courier New" pitchFamily="49" charset="0"/>
                <a:cs typeface="Courier New" pitchFamily="49" charset="0"/>
              </a:rPr>
              <a:t>eval2 (Times e1 e2) = </a:t>
            </a:r>
          </a:p>
          <a:p>
            <a:r>
              <a:rPr lang="en-US" b="1" dirty="0" smtClean="0">
                <a:solidFill>
                  <a:schemeClr val="bg1"/>
                </a:solidFill>
                <a:latin typeface="Courier New" pitchFamily="49" charset="0"/>
                <a:cs typeface="Courier New" pitchFamily="49" charset="0"/>
              </a:rPr>
              <a:t>    eval2 e1 `</a:t>
            </a:r>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(\v1 -&gt;</a:t>
            </a:r>
          </a:p>
          <a:p>
            <a:r>
              <a:rPr lang="en-US" b="1" dirty="0" smtClean="0">
                <a:solidFill>
                  <a:schemeClr val="bg1"/>
                </a:solidFill>
                <a:latin typeface="Courier New" pitchFamily="49" charset="0"/>
                <a:cs typeface="Courier New" pitchFamily="49" charset="0"/>
              </a:rPr>
              <a:t>    eval2 e2 `</a:t>
            </a:r>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(\v2 -&gt;</a:t>
            </a:r>
          </a:p>
          <a:p>
            <a:r>
              <a:rPr lang="en-US" b="1" dirty="0" smtClean="0">
                <a:solidFill>
                  <a:schemeClr val="bg1"/>
                </a:solidFill>
                <a:latin typeface="Courier New" pitchFamily="49" charset="0"/>
                <a:cs typeface="Courier New" pitchFamily="49" charset="0"/>
              </a:rPr>
              <a:t>    Ok(v1 * v2)))</a:t>
            </a:r>
          </a:p>
          <a:p>
            <a:r>
              <a:rPr lang="en-US" b="1" dirty="0" smtClean="0">
                <a:solidFill>
                  <a:schemeClr val="bg1"/>
                </a:solidFill>
                <a:latin typeface="Courier New" pitchFamily="49" charset="0"/>
                <a:cs typeface="Courier New" pitchFamily="49" charset="0"/>
              </a:rPr>
              <a:t>eval2 (Div   e1 e2) = </a:t>
            </a:r>
          </a:p>
          <a:p>
            <a:r>
              <a:rPr lang="en-US" b="1" dirty="0" smtClean="0">
                <a:solidFill>
                  <a:schemeClr val="bg1"/>
                </a:solidFill>
                <a:latin typeface="Courier New" pitchFamily="49" charset="0"/>
                <a:cs typeface="Courier New" pitchFamily="49" charset="0"/>
              </a:rPr>
              <a:t>    eval2 e1 `</a:t>
            </a:r>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(\v1 -&gt;</a:t>
            </a:r>
          </a:p>
          <a:p>
            <a:r>
              <a:rPr lang="en-US" b="1" dirty="0" smtClean="0">
                <a:solidFill>
                  <a:schemeClr val="bg1"/>
                </a:solidFill>
                <a:latin typeface="Courier New" pitchFamily="49" charset="0"/>
                <a:cs typeface="Courier New" pitchFamily="49" charset="0"/>
              </a:rPr>
              <a:t>    eval2 e2 `</a:t>
            </a:r>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(\v2 -&gt;</a:t>
            </a:r>
          </a:p>
          <a:p>
            <a:r>
              <a:rPr lang="en-US" b="1" dirty="0" smtClean="0">
                <a:solidFill>
                  <a:schemeClr val="bg1"/>
                </a:solidFill>
                <a:latin typeface="Courier New" pitchFamily="49" charset="0"/>
                <a:cs typeface="Courier New" pitchFamily="49" charset="0"/>
              </a:rPr>
              <a:t>    if v2 == 0 then Error "divby0" </a:t>
            </a:r>
          </a:p>
          <a:p>
            <a:r>
              <a:rPr lang="en-US" b="1" dirty="0" smtClean="0">
                <a:solidFill>
                  <a:schemeClr val="bg1"/>
                </a:solidFill>
                <a:latin typeface="Courier New" pitchFamily="49" charset="0"/>
                <a:cs typeface="Courier New" pitchFamily="49" charset="0"/>
              </a:rPr>
              <a:t>               else Ok(v1 `div` v2)))</a:t>
            </a:r>
          </a:p>
          <a:p>
            <a:r>
              <a:rPr lang="en-US" b="1" dirty="0" smtClean="0">
                <a:solidFill>
                  <a:schemeClr val="bg1"/>
                </a:solidFill>
                <a:latin typeface="Courier New" pitchFamily="49" charset="0"/>
                <a:cs typeface="Courier New" pitchFamily="49" charset="0"/>
              </a:rPr>
              <a:t>eval2 (Const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 Ok </a:t>
            </a:r>
            <a:r>
              <a:rPr lang="en-US" b="1" dirty="0" err="1" smtClean="0">
                <a:solidFill>
                  <a:schemeClr val="bg1"/>
                </a:solidFill>
                <a:latin typeface="Courier New" pitchFamily="49" charset="0"/>
                <a:cs typeface="Courier New" pitchFamily="49" charset="0"/>
              </a:rPr>
              <a:t>i</a:t>
            </a:r>
            <a:endParaRPr lang="en-US" b="1" dirty="0" smtClean="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Pattern...</a:t>
            </a:r>
            <a:endParaRPr lang="en-US" dirty="0"/>
          </a:p>
        </p:txBody>
      </p:sp>
      <p:sp>
        <p:nvSpPr>
          <p:cNvPr id="3" name="Content Placeholder 2"/>
          <p:cNvSpPr>
            <a:spLocks noGrp="1"/>
          </p:cNvSpPr>
          <p:nvPr>
            <p:ph idx="1"/>
          </p:nvPr>
        </p:nvSpPr>
        <p:spPr>
          <a:xfrm>
            <a:off x="457200" y="1600200"/>
            <a:ext cx="8343900" cy="4709160"/>
          </a:xfrm>
        </p:spPr>
        <p:txBody>
          <a:bodyPr>
            <a:normAutofit fontScale="92500" lnSpcReduction="10000"/>
          </a:bodyPr>
          <a:lstStyle/>
          <a:p>
            <a:r>
              <a:rPr lang="en-US" dirty="0" smtClean="0"/>
              <a:t>Compare the types of these functions:</a:t>
            </a:r>
          </a:p>
          <a:p>
            <a:endParaRPr lang="en-US" dirty="0" smtClean="0"/>
          </a:p>
          <a:p>
            <a:endParaRPr lang="en-US" dirty="0" smtClean="0"/>
          </a:p>
          <a:p>
            <a:endParaRPr lang="en-US" dirty="0" smtClean="0"/>
          </a:p>
          <a:p>
            <a:r>
              <a:rPr lang="en-US" dirty="0" smtClean="0"/>
              <a:t>The similarities are not accidental!</a:t>
            </a:r>
          </a:p>
          <a:p>
            <a:r>
              <a:rPr lang="en-US" dirty="0" smtClean="0"/>
              <a:t>Like </a:t>
            </a:r>
            <a:r>
              <a:rPr lang="en-US" b="1" dirty="0" smtClean="0">
                <a:solidFill>
                  <a:schemeClr val="accent1"/>
                </a:solidFill>
                <a:latin typeface="Courier New"/>
                <a:cs typeface="Courier New"/>
              </a:rPr>
              <a:t>IO</a:t>
            </a:r>
            <a:r>
              <a:rPr lang="en-US" dirty="0" smtClean="0"/>
              <a:t>, </a:t>
            </a:r>
            <a:r>
              <a:rPr lang="en-US" b="1" dirty="0" smtClean="0">
                <a:solidFill>
                  <a:schemeClr val="accent1"/>
                </a:solidFill>
                <a:latin typeface="Courier New"/>
                <a:cs typeface="Courier New"/>
              </a:rPr>
              <a:t>Hope</a:t>
            </a:r>
            <a:r>
              <a:rPr lang="en-US" b="1" dirty="0" smtClean="0">
                <a:solidFill>
                  <a:schemeClr val="accent1"/>
                </a:solidFill>
              </a:rPr>
              <a:t> </a:t>
            </a:r>
            <a:r>
              <a:rPr lang="en-US" dirty="0" smtClean="0"/>
              <a:t>is a </a:t>
            </a:r>
            <a:r>
              <a:rPr lang="en-US" dirty="0" smtClean="0">
                <a:solidFill>
                  <a:srgbClr val="FFFF00"/>
                </a:solidFill>
              </a:rPr>
              <a:t>monad</a:t>
            </a:r>
            <a:r>
              <a:rPr lang="en-US" dirty="0" smtClean="0"/>
              <a:t>.  </a:t>
            </a:r>
          </a:p>
          <a:p>
            <a:pPr lvl="1"/>
            <a:r>
              <a:rPr lang="en-US" b="1" dirty="0" smtClean="0">
                <a:solidFill>
                  <a:schemeClr val="accent1"/>
                </a:solidFill>
                <a:latin typeface="Courier New"/>
                <a:cs typeface="Courier New"/>
              </a:rPr>
              <a:t>IO</a:t>
            </a:r>
            <a:r>
              <a:rPr lang="en-US" dirty="0" smtClean="0"/>
              <a:t> threads the “world” through functional code.</a:t>
            </a:r>
          </a:p>
          <a:p>
            <a:pPr lvl="1"/>
            <a:r>
              <a:rPr lang="en-US" b="1" dirty="0" smtClean="0">
                <a:solidFill>
                  <a:schemeClr val="accent1"/>
                </a:solidFill>
                <a:latin typeface="Courier New"/>
                <a:cs typeface="Courier New"/>
              </a:rPr>
              <a:t>Hope</a:t>
            </a:r>
            <a:r>
              <a:rPr lang="en-US" b="1" dirty="0" smtClean="0">
                <a:solidFill>
                  <a:schemeClr val="accent1"/>
                </a:solidFill>
                <a:cs typeface="Chalkboard"/>
              </a:rPr>
              <a:t> </a:t>
            </a:r>
            <a:r>
              <a:rPr lang="en-US" dirty="0" smtClean="0"/>
              <a:t>threads whether an error has occurred.</a:t>
            </a:r>
          </a:p>
          <a:p>
            <a:r>
              <a:rPr lang="en-US" dirty="0" smtClean="0"/>
              <a:t>Monads can describe many kinds of plumbing!</a:t>
            </a:r>
            <a:endParaRPr lang="en-US" dirty="0"/>
          </a:p>
        </p:txBody>
      </p:sp>
      <p:sp>
        <p:nvSpPr>
          <p:cNvPr id="4" name="TextBox 3"/>
          <p:cNvSpPr txBox="1"/>
          <p:nvPr/>
        </p:nvSpPr>
        <p:spPr>
          <a:xfrm>
            <a:off x="1041400" y="2228843"/>
            <a:ext cx="7340600" cy="646331"/>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 Hope a -&gt; (a -&gt; Hope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-&gt; Hope </a:t>
            </a:r>
            <a:r>
              <a:rPr lang="en-US" b="1" dirty="0" err="1" smtClean="0">
                <a:solidFill>
                  <a:schemeClr val="bg1"/>
                </a:solidFill>
                <a:latin typeface="Courier New" pitchFamily="49" charset="0"/>
                <a:cs typeface="Courier New" pitchFamily="49" charset="0"/>
              </a:rPr>
              <a:t>b</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Ok       :: a -&gt; Hope a   </a:t>
            </a:r>
            <a:r>
              <a:rPr lang="en-US" b="1" dirty="0" smtClean="0">
                <a:solidFill>
                  <a:srgbClr val="FF0000"/>
                </a:solidFill>
                <a:latin typeface="Courier New" pitchFamily="49" charset="0"/>
                <a:cs typeface="Courier New" pitchFamily="49" charset="0"/>
              </a:rPr>
              <a:t>-- constructor for Hope</a:t>
            </a:r>
          </a:p>
        </p:txBody>
      </p:sp>
      <p:sp>
        <p:nvSpPr>
          <p:cNvPr id="5" name="TextBox 4"/>
          <p:cNvSpPr txBox="1"/>
          <p:nvPr/>
        </p:nvSpPr>
        <p:spPr>
          <a:xfrm>
            <a:off x="1041400" y="2990843"/>
            <a:ext cx="7340600" cy="646331"/>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(&gt;&gt;=)    :: IO a   -&gt; (a -&gt; IO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-&gt; IO </a:t>
            </a:r>
            <a:r>
              <a:rPr lang="en-US" b="1" dirty="0" err="1" smtClean="0">
                <a:solidFill>
                  <a:schemeClr val="bg1"/>
                </a:solidFill>
                <a:latin typeface="Courier New" pitchFamily="49" charset="0"/>
                <a:cs typeface="Courier New" pitchFamily="49" charset="0"/>
              </a:rPr>
              <a:t>b</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return   :: a -&gt; IO a</a:t>
            </a:r>
            <a:endParaRPr lang="en-US" b="1" dirty="0" smtClean="0">
              <a:solidFill>
                <a:srgbClr val="FF0000"/>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Monads, Formally</a:t>
            </a:r>
            <a:endParaRPr lang="en-US" dirty="0"/>
          </a:p>
        </p:txBody>
      </p:sp>
      <p:sp>
        <p:nvSpPr>
          <p:cNvPr id="3" name="Content Placeholder 2"/>
          <p:cNvSpPr>
            <a:spLocks noGrp="1"/>
          </p:cNvSpPr>
          <p:nvPr>
            <p:ph idx="1"/>
          </p:nvPr>
        </p:nvSpPr>
        <p:spPr>
          <a:xfrm>
            <a:off x="457200" y="1600200"/>
            <a:ext cx="8470900" cy="4709160"/>
          </a:xfrm>
        </p:spPr>
        <p:txBody>
          <a:bodyPr/>
          <a:lstStyle/>
          <a:p>
            <a:r>
              <a:rPr lang="en-US" dirty="0" smtClean="0"/>
              <a:t>A monad consists of:</a:t>
            </a:r>
          </a:p>
          <a:p>
            <a:pPr lvl="1"/>
            <a:r>
              <a:rPr lang="en-US" dirty="0" smtClean="0"/>
              <a:t>A type constructor M</a:t>
            </a:r>
          </a:p>
          <a:p>
            <a:pPr lvl="1"/>
            <a:r>
              <a:rPr lang="en-US" dirty="0" smtClean="0"/>
              <a:t>A function </a:t>
            </a:r>
            <a:r>
              <a:rPr lang="en-US" b="1" dirty="0" smtClean="0">
                <a:solidFill>
                  <a:srgbClr val="CEB966"/>
                </a:solidFill>
                <a:latin typeface="Courier New"/>
                <a:cs typeface="Courier New"/>
              </a:rPr>
              <a:t>return :: a -&gt; M a</a:t>
            </a:r>
          </a:p>
          <a:p>
            <a:pPr lvl="1"/>
            <a:r>
              <a:rPr lang="en-US" dirty="0" smtClean="0"/>
              <a:t>A function </a:t>
            </a:r>
            <a:r>
              <a:rPr lang="en-US" b="1" dirty="0" smtClean="0">
                <a:solidFill>
                  <a:schemeClr val="accent1"/>
                </a:solidFill>
                <a:latin typeface="Courier New"/>
                <a:cs typeface="Courier New"/>
              </a:rPr>
              <a:t>&gt;&gt;= :: M a -&gt; ( a -&gt; M </a:t>
            </a:r>
            <a:r>
              <a:rPr lang="en-US" b="1" dirty="0" err="1" smtClean="0">
                <a:solidFill>
                  <a:schemeClr val="accent1"/>
                </a:solidFill>
                <a:latin typeface="Courier New"/>
                <a:cs typeface="Courier New"/>
              </a:rPr>
              <a:t>b</a:t>
            </a:r>
            <a:r>
              <a:rPr lang="en-US" b="1" dirty="0" smtClean="0">
                <a:solidFill>
                  <a:schemeClr val="accent1"/>
                </a:solidFill>
                <a:latin typeface="Courier New"/>
                <a:cs typeface="Courier New"/>
              </a:rPr>
              <a:t>) -&gt; M </a:t>
            </a:r>
            <a:r>
              <a:rPr lang="en-US" b="1" dirty="0" err="1" smtClean="0">
                <a:solidFill>
                  <a:schemeClr val="accent1"/>
                </a:solidFill>
                <a:latin typeface="Courier New"/>
                <a:cs typeface="Courier New"/>
              </a:rPr>
              <a:t>b</a:t>
            </a:r>
            <a:endParaRPr lang="en-US" b="1" dirty="0" smtClean="0">
              <a:solidFill>
                <a:schemeClr val="accent1"/>
              </a:solidFill>
              <a:latin typeface="Courier New"/>
              <a:cs typeface="Courier New"/>
            </a:endParaRPr>
          </a:p>
          <a:p>
            <a:r>
              <a:rPr lang="en-US" dirty="0" smtClean="0"/>
              <a:t>Where </a:t>
            </a:r>
            <a:r>
              <a:rPr lang="en-US" b="1" dirty="0" smtClean="0">
                <a:solidFill>
                  <a:schemeClr val="accent1"/>
                </a:solidFill>
                <a:latin typeface="Courier New"/>
                <a:cs typeface="Courier New"/>
              </a:rPr>
              <a:t>&gt;&gt;=</a:t>
            </a:r>
            <a:r>
              <a:rPr lang="en-US" dirty="0" smtClean="0">
                <a:solidFill>
                  <a:schemeClr val="accent1"/>
                </a:solidFill>
              </a:rPr>
              <a:t> </a:t>
            </a:r>
            <a:r>
              <a:rPr lang="en-US" dirty="0" smtClean="0"/>
              <a:t>and </a:t>
            </a:r>
            <a:r>
              <a:rPr lang="en-US" b="1" dirty="0" smtClean="0">
                <a:solidFill>
                  <a:srgbClr val="CEB966"/>
                </a:solidFill>
                <a:latin typeface="Courier New"/>
                <a:cs typeface="Courier New"/>
              </a:rPr>
              <a:t>return</a:t>
            </a:r>
            <a:r>
              <a:rPr lang="en-US" dirty="0" smtClean="0">
                <a:solidFill>
                  <a:srgbClr val="CEB966"/>
                </a:solidFill>
              </a:rPr>
              <a:t> </a:t>
            </a:r>
            <a:r>
              <a:rPr lang="en-US" dirty="0" smtClean="0"/>
              <a:t>obey these laws:</a:t>
            </a:r>
          </a:p>
          <a:p>
            <a:endParaRPr lang="en-US" dirty="0"/>
          </a:p>
        </p:txBody>
      </p:sp>
      <p:sp>
        <p:nvSpPr>
          <p:cNvPr id="4" name="Rectangle 3"/>
          <p:cNvSpPr>
            <a:spLocks noChangeArrowheads="1"/>
          </p:cNvSpPr>
          <p:nvPr/>
        </p:nvSpPr>
        <p:spPr bwMode="auto">
          <a:xfrm>
            <a:off x="1193800" y="4241800"/>
            <a:ext cx="6629400" cy="2308324"/>
          </a:xfrm>
          <a:prstGeom prst="rect">
            <a:avLst/>
          </a:prstGeom>
          <a:solidFill>
            <a:srgbClr val="5F84D2"/>
          </a:solidFill>
          <a:ln w="9525">
            <a:noFill/>
            <a:miter lim="800000"/>
            <a:headEnd/>
            <a:tailEnd/>
          </a:ln>
          <a:effectLst/>
        </p:spPr>
        <p:txBody>
          <a:bodyPr>
            <a:prstTxWarp prst="textNoShape">
              <a:avLst/>
            </a:prstTxWarp>
            <a:spAutoFit/>
          </a:bodyPr>
          <a:lstStyle/>
          <a:p>
            <a:pPr>
              <a:spcBef>
                <a:spcPct val="60000"/>
              </a:spcBef>
              <a:buClr>
                <a:srgbClr val="FF3300"/>
              </a:buClr>
              <a:buFont typeface="Wingdings" charset="2"/>
              <a:buNone/>
              <a:tabLst>
                <a:tab pos="2667000" algn="l"/>
                <a:tab pos="3429000" algn="l"/>
              </a:tabLst>
            </a:pPr>
            <a:r>
              <a:rPr lang="en-GB" sz="2000" b="1" dirty="0" smtClean="0">
                <a:solidFill>
                  <a:schemeClr val="bg1"/>
                </a:solidFill>
                <a:latin typeface="Courier New"/>
                <a:cs typeface="Courier New"/>
              </a:rPr>
              <a:t>(1) return </a:t>
            </a:r>
            <a:r>
              <a:rPr lang="en-GB" sz="2000" b="1" dirty="0" err="1" smtClean="0">
                <a:solidFill>
                  <a:schemeClr val="bg1"/>
                </a:solidFill>
                <a:latin typeface="Courier New"/>
                <a:cs typeface="Courier New"/>
              </a:rPr>
              <a:t>x</a:t>
            </a:r>
            <a:r>
              <a:rPr lang="en-GB" sz="2000" b="1" dirty="0" smtClean="0">
                <a:solidFill>
                  <a:schemeClr val="bg1"/>
                </a:solidFill>
                <a:latin typeface="Courier New"/>
                <a:cs typeface="Courier New"/>
              </a:rPr>
              <a:t> </a:t>
            </a:r>
            <a:r>
              <a:rPr lang="en-GB" sz="2000" b="1" dirty="0">
                <a:solidFill>
                  <a:schemeClr val="bg1"/>
                </a:solidFill>
                <a:latin typeface="Courier New"/>
                <a:cs typeface="Courier New"/>
              </a:rPr>
              <a:t>&gt;&gt;</a:t>
            </a:r>
            <a:r>
              <a:rPr lang="en-GB" sz="2000" b="1" dirty="0" smtClean="0">
                <a:solidFill>
                  <a:schemeClr val="bg1"/>
                </a:solidFill>
                <a:latin typeface="Courier New"/>
                <a:cs typeface="Courier New"/>
              </a:rPr>
              <a:t>= </a:t>
            </a:r>
            <a:r>
              <a:rPr lang="en-GB" sz="2000" b="1" dirty="0" err="1" smtClean="0">
                <a:solidFill>
                  <a:schemeClr val="bg1"/>
                </a:solidFill>
                <a:latin typeface="Courier New"/>
                <a:cs typeface="Courier New"/>
              </a:rPr>
              <a:t>k</a:t>
            </a:r>
            <a:r>
              <a:rPr lang="en-GB" sz="2000" b="1" dirty="0" smtClean="0">
                <a:solidFill>
                  <a:schemeClr val="bg1"/>
                </a:solidFill>
                <a:latin typeface="Courier New"/>
                <a:cs typeface="Courier New"/>
              </a:rPr>
              <a:t> </a:t>
            </a:r>
            <a:r>
              <a:rPr lang="en-GB" sz="2000" b="1" dirty="0" smtClean="0">
                <a:solidFill>
                  <a:srgbClr val="FFFF00"/>
                </a:solidFill>
                <a:latin typeface="Courier New"/>
                <a:cs typeface="Courier New"/>
              </a:rPr>
              <a:t>=</a:t>
            </a:r>
            <a:r>
              <a:rPr lang="en-GB" sz="2000" b="1" dirty="0" smtClean="0">
                <a:solidFill>
                  <a:schemeClr val="bg1"/>
                </a:solidFill>
                <a:latin typeface="Courier New"/>
                <a:cs typeface="Courier New"/>
              </a:rPr>
              <a:t> </a:t>
            </a:r>
            <a:r>
              <a:rPr lang="en-GB" sz="2000" b="1" dirty="0" err="1" smtClean="0">
                <a:solidFill>
                  <a:schemeClr val="bg1"/>
                </a:solidFill>
                <a:latin typeface="Courier New"/>
                <a:cs typeface="Courier New"/>
              </a:rPr>
              <a:t>k</a:t>
            </a:r>
            <a:r>
              <a:rPr lang="en-GB" sz="2000" b="1" dirty="0" smtClean="0">
                <a:solidFill>
                  <a:schemeClr val="bg1"/>
                </a:solidFill>
                <a:latin typeface="Courier New"/>
                <a:cs typeface="Courier New"/>
              </a:rPr>
              <a:t> </a:t>
            </a:r>
            <a:r>
              <a:rPr lang="en-GB" sz="2000" b="1" dirty="0" err="1">
                <a:solidFill>
                  <a:schemeClr val="bg1"/>
                </a:solidFill>
                <a:latin typeface="Courier New"/>
                <a:cs typeface="Courier New"/>
              </a:rPr>
              <a:t>x</a:t>
            </a:r>
            <a:endParaRPr lang="en-GB" sz="2000" b="1" dirty="0" smtClean="0">
              <a:solidFill>
                <a:schemeClr val="bg1"/>
              </a:solidFill>
              <a:latin typeface="Courier New"/>
              <a:cs typeface="Courier New"/>
            </a:endParaRPr>
          </a:p>
          <a:p>
            <a:pPr>
              <a:spcBef>
                <a:spcPct val="60000"/>
              </a:spcBef>
              <a:buClr>
                <a:srgbClr val="FF3300"/>
              </a:buClr>
              <a:buFont typeface="Wingdings" charset="2"/>
              <a:buNone/>
              <a:tabLst>
                <a:tab pos="2667000" algn="l"/>
                <a:tab pos="3429000" algn="l"/>
              </a:tabLst>
            </a:pPr>
            <a:r>
              <a:rPr lang="en-GB" sz="2000" b="1" dirty="0" smtClean="0">
                <a:solidFill>
                  <a:schemeClr val="bg1"/>
                </a:solidFill>
                <a:latin typeface="Courier New"/>
                <a:cs typeface="Courier New"/>
              </a:rPr>
              <a:t>(2) </a:t>
            </a:r>
            <a:r>
              <a:rPr lang="en-GB" sz="2000" b="1" dirty="0" err="1" smtClean="0">
                <a:solidFill>
                  <a:schemeClr val="bg1"/>
                </a:solidFill>
                <a:latin typeface="Courier New"/>
                <a:cs typeface="Courier New"/>
              </a:rPr>
              <a:t>m</a:t>
            </a:r>
            <a:r>
              <a:rPr lang="en-GB" sz="2000" b="1" dirty="0" smtClean="0">
                <a:solidFill>
                  <a:schemeClr val="bg1"/>
                </a:solidFill>
                <a:latin typeface="Courier New"/>
                <a:cs typeface="Courier New"/>
              </a:rPr>
              <a:t> &gt;</a:t>
            </a:r>
            <a:r>
              <a:rPr lang="en-GB" sz="2000" b="1" dirty="0">
                <a:solidFill>
                  <a:schemeClr val="bg1"/>
                </a:solidFill>
                <a:latin typeface="Courier New"/>
                <a:cs typeface="Courier New"/>
              </a:rPr>
              <a:t>&gt;</a:t>
            </a:r>
            <a:r>
              <a:rPr lang="en-GB" sz="2000" b="1" dirty="0" smtClean="0">
                <a:solidFill>
                  <a:schemeClr val="bg1"/>
                </a:solidFill>
                <a:latin typeface="Courier New"/>
                <a:cs typeface="Courier New"/>
              </a:rPr>
              <a:t>= return </a:t>
            </a:r>
            <a:r>
              <a:rPr lang="en-GB" sz="2000" b="1" dirty="0" smtClean="0">
                <a:solidFill>
                  <a:srgbClr val="FFFF00"/>
                </a:solidFill>
                <a:latin typeface="Courier New"/>
                <a:cs typeface="Courier New"/>
              </a:rPr>
              <a:t>= </a:t>
            </a:r>
            <a:r>
              <a:rPr lang="en-GB" sz="2000" b="1" dirty="0" err="1" smtClean="0">
                <a:solidFill>
                  <a:schemeClr val="bg1"/>
                </a:solidFill>
                <a:latin typeface="Courier New"/>
                <a:cs typeface="Courier New"/>
              </a:rPr>
              <a:t>m</a:t>
            </a:r>
            <a:endParaRPr lang="en-GB" sz="2000" b="1" dirty="0" smtClean="0">
              <a:solidFill>
                <a:schemeClr val="bg1"/>
              </a:solidFill>
              <a:latin typeface="Courier New"/>
              <a:cs typeface="Courier New"/>
            </a:endParaRPr>
          </a:p>
          <a:p>
            <a:pPr>
              <a:spcBef>
                <a:spcPct val="60000"/>
              </a:spcBef>
              <a:buClr>
                <a:srgbClr val="FF3300"/>
              </a:buClr>
              <a:buFont typeface="Wingdings" charset="2"/>
              <a:buNone/>
              <a:tabLst>
                <a:tab pos="2667000" algn="l"/>
                <a:tab pos="3429000" algn="l"/>
              </a:tabLst>
            </a:pPr>
            <a:r>
              <a:rPr lang="en-GB" sz="2000" b="1" dirty="0" smtClean="0">
                <a:solidFill>
                  <a:schemeClr val="bg1"/>
                </a:solidFill>
                <a:latin typeface="Courier New"/>
                <a:cs typeface="Courier New"/>
              </a:rPr>
              <a:t>(3)    m1 </a:t>
            </a:r>
            <a:r>
              <a:rPr lang="en-GB" sz="2000" b="1" dirty="0">
                <a:solidFill>
                  <a:schemeClr val="bg1"/>
                </a:solidFill>
                <a:latin typeface="Courier New"/>
                <a:cs typeface="Courier New"/>
              </a:rPr>
              <a:t>&gt;&gt;= </a:t>
            </a:r>
            <a:r>
              <a:rPr lang="en-GB" sz="2000" b="1" dirty="0" smtClean="0">
                <a:solidFill>
                  <a:schemeClr val="bg1"/>
                </a:solidFill>
                <a:latin typeface="Courier New"/>
                <a:cs typeface="Courier New"/>
              </a:rPr>
              <a:t>(</a:t>
            </a:r>
            <a:r>
              <a:rPr lang="en-GB" sz="2000" b="1" dirty="0">
                <a:solidFill>
                  <a:schemeClr val="bg1"/>
                </a:solidFill>
                <a:latin typeface="Courier New"/>
                <a:cs typeface="Courier New"/>
                <a:sym typeface="Symbol" charset="2"/>
              </a:rPr>
              <a:t>\</a:t>
            </a:r>
            <a:r>
              <a:rPr lang="en-GB" sz="2000" b="1" dirty="0" err="1" smtClean="0">
                <a:solidFill>
                  <a:schemeClr val="bg1"/>
                </a:solidFill>
                <a:latin typeface="Courier New"/>
                <a:cs typeface="Courier New"/>
              </a:rPr>
              <a:t>x</a:t>
            </a:r>
            <a:r>
              <a:rPr lang="en-GB" sz="2000" b="1" dirty="0" smtClean="0">
                <a:solidFill>
                  <a:schemeClr val="bg1"/>
                </a:solidFill>
                <a:latin typeface="Courier New"/>
                <a:cs typeface="Courier New"/>
              </a:rPr>
              <a:t>-&gt;m2 </a:t>
            </a:r>
            <a:r>
              <a:rPr lang="en-GB" sz="2000" b="1" dirty="0">
                <a:solidFill>
                  <a:schemeClr val="bg1"/>
                </a:solidFill>
                <a:latin typeface="Courier New"/>
                <a:cs typeface="Courier New"/>
              </a:rPr>
              <a:t>&gt;&gt;=</a:t>
            </a:r>
            <a:r>
              <a:rPr lang="en-GB" sz="2000" b="1" dirty="0" smtClean="0">
                <a:solidFill>
                  <a:schemeClr val="bg1"/>
                </a:solidFill>
                <a:latin typeface="Courier New"/>
                <a:cs typeface="Courier New"/>
              </a:rPr>
              <a:t> </a:t>
            </a:r>
            <a:r>
              <a:rPr lang="en-GB" sz="2000" b="1" dirty="0" smtClean="0">
                <a:solidFill>
                  <a:schemeClr val="bg1"/>
                </a:solidFill>
                <a:latin typeface="Courier New"/>
                <a:cs typeface="Courier New"/>
                <a:sym typeface="Symbol" charset="2"/>
              </a:rPr>
              <a:t>\</a:t>
            </a:r>
            <a:r>
              <a:rPr lang="en-GB" sz="2000" b="1" dirty="0" err="1" smtClean="0">
                <a:solidFill>
                  <a:schemeClr val="bg1"/>
                </a:solidFill>
                <a:latin typeface="Courier New"/>
                <a:cs typeface="Courier New"/>
              </a:rPr>
              <a:t>y</a:t>
            </a:r>
            <a:r>
              <a:rPr lang="en-GB" sz="2000" b="1" dirty="0" smtClean="0">
                <a:solidFill>
                  <a:schemeClr val="bg1"/>
                </a:solidFill>
                <a:latin typeface="Courier New"/>
                <a:cs typeface="Courier New"/>
              </a:rPr>
              <a:t>-&gt;m3)</a:t>
            </a:r>
          </a:p>
          <a:p>
            <a:pPr>
              <a:buClr>
                <a:srgbClr val="FF3300"/>
              </a:buClr>
              <a:buFont typeface="Wingdings" charset="2"/>
              <a:buNone/>
              <a:tabLst>
                <a:tab pos="2667000" algn="l"/>
                <a:tab pos="3429000" algn="l"/>
              </a:tabLst>
            </a:pPr>
            <a:r>
              <a:rPr lang="en-GB" sz="2000" b="1" dirty="0" smtClean="0">
                <a:solidFill>
                  <a:schemeClr val="bg1"/>
                </a:solidFill>
                <a:latin typeface="Courier New"/>
                <a:cs typeface="Courier New"/>
              </a:rPr>
              <a:t>                    </a:t>
            </a:r>
            <a:r>
              <a:rPr lang="en-GB" sz="2000" b="1" dirty="0" smtClean="0">
                <a:solidFill>
                  <a:srgbClr val="FFFF00"/>
                </a:solidFill>
                <a:latin typeface="Courier New"/>
                <a:cs typeface="Courier New"/>
              </a:rPr>
              <a:t>=</a:t>
            </a:r>
          </a:p>
          <a:p>
            <a:pPr>
              <a:buClr>
                <a:srgbClr val="FF3300"/>
              </a:buClr>
              <a:buFont typeface="Wingdings" charset="2"/>
              <a:buNone/>
              <a:tabLst>
                <a:tab pos="2667000" algn="l"/>
                <a:tab pos="3429000" algn="l"/>
              </a:tabLst>
            </a:pPr>
            <a:r>
              <a:rPr lang="en-GB" sz="2000" b="1" dirty="0" smtClean="0">
                <a:solidFill>
                  <a:schemeClr val="bg1"/>
                </a:solidFill>
                <a:latin typeface="Courier New"/>
                <a:cs typeface="Courier New"/>
              </a:rPr>
              <a:t>      (</a:t>
            </a:r>
            <a:r>
              <a:rPr lang="en-GB" sz="2000" b="1" dirty="0">
                <a:solidFill>
                  <a:schemeClr val="bg1"/>
                </a:solidFill>
                <a:latin typeface="Courier New"/>
                <a:cs typeface="Courier New"/>
              </a:rPr>
              <a:t>m1 &gt;&gt;=</a:t>
            </a:r>
            <a:r>
              <a:rPr lang="en-GB" sz="2000" b="1" dirty="0" smtClean="0">
                <a:solidFill>
                  <a:schemeClr val="bg1"/>
                </a:solidFill>
                <a:latin typeface="Courier New"/>
                <a:cs typeface="Courier New"/>
              </a:rPr>
              <a:t> </a:t>
            </a:r>
            <a:r>
              <a:rPr lang="en-GB" sz="2000" b="1" dirty="0" smtClean="0">
                <a:solidFill>
                  <a:schemeClr val="bg1"/>
                </a:solidFill>
                <a:latin typeface="Courier New"/>
                <a:cs typeface="Courier New"/>
                <a:sym typeface="Symbol" charset="2"/>
              </a:rPr>
              <a:t>\</a:t>
            </a:r>
            <a:r>
              <a:rPr lang="en-GB" sz="2000" b="1" dirty="0" err="1" smtClean="0">
                <a:solidFill>
                  <a:schemeClr val="bg1"/>
                </a:solidFill>
                <a:latin typeface="Courier New"/>
                <a:cs typeface="Courier New"/>
              </a:rPr>
              <a:t>x</a:t>
            </a:r>
            <a:r>
              <a:rPr lang="en-GB" sz="2000" b="1" dirty="0" smtClean="0">
                <a:solidFill>
                  <a:schemeClr val="bg1"/>
                </a:solidFill>
                <a:latin typeface="Courier New"/>
                <a:cs typeface="Courier New"/>
              </a:rPr>
              <a:t>-&gt;m2) </a:t>
            </a:r>
            <a:r>
              <a:rPr lang="en-GB" sz="2000" b="1" dirty="0">
                <a:solidFill>
                  <a:schemeClr val="bg1"/>
                </a:solidFill>
                <a:latin typeface="Courier New"/>
                <a:cs typeface="Courier New"/>
              </a:rPr>
              <a:t>&gt;&gt;=</a:t>
            </a:r>
            <a:r>
              <a:rPr lang="en-GB" sz="2000" b="1" dirty="0" smtClean="0">
                <a:solidFill>
                  <a:schemeClr val="bg1"/>
                </a:solidFill>
                <a:latin typeface="Courier New"/>
                <a:cs typeface="Courier New"/>
              </a:rPr>
              <a:t> </a:t>
            </a:r>
            <a:r>
              <a:rPr lang="en-GB" sz="2000" b="1" dirty="0" smtClean="0">
                <a:solidFill>
                  <a:schemeClr val="bg1"/>
                </a:solidFill>
                <a:latin typeface="Courier New"/>
                <a:cs typeface="Courier New"/>
                <a:sym typeface="Symbol" charset="2"/>
              </a:rPr>
              <a:t>\</a:t>
            </a:r>
            <a:r>
              <a:rPr lang="en-GB" sz="2000" b="1" dirty="0" err="1" smtClean="0">
                <a:solidFill>
                  <a:schemeClr val="bg1"/>
                </a:solidFill>
                <a:latin typeface="Courier New"/>
                <a:cs typeface="Courier New"/>
              </a:rPr>
              <a:t>y</a:t>
            </a:r>
            <a:r>
              <a:rPr lang="en-GB" sz="2000" b="1" dirty="0" smtClean="0">
                <a:solidFill>
                  <a:schemeClr val="bg1"/>
                </a:solidFill>
                <a:latin typeface="Courier New"/>
                <a:cs typeface="Courier New"/>
              </a:rPr>
              <a:t>-&gt;m3</a:t>
            </a:r>
          </a:p>
          <a:p>
            <a:pPr>
              <a:buClr>
                <a:srgbClr val="FF3300"/>
              </a:buClr>
              <a:buFont typeface="Wingdings" charset="2"/>
              <a:buNone/>
              <a:tabLst>
                <a:tab pos="2667000" algn="l"/>
                <a:tab pos="3429000" algn="l"/>
              </a:tabLst>
            </a:pPr>
            <a:r>
              <a:rPr lang="en-GB" sz="2000" b="1" dirty="0" smtClean="0">
                <a:solidFill>
                  <a:schemeClr val="bg1"/>
                </a:solidFill>
                <a:latin typeface="Courier New"/>
                <a:cs typeface="Courier New"/>
              </a:rPr>
              <a:t>                  </a:t>
            </a:r>
            <a:r>
              <a:rPr lang="en-GB" sz="2000" b="1" dirty="0" err="1" smtClean="0">
                <a:solidFill>
                  <a:schemeClr val="bg1"/>
                </a:solidFill>
                <a:latin typeface="Courier New"/>
                <a:cs typeface="Courier New"/>
              </a:rPr>
              <a:t>x</a:t>
            </a:r>
            <a:r>
              <a:rPr lang="en-GB" sz="2000" b="1" dirty="0" smtClean="0">
                <a:solidFill>
                  <a:schemeClr val="bg1"/>
                </a:solidFill>
                <a:latin typeface="Courier New"/>
                <a:cs typeface="Courier New"/>
              </a:rPr>
              <a:t> not in free </a:t>
            </a:r>
            <a:r>
              <a:rPr lang="en-GB" sz="2000" b="1" dirty="0" err="1" smtClean="0">
                <a:solidFill>
                  <a:schemeClr val="bg1"/>
                </a:solidFill>
                <a:latin typeface="Courier New"/>
                <a:cs typeface="Courier New"/>
              </a:rPr>
              <a:t>vars</a:t>
            </a:r>
            <a:r>
              <a:rPr lang="en-GB" sz="2000" b="1" dirty="0" smtClean="0">
                <a:solidFill>
                  <a:schemeClr val="bg1"/>
                </a:solidFill>
                <a:latin typeface="Courier New"/>
                <a:cs typeface="Courier New"/>
              </a:rPr>
              <a:t> of m3</a:t>
            </a:r>
            <a:endParaRPr lang="en-GB" sz="2000" b="1" dirty="0">
              <a:solidFill>
                <a:schemeClr val="bg1"/>
              </a:solidFill>
              <a:latin typeface="Courier New"/>
              <a:cs typeface="Courier New"/>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7638"/>
            <a:ext cx="8229600" cy="893762"/>
          </a:xfrm>
        </p:spPr>
        <p:txBody>
          <a:bodyPr/>
          <a:lstStyle/>
          <a:p>
            <a:r>
              <a:rPr lang="en-US" dirty="0" smtClean="0"/>
              <a:t>Verifying that </a:t>
            </a:r>
            <a:r>
              <a:rPr lang="en-US" dirty="0" smtClean="0">
                <a:latin typeface="Courier New"/>
                <a:cs typeface="Courier New"/>
              </a:rPr>
              <a:t>Hope</a:t>
            </a:r>
            <a:r>
              <a:rPr lang="en-US" dirty="0" smtClean="0"/>
              <a:t> is a Monad</a:t>
            </a:r>
            <a:endParaRPr lang="en-US" dirty="0"/>
          </a:p>
        </p:txBody>
      </p:sp>
      <p:sp>
        <p:nvSpPr>
          <p:cNvPr id="6" name="TextBox 5"/>
          <p:cNvSpPr txBox="1"/>
          <p:nvPr/>
        </p:nvSpPr>
        <p:spPr>
          <a:xfrm>
            <a:off x="1295002" y="1009643"/>
            <a:ext cx="6553996" cy="646331"/>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e</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ifOKthen</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k</a:t>
            </a:r>
            <a:r>
              <a:rPr lang="en-US" b="1" dirty="0" smtClean="0">
                <a:solidFill>
                  <a:schemeClr val="bg1"/>
                </a:solidFill>
                <a:latin typeface="Courier New" pitchFamily="49" charset="0"/>
                <a:cs typeface="Courier New" pitchFamily="49" charset="0"/>
              </a:rPr>
              <a:t> = case </a:t>
            </a:r>
            <a:r>
              <a:rPr lang="en-US" b="1" dirty="0" err="1" smtClean="0">
                <a:solidFill>
                  <a:schemeClr val="bg1"/>
                </a:solidFill>
                <a:latin typeface="Courier New" pitchFamily="49" charset="0"/>
                <a:cs typeface="Courier New" pitchFamily="49" charset="0"/>
              </a:rPr>
              <a:t>e</a:t>
            </a:r>
            <a:r>
              <a:rPr lang="en-US" b="1" dirty="0" smtClean="0">
                <a:solidFill>
                  <a:schemeClr val="bg1"/>
                </a:solidFill>
                <a:latin typeface="Courier New" pitchFamily="49" charset="0"/>
                <a:cs typeface="Courier New" pitchFamily="49" charset="0"/>
              </a:rPr>
              <a:t> of Ok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k</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x</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                           Error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Error </a:t>
            </a:r>
            <a:r>
              <a:rPr lang="en-US" b="1" dirty="0" err="1" smtClean="0">
                <a:solidFill>
                  <a:schemeClr val="bg1"/>
                </a:solidFill>
                <a:latin typeface="Courier New" pitchFamily="49" charset="0"/>
                <a:cs typeface="Courier New" pitchFamily="49" charset="0"/>
              </a:rPr>
              <a:t>s</a:t>
            </a:r>
            <a:endParaRPr lang="en-US" b="1" dirty="0" smtClean="0">
              <a:solidFill>
                <a:schemeClr val="bg1"/>
              </a:solidFill>
              <a:latin typeface="Courier New" pitchFamily="49" charset="0"/>
              <a:cs typeface="Courier New" pitchFamily="49" charset="0"/>
            </a:endParaRPr>
          </a:p>
        </p:txBody>
      </p:sp>
      <p:sp>
        <p:nvSpPr>
          <p:cNvPr id="7" name="Rectangle 6"/>
          <p:cNvSpPr>
            <a:spLocks noChangeArrowheads="1"/>
          </p:cNvSpPr>
          <p:nvPr/>
        </p:nvSpPr>
        <p:spPr bwMode="auto">
          <a:xfrm>
            <a:off x="1600200" y="1778001"/>
            <a:ext cx="5943600" cy="1841530"/>
          </a:xfrm>
          <a:prstGeom prst="rect">
            <a:avLst/>
          </a:prstGeom>
          <a:solidFill>
            <a:schemeClr val="accent5"/>
          </a:solidFill>
          <a:ln w="9525">
            <a:noFill/>
            <a:miter lim="800000"/>
            <a:headEnd/>
            <a:tailEnd/>
          </a:ln>
          <a:effectLst/>
        </p:spPr>
        <p:txBody>
          <a:bodyPr wrap="square">
            <a:prstTxWarp prst="textNoShape">
              <a:avLst/>
            </a:prstTxWarp>
            <a:spAutoFit/>
          </a:bodyPr>
          <a:lstStyle/>
          <a:p>
            <a:pPr marL="290513" indent="-290513">
              <a:spcBef>
                <a:spcPts val="528"/>
              </a:spcBef>
              <a:spcAft>
                <a:spcPts val="600"/>
              </a:spcAft>
              <a:buClr>
                <a:srgbClr val="FF3300"/>
              </a:buClr>
            </a:pPr>
            <a:r>
              <a:rPr lang="en-GB" sz="2000" b="1" dirty="0" smtClean="0">
                <a:solidFill>
                  <a:srgbClr val="FFFF00"/>
                </a:solidFill>
                <a:latin typeface="Chalkboard"/>
                <a:cs typeface="Chalkboard"/>
              </a:rPr>
              <a:t>First Monad Law</a:t>
            </a:r>
            <a:r>
              <a:rPr lang="en-GB" sz="2000" b="1" dirty="0" smtClean="0">
                <a:solidFill>
                  <a:schemeClr val="bg1"/>
                </a:solidFill>
                <a:latin typeface="Chalkboard"/>
                <a:cs typeface="Chalkboard"/>
              </a:rPr>
              <a:t>:  </a:t>
            </a:r>
            <a:r>
              <a:rPr lang="en-GB" b="1" dirty="0" smtClean="0">
                <a:solidFill>
                  <a:schemeClr val="bg1"/>
                </a:solidFill>
                <a:latin typeface="Courier New"/>
                <a:cs typeface="Courier New"/>
              </a:rPr>
              <a:t>return </a:t>
            </a:r>
            <a:r>
              <a:rPr lang="en-GB" b="1" dirty="0" err="1" smtClean="0">
                <a:solidFill>
                  <a:schemeClr val="bg1"/>
                </a:solidFill>
                <a:latin typeface="Courier New"/>
                <a:cs typeface="Courier New"/>
              </a:rPr>
              <a:t>x</a:t>
            </a:r>
            <a:r>
              <a:rPr lang="en-GB" b="1" dirty="0" smtClean="0">
                <a:solidFill>
                  <a:schemeClr val="bg1"/>
                </a:solidFill>
                <a:latin typeface="Courier New"/>
                <a:cs typeface="Courier New"/>
              </a:rPr>
              <a:t> &gt;&gt;= </a:t>
            </a:r>
            <a:r>
              <a:rPr lang="en-GB" b="1" dirty="0" err="1" smtClean="0">
                <a:solidFill>
                  <a:schemeClr val="bg1"/>
                </a:solidFill>
                <a:latin typeface="Courier New"/>
                <a:cs typeface="Courier New"/>
              </a:rPr>
              <a:t>k</a:t>
            </a:r>
            <a:r>
              <a:rPr lang="en-GB" b="1" dirty="0" smtClean="0">
                <a:solidFill>
                  <a:schemeClr val="bg1"/>
                </a:solidFill>
                <a:latin typeface="Courier New"/>
                <a:cs typeface="Courier New"/>
              </a:rPr>
              <a:t> </a:t>
            </a:r>
            <a:r>
              <a:rPr lang="en-GB" b="1" dirty="0" smtClean="0">
                <a:solidFill>
                  <a:srgbClr val="FFFF00"/>
                </a:solidFill>
                <a:latin typeface="Courier New"/>
                <a:cs typeface="Courier New"/>
              </a:rPr>
              <a:t>=</a:t>
            </a:r>
            <a:r>
              <a:rPr lang="en-GB" b="1" dirty="0" smtClean="0">
                <a:solidFill>
                  <a:schemeClr val="bg1"/>
                </a:solidFill>
                <a:latin typeface="Courier New"/>
                <a:cs typeface="Courier New"/>
              </a:rPr>
              <a:t> </a:t>
            </a:r>
            <a:r>
              <a:rPr lang="en-GB" b="1" dirty="0" err="1" smtClean="0">
                <a:solidFill>
                  <a:schemeClr val="bg1"/>
                </a:solidFill>
                <a:latin typeface="Courier New"/>
                <a:cs typeface="Courier New"/>
              </a:rPr>
              <a:t>k</a:t>
            </a:r>
            <a:r>
              <a:rPr lang="en-GB" b="1" dirty="0" smtClean="0">
                <a:solidFill>
                  <a:schemeClr val="bg1"/>
                </a:solidFill>
                <a:latin typeface="Courier New"/>
                <a:cs typeface="Courier New"/>
              </a:rPr>
              <a:t> </a:t>
            </a:r>
            <a:r>
              <a:rPr lang="en-GB" b="1" dirty="0" err="1" smtClean="0">
                <a:solidFill>
                  <a:schemeClr val="bg1"/>
                </a:solidFill>
                <a:latin typeface="Courier New"/>
                <a:cs typeface="Courier New"/>
              </a:rPr>
              <a:t>x</a:t>
            </a:r>
            <a:endParaRPr lang="en-GB" b="1" dirty="0" smtClean="0">
              <a:solidFill>
                <a:schemeClr val="bg1"/>
              </a:solidFill>
              <a:latin typeface="Courier New"/>
              <a:cs typeface="Courier New"/>
            </a:endParaRPr>
          </a:p>
          <a:p>
            <a:pPr marL="290513" indent="-290513">
              <a:spcBef>
                <a:spcPts val="528"/>
              </a:spcBef>
              <a:buClr>
                <a:srgbClr val="FF3300"/>
              </a:buClr>
            </a:pPr>
            <a:r>
              <a:rPr lang="en-GB" b="1" dirty="0" smtClean="0">
                <a:solidFill>
                  <a:schemeClr val="bg1"/>
                </a:solidFill>
                <a:latin typeface="Courier New"/>
                <a:cs typeface="Courier New"/>
              </a:rPr>
              <a:t>  Ok </a:t>
            </a:r>
            <a:r>
              <a:rPr lang="en-GB" b="1" dirty="0" err="1" smtClean="0">
                <a:solidFill>
                  <a:schemeClr val="bg1"/>
                </a:solidFill>
                <a:latin typeface="Courier New"/>
                <a:cs typeface="Courier New"/>
              </a:rPr>
              <a:t>x</a:t>
            </a:r>
            <a:r>
              <a:rPr lang="en-GB" b="1" dirty="0" smtClean="0">
                <a:solidFill>
                  <a:schemeClr val="bg1"/>
                </a:solidFill>
                <a:latin typeface="Courier New"/>
                <a:cs typeface="Courier New"/>
              </a:rPr>
              <a:t> `</a:t>
            </a:r>
            <a:r>
              <a:rPr lang="en-GB" b="1" dirty="0" err="1" smtClean="0">
                <a:solidFill>
                  <a:schemeClr val="bg1"/>
                </a:solidFill>
                <a:latin typeface="Courier New"/>
                <a:cs typeface="Courier New"/>
              </a:rPr>
              <a:t>ifOKthen</a:t>
            </a:r>
            <a:r>
              <a:rPr lang="en-GB" b="1" dirty="0" smtClean="0">
                <a:solidFill>
                  <a:schemeClr val="bg1"/>
                </a:solidFill>
                <a:latin typeface="Courier New"/>
                <a:cs typeface="Courier New"/>
              </a:rPr>
              <a:t>` </a:t>
            </a:r>
            <a:r>
              <a:rPr lang="en-GB" b="1" dirty="0" err="1" smtClean="0">
                <a:solidFill>
                  <a:schemeClr val="bg1"/>
                </a:solidFill>
                <a:latin typeface="Courier New"/>
                <a:cs typeface="Courier New"/>
              </a:rPr>
              <a:t>k</a:t>
            </a:r>
            <a:r>
              <a:rPr lang="en-GB" b="1" dirty="0" smtClean="0">
                <a:solidFill>
                  <a:schemeClr val="bg1"/>
                </a:solidFill>
                <a:latin typeface="Courier New"/>
                <a:cs typeface="Courier New"/>
              </a:rPr>
              <a:t> </a:t>
            </a:r>
          </a:p>
          <a:p>
            <a:pPr marL="290513" indent="-290513" algn="l">
              <a:spcBef>
                <a:spcPts val="528"/>
              </a:spcBef>
              <a:buClr>
                <a:srgbClr val="FF3300"/>
              </a:buClr>
              <a:buFont typeface="Wingdings" charset="2"/>
              <a:buNone/>
            </a:pPr>
            <a:r>
              <a:rPr lang="en-GB" b="1" dirty="0" smtClean="0">
                <a:solidFill>
                  <a:schemeClr val="bg1"/>
                </a:solidFill>
                <a:latin typeface="Courier New"/>
                <a:cs typeface="Courier New"/>
              </a:rPr>
              <a:t>= case Ok </a:t>
            </a:r>
            <a:r>
              <a:rPr lang="en-GB" b="1" dirty="0" err="1" smtClean="0">
                <a:solidFill>
                  <a:schemeClr val="bg1"/>
                </a:solidFill>
                <a:latin typeface="Courier New"/>
                <a:cs typeface="Courier New"/>
              </a:rPr>
              <a:t>x</a:t>
            </a:r>
            <a:r>
              <a:rPr lang="en-GB" b="1" dirty="0" smtClean="0">
                <a:solidFill>
                  <a:schemeClr val="bg1"/>
                </a:solidFill>
                <a:latin typeface="Courier New"/>
                <a:cs typeface="Courier New"/>
              </a:rPr>
              <a:t> of Ok </a:t>
            </a:r>
            <a:r>
              <a:rPr lang="en-GB" b="1" dirty="0" err="1" smtClean="0">
                <a:solidFill>
                  <a:schemeClr val="bg1"/>
                </a:solidFill>
                <a:latin typeface="Courier New"/>
                <a:cs typeface="Courier New"/>
              </a:rPr>
              <a:t>x</a:t>
            </a:r>
            <a:r>
              <a:rPr lang="en-GB" b="1" dirty="0" smtClean="0">
                <a:solidFill>
                  <a:schemeClr val="bg1"/>
                </a:solidFill>
                <a:latin typeface="Courier New"/>
                <a:cs typeface="Courier New"/>
              </a:rPr>
              <a:t> -&gt; </a:t>
            </a:r>
            <a:r>
              <a:rPr lang="en-GB" b="1" dirty="0" err="1" smtClean="0">
                <a:solidFill>
                  <a:schemeClr val="bg1"/>
                </a:solidFill>
                <a:latin typeface="Courier New"/>
                <a:cs typeface="Courier New"/>
              </a:rPr>
              <a:t>k</a:t>
            </a:r>
            <a:r>
              <a:rPr lang="en-GB" b="1" dirty="0" smtClean="0">
                <a:solidFill>
                  <a:schemeClr val="bg1"/>
                </a:solidFill>
                <a:latin typeface="Courier New"/>
                <a:cs typeface="Courier New"/>
              </a:rPr>
              <a:t> </a:t>
            </a:r>
            <a:r>
              <a:rPr lang="en-GB" b="1" dirty="0" err="1" smtClean="0">
                <a:solidFill>
                  <a:schemeClr val="bg1"/>
                </a:solidFill>
                <a:latin typeface="Courier New"/>
                <a:cs typeface="Courier New"/>
              </a:rPr>
              <a:t>x</a:t>
            </a:r>
            <a:endParaRPr lang="en-GB" b="1" dirty="0" smtClean="0">
              <a:solidFill>
                <a:schemeClr val="bg1"/>
              </a:solidFill>
              <a:latin typeface="Courier New"/>
              <a:cs typeface="Courier New"/>
            </a:endParaRPr>
          </a:p>
          <a:p>
            <a:pPr marL="290513" indent="-290513" algn="l">
              <a:spcBef>
                <a:spcPts val="528"/>
              </a:spcBef>
              <a:buClr>
                <a:srgbClr val="FF3300"/>
              </a:buClr>
              <a:buFont typeface="Wingdings" charset="2"/>
              <a:buNone/>
            </a:pPr>
            <a:r>
              <a:rPr lang="en-GB" b="1" dirty="0" smtClean="0">
                <a:solidFill>
                  <a:schemeClr val="bg1"/>
                </a:solidFill>
                <a:latin typeface="Courier New"/>
                <a:cs typeface="Courier New"/>
              </a:rPr>
              <a:t>               Error </a:t>
            </a:r>
            <a:r>
              <a:rPr lang="en-GB" b="1" dirty="0" err="1" smtClean="0">
                <a:solidFill>
                  <a:schemeClr val="bg1"/>
                </a:solidFill>
                <a:latin typeface="Courier New"/>
                <a:cs typeface="Courier New"/>
              </a:rPr>
              <a:t>s</a:t>
            </a:r>
            <a:r>
              <a:rPr lang="en-GB" b="1" dirty="0" smtClean="0">
                <a:solidFill>
                  <a:schemeClr val="bg1"/>
                </a:solidFill>
                <a:latin typeface="Courier New"/>
                <a:cs typeface="Courier New"/>
              </a:rPr>
              <a:t> -&gt; Error </a:t>
            </a:r>
            <a:r>
              <a:rPr lang="en-GB" b="1" dirty="0" err="1" smtClean="0">
                <a:solidFill>
                  <a:schemeClr val="bg1"/>
                </a:solidFill>
                <a:latin typeface="Courier New"/>
                <a:cs typeface="Courier New"/>
              </a:rPr>
              <a:t>s</a:t>
            </a:r>
            <a:endParaRPr lang="en-GB" b="1" dirty="0" smtClean="0">
              <a:solidFill>
                <a:schemeClr val="bg1"/>
              </a:solidFill>
              <a:latin typeface="Courier New"/>
              <a:cs typeface="Courier New"/>
            </a:endParaRPr>
          </a:p>
          <a:p>
            <a:pPr marL="290513" indent="-290513">
              <a:spcBef>
                <a:spcPts val="528"/>
              </a:spcBef>
              <a:buClr>
                <a:srgbClr val="FF3300"/>
              </a:buClr>
            </a:pPr>
            <a:r>
              <a:rPr lang="en-GB" b="1" dirty="0" smtClean="0">
                <a:solidFill>
                  <a:schemeClr val="bg1"/>
                </a:solidFill>
                <a:latin typeface="Courier New"/>
                <a:cs typeface="Courier New"/>
              </a:rPr>
              <a:t>= </a:t>
            </a:r>
            <a:r>
              <a:rPr lang="en-GB" b="1" dirty="0" err="1" smtClean="0">
                <a:solidFill>
                  <a:schemeClr val="bg1"/>
                </a:solidFill>
                <a:latin typeface="Courier New"/>
                <a:cs typeface="Courier New"/>
              </a:rPr>
              <a:t>k</a:t>
            </a:r>
            <a:r>
              <a:rPr lang="en-GB" b="1" dirty="0" smtClean="0">
                <a:solidFill>
                  <a:schemeClr val="bg1"/>
                </a:solidFill>
                <a:latin typeface="Courier New"/>
                <a:cs typeface="Courier New"/>
              </a:rPr>
              <a:t> </a:t>
            </a:r>
            <a:r>
              <a:rPr lang="en-GB" b="1" dirty="0" err="1" smtClean="0">
                <a:solidFill>
                  <a:schemeClr val="bg1"/>
                </a:solidFill>
                <a:latin typeface="Courier New"/>
                <a:cs typeface="Courier New"/>
              </a:rPr>
              <a:t>x</a:t>
            </a:r>
            <a:r>
              <a:rPr lang="en-GB" b="1" dirty="0" smtClean="0">
                <a:solidFill>
                  <a:schemeClr val="bg1"/>
                </a:solidFill>
                <a:latin typeface="Courier New"/>
                <a:cs typeface="Courier New"/>
              </a:rPr>
              <a:t>                                   </a:t>
            </a:r>
            <a:r>
              <a:rPr lang="en-US" dirty="0" err="1" smtClean="0">
                <a:solidFill>
                  <a:srgbClr val="FFFF00"/>
                </a:solidFill>
                <a:latin typeface="Wingdings"/>
                <a:ea typeface="Wingdings"/>
                <a:cs typeface="Wingdings"/>
              </a:rPr>
              <a:t></a:t>
            </a:r>
            <a:endParaRPr lang="en-GB" b="1" dirty="0" smtClean="0">
              <a:solidFill>
                <a:srgbClr val="FFFF00"/>
              </a:solidFill>
              <a:latin typeface="Chalkboard"/>
              <a:cs typeface="Chalkboard"/>
            </a:endParaRPr>
          </a:p>
        </p:txBody>
      </p:sp>
      <p:sp>
        <p:nvSpPr>
          <p:cNvPr id="8" name="Rectangle 7"/>
          <p:cNvSpPr>
            <a:spLocks noChangeArrowheads="1"/>
          </p:cNvSpPr>
          <p:nvPr/>
        </p:nvSpPr>
        <p:spPr bwMode="auto">
          <a:xfrm>
            <a:off x="1600200" y="3733801"/>
            <a:ext cx="5943600" cy="1964640"/>
          </a:xfrm>
          <a:prstGeom prst="rect">
            <a:avLst/>
          </a:prstGeom>
          <a:solidFill>
            <a:schemeClr val="accent5"/>
          </a:solidFill>
          <a:ln w="9525">
            <a:noFill/>
            <a:miter lim="800000"/>
            <a:headEnd/>
            <a:tailEnd/>
          </a:ln>
          <a:effectLst/>
        </p:spPr>
        <p:txBody>
          <a:bodyPr wrap="square">
            <a:prstTxWarp prst="textNoShape">
              <a:avLst/>
            </a:prstTxWarp>
            <a:spAutoFit/>
          </a:bodyPr>
          <a:lstStyle/>
          <a:p>
            <a:pPr marL="290513" indent="-290513">
              <a:spcBef>
                <a:spcPts val="528"/>
              </a:spcBef>
              <a:spcAft>
                <a:spcPts val="600"/>
              </a:spcAft>
              <a:buClr>
                <a:srgbClr val="FF3300"/>
              </a:buClr>
            </a:pPr>
            <a:r>
              <a:rPr lang="en-GB" sz="2000" b="1" dirty="0" smtClean="0">
                <a:solidFill>
                  <a:srgbClr val="FFFF00"/>
                </a:solidFill>
                <a:latin typeface="Chalkboard"/>
                <a:cs typeface="Chalkboard"/>
              </a:rPr>
              <a:t>Second Monad Law</a:t>
            </a:r>
            <a:r>
              <a:rPr lang="en-GB" sz="2000" b="1" dirty="0" smtClean="0">
                <a:solidFill>
                  <a:schemeClr val="bg1"/>
                </a:solidFill>
                <a:latin typeface="Chalkboard"/>
                <a:cs typeface="Chalkboard"/>
              </a:rPr>
              <a:t>:  </a:t>
            </a:r>
            <a:r>
              <a:rPr lang="en-GB" sz="2000" b="1" dirty="0" err="1" smtClean="0">
                <a:solidFill>
                  <a:schemeClr val="bg1"/>
                </a:solidFill>
                <a:latin typeface="Courier New"/>
                <a:cs typeface="Courier New"/>
              </a:rPr>
              <a:t>m</a:t>
            </a:r>
            <a:r>
              <a:rPr lang="en-GB" sz="2000" b="1" dirty="0" smtClean="0">
                <a:solidFill>
                  <a:schemeClr val="bg1"/>
                </a:solidFill>
                <a:latin typeface="Courier New"/>
                <a:cs typeface="Courier New"/>
              </a:rPr>
              <a:t> &gt;&gt;= return </a:t>
            </a:r>
            <a:r>
              <a:rPr lang="en-GB" sz="2000" b="1" dirty="0" smtClean="0">
                <a:solidFill>
                  <a:srgbClr val="FFFF00"/>
                </a:solidFill>
                <a:latin typeface="Courier New"/>
                <a:cs typeface="Courier New"/>
              </a:rPr>
              <a:t>= </a:t>
            </a:r>
            <a:r>
              <a:rPr lang="en-GB" sz="2000" b="1" dirty="0" err="1" smtClean="0">
                <a:solidFill>
                  <a:schemeClr val="bg1"/>
                </a:solidFill>
                <a:latin typeface="Courier New"/>
                <a:cs typeface="Courier New"/>
              </a:rPr>
              <a:t>m</a:t>
            </a:r>
            <a:endParaRPr lang="en-GB" sz="2000" b="1" dirty="0" smtClean="0">
              <a:solidFill>
                <a:schemeClr val="bg1"/>
              </a:solidFill>
              <a:latin typeface="Courier New"/>
              <a:cs typeface="Courier New"/>
            </a:endParaRPr>
          </a:p>
          <a:p>
            <a:pPr marL="290513" indent="-290513">
              <a:spcBef>
                <a:spcPts val="528"/>
              </a:spcBef>
              <a:buClr>
                <a:srgbClr val="FF3300"/>
              </a:buClr>
            </a:pPr>
            <a:r>
              <a:rPr lang="en-GB" sz="2000" b="1" dirty="0" smtClean="0">
                <a:solidFill>
                  <a:schemeClr val="bg1"/>
                </a:solidFill>
                <a:latin typeface="Courier New"/>
                <a:cs typeface="Courier New"/>
              </a:rPr>
              <a:t>  </a:t>
            </a:r>
            <a:r>
              <a:rPr lang="en-GB" sz="2000" b="1" dirty="0" err="1" smtClean="0">
                <a:solidFill>
                  <a:schemeClr val="bg1"/>
                </a:solidFill>
                <a:latin typeface="Courier New"/>
                <a:cs typeface="Courier New"/>
              </a:rPr>
              <a:t>m</a:t>
            </a:r>
            <a:r>
              <a:rPr lang="en-GB" sz="2000" b="1" dirty="0" smtClean="0">
                <a:solidFill>
                  <a:schemeClr val="bg1"/>
                </a:solidFill>
                <a:latin typeface="Courier New"/>
                <a:cs typeface="Courier New"/>
              </a:rPr>
              <a:t> `</a:t>
            </a:r>
            <a:r>
              <a:rPr lang="en-GB" sz="2000" b="1" dirty="0" err="1" smtClean="0">
                <a:solidFill>
                  <a:schemeClr val="bg1"/>
                </a:solidFill>
                <a:latin typeface="Courier New"/>
                <a:cs typeface="Courier New"/>
              </a:rPr>
              <a:t>ifOKthen</a:t>
            </a:r>
            <a:r>
              <a:rPr lang="en-GB" sz="2000" b="1" dirty="0" smtClean="0">
                <a:solidFill>
                  <a:schemeClr val="bg1"/>
                </a:solidFill>
                <a:latin typeface="Courier New"/>
                <a:cs typeface="Courier New"/>
              </a:rPr>
              <a:t>`  Ok </a:t>
            </a:r>
          </a:p>
          <a:p>
            <a:pPr marL="290513" indent="-290513" algn="l">
              <a:spcBef>
                <a:spcPts val="528"/>
              </a:spcBef>
              <a:buClr>
                <a:srgbClr val="FF3300"/>
              </a:buClr>
              <a:buFont typeface="Wingdings" charset="2"/>
              <a:buNone/>
            </a:pPr>
            <a:r>
              <a:rPr lang="en-GB" sz="2000" b="1" dirty="0" smtClean="0">
                <a:solidFill>
                  <a:schemeClr val="bg1"/>
                </a:solidFill>
                <a:latin typeface="Courier New"/>
                <a:cs typeface="Courier New"/>
              </a:rPr>
              <a:t>= case </a:t>
            </a:r>
            <a:r>
              <a:rPr lang="en-GB" sz="2000" b="1" dirty="0" err="1" smtClean="0">
                <a:solidFill>
                  <a:schemeClr val="bg1"/>
                </a:solidFill>
                <a:latin typeface="Courier New"/>
                <a:cs typeface="Courier New"/>
              </a:rPr>
              <a:t>m</a:t>
            </a:r>
            <a:r>
              <a:rPr lang="en-GB" sz="2000" b="1" dirty="0" smtClean="0">
                <a:solidFill>
                  <a:schemeClr val="bg1"/>
                </a:solidFill>
                <a:latin typeface="Courier New"/>
                <a:cs typeface="Courier New"/>
              </a:rPr>
              <a:t> of Ok </a:t>
            </a:r>
            <a:r>
              <a:rPr lang="en-GB" sz="2000" b="1" dirty="0" err="1" smtClean="0">
                <a:solidFill>
                  <a:schemeClr val="bg1"/>
                </a:solidFill>
                <a:latin typeface="Courier New"/>
                <a:cs typeface="Courier New"/>
              </a:rPr>
              <a:t>x</a:t>
            </a:r>
            <a:r>
              <a:rPr lang="en-GB" sz="2000" b="1" dirty="0" smtClean="0">
                <a:solidFill>
                  <a:schemeClr val="bg1"/>
                </a:solidFill>
                <a:latin typeface="Courier New"/>
                <a:cs typeface="Courier New"/>
              </a:rPr>
              <a:t> -&gt; Ok </a:t>
            </a:r>
            <a:r>
              <a:rPr lang="en-GB" sz="2000" b="1" dirty="0" err="1" smtClean="0">
                <a:solidFill>
                  <a:schemeClr val="bg1"/>
                </a:solidFill>
                <a:latin typeface="Courier New"/>
                <a:cs typeface="Courier New"/>
              </a:rPr>
              <a:t>x</a:t>
            </a:r>
            <a:endParaRPr lang="en-GB" sz="2000" b="1" dirty="0" smtClean="0">
              <a:solidFill>
                <a:schemeClr val="bg1"/>
              </a:solidFill>
              <a:latin typeface="Courier New"/>
              <a:cs typeface="Courier New"/>
            </a:endParaRPr>
          </a:p>
          <a:p>
            <a:pPr marL="290513" indent="-290513" algn="l">
              <a:spcBef>
                <a:spcPts val="528"/>
              </a:spcBef>
              <a:buClr>
                <a:srgbClr val="FF3300"/>
              </a:buClr>
              <a:buFont typeface="Wingdings" charset="2"/>
              <a:buNone/>
            </a:pPr>
            <a:r>
              <a:rPr lang="en-GB" sz="2000" b="1" dirty="0" smtClean="0">
                <a:solidFill>
                  <a:schemeClr val="bg1"/>
                </a:solidFill>
                <a:latin typeface="Courier New"/>
                <a:cs typeface="Courier New"/>
              </a:rPr>
              <a:t>            Error </a:t>
            </a:r>
            <a:r>
              <a:rPr lang="en-GB" sz="2000" b="1" dirty="0" err="1" smtClean="0">
                <a:solidFill>
                  <a:schemeClr val="bg1"/>
                </a:solidFill>
                <a:latin typeface="Courier New"/>
                <a:cs typeface="Courier New"/>
              </a:rPr>
              <a:t>s</a:t>
            </a:r>
            <a:r>
              <a:rPr lang="en-GB" sz="2000" b="1" dirty="0" smtClean="0">
                <a:solidFill>
                  <a:schemeClr val="bg1"/>
                </a:solidFill>
                <a:latin typeface="Courier New"/>
                <a:cs typeface="Courier New"/>
              </a:rPr>
              <a:t> -&gt; Error </a:t>
            </a:r>
            <a:r>
              <a:rPr lang="en-GB" sz="2000" b="1" dirty="0" err="1" smtClean="0">
                <a:solidFill>
                  <a:schemeClr val="bg1"/>
                </a:solidFill>
                <a:latin typeface="Courier New"/>
                <a:cs typeface="Courier New"/>
              </a:rPr>
              <a:t>s</a:t>
            </a:r>
            <a:endParaRPr lang="en-GB" sz="2000" b="1" dirty="0" smtClean="0">
              <a:solidFill>
                <a:schemeClr val="bg1"/>
              </a:solidFill>
              <a:latin typeface="Courier New"/>
              <a:cs typeface="Courier New"/>
            </a:endParaRPr>
          </a:p>
          <a:p>
            <a:pPr marL="290513" indent="-290513">
              <a:spcBef>
                <a:spcPts val="528"/>
              </a:spcBef>
              <a:buClr>
                <a:srgbClr val="FF3300"/>
              </a:buClr>
            </a:pPr>
            <a:r>
              <a:rPr lang="en-GB" sz="2000" b="1" dirty="0" smtClean="0">
                <a:solidFill>
                  <a:schemeClr val="bg1"/>
                </a:solidFill>
                <a:latin typeface="Courier New"/>
                <a:cs typeface="Courier New"/>
              </a:rPr>
              <a:t>= </a:t>
            </a:r>
            <a:r>
              <a:rPr lang="en-GB" sz="2000" b="1" dirty="0" err="1" smtClean="0">
                <a:solidFill>
                  <a:schemeClr val="bg1"/>
                </a:solidFill>
                <a:latin typeface="Courier New"/>
                <a:cs typeface="Courier New"/>
              </a:rPr>
              <a:t>m</a:t>
            </a:r>
            <a:r>
              <a:rPr lang="en-GB" sz="2000" b="1" dirty="0" smtClean="0">
                <a:solidFill>
                  <a:schemeClr val="bg1"/>
                </a:solidFill>
                <a:latin typeface="Courier New"/>
                <a:cs typeface="Courier New"/>
              </a:rPr>
              <a:t>                                 </a:t>
            </a:r>
            <a:r>
              <a:rPr lang="en-US" sz="2000" dirty="0" err="1" smtClean="0">
                <a:solidFill>
                  <a:srgbClr val="FFFF00"/>
                </a:solidFill>
                <a:latin typeface="Wingdings"/>
                <a:ea typeface="Wingdings"/>
                <a:cs typeface="Wingdings"/>
              </a:rPr>
              <a:t></a:t>
            </a:r>
            <a:endParaRPr lang="en-GB" sz="2000" b="1" dirty="0" smtClean="0">
              <a:solidFill>
                <a:srgbClr val="FFFF00"/>
              </a:solidFill>
              <a:latin typeface="Chalkboard"/>
              <a:cs typeface="Chalkboard"/>
            </a:endParaRPr>
          </a:p>
        </p:txBody>
      </p:sp>
      <p:sp>
        <p:nvSpPr>
          <p:cNvPr id="10" name="Rectangle 9"/>
          <p:cNvSpPr>
            <a:spLocks noChangeArrowheads="1"/>
          </p:cNvSpPr>
          <p:nvPr/>
        </p:nvSpPr>
        <p:spPr bwMode="auto">
          <a:xfrm>
            <a:off x="666750" y="5823448"/>
            <a:ext cx="7810500" cy="920252"/>
          </a:xfrm>
          <a:prstGeom prst="rect">
            <a:avLst/>
          </a:prstGeom>
          <a:solidFill>
            <a:schemeClr val="accent5"/>
          </a:solidFill>
          <a:ln w="9525">
            <a:noFill/>
            <a:miter lim="800000"/>
            <a:headEnd/>
            <a:tailEnd/>
          </a:ln>
          <a:effectLst/>
        </p:spPr>
        <p:txBody>
          <a:bodyPr wrap="square">
            <a:prstTxWarp prst="textNoShape">
              <a:avLst/>
            </a:prstTxWarp>
            <a:spAutoFit/>
          </a:bodyPr>
          <a:lstStyle/>
          <a:p>
            <a:pPr marL="290513" indent="-290513">
              <a:spcBef>
                <a:spcPts val="528"/>
              </a:spcBef>
              <a:spcAft>
                <a:spcPts val="600"/>
              </a:spcAft>
              <a:buClr>
                <a:srgbClr val="FF3300"/>
              </a:buClr>
            </a:pPr>
            <a:r>
              <a:rPr lang="en-GB" sz="2000" b="1" dirty="0" smtClean="0">
                <a:solidFill>
                  <a:srgbClr val="FFFF00"/>
                </a:solidFill>
                <a:latin typeface="Chalkboard"/>
                <a:cs typeface="Chalkboard"/>
              </a:rPr>
              <a:t>Third Monad Law                                  </a:t>
            </a:r>
            <a:r>
              <a:rPr lang="en-GB" sz="2000" b="1" dirty="0" smtClean="0">
                <a:solidFill>
                  <a:schemeClr val="bg1"/>
                </a:solidFill>
                <a:latin typeface="Chalkboard"/>
                <a:cs typeface="Chalkboard"/>
              </a:rPr>
              <a:t>(left as an exercise)</a:t>
            </a:r>
          </a:p>
          <a:p>
            <a:pPr>
              <a:spcBef>
                <a:spcPct val="60000"/>
              </a:spcBef>
              <a:buClr>
                <a:srgbClr val="FF3300"/>
              </a:buClr>
              <a:buFont typeface="Wingdings" charset="2"/>
              <a:buNone/>
              <a:tabLst>
                <a:tab pos="2667000" algn="l"/>
                <a:tab pos="3429000" algn="l"/>
              </a:tabLst>
            </a:pPr>
            <a:r>
              <a:rPr lang="en-GB" b="1" dirty="0" smtClean="0">
                <a:solidFill>
                  <a:schemeClr val="bg1"/>
                </a:solidFill>
                <a:latin typeface="Courier New"/>
                <a:cs typeface="Courier New"/>
              </a:rPr>
              <a:t>m1 &gt;&gt;= (</a:t>
            </a:r>
            <a:r>
              <a:rPr lang="en-GB" b="1" dirty="0" smtClean="0">
                <a:solidFill>
                  <a:schemeClr val="bg1"/>
                </a:solidFill>
                <a:latin typeface="Courier New"/>
                <a:cs typeface="Courier New"/>
                <a:sym typeface="Symbol" charset="2"/>
              </a:rPr>
              <a:t>\</a:t>
            </a:r>
            <a:r>
              <a:rPr lang="en-GB" b="1" dirty="0" err="1" smtClean="0">
                <a:solidFill>
                  <a:schemeClr val="bg1"/>
                </a:solidFill>
                <a:latin typeface="Courier New"/>
                <a:cs typeface="Courier New"/>
              </a:rPr>
              <a:t>x</a:t>
            </a:r>
            <a:r>
              <a:rPr lang="en-GB" b="1" dirty="0" smtClean="0">
                <a:solidFill>
                  <a:schemeClr val="bg1"/>
                </a:solidFill>
                <a:latin typeface="Courier New"/>
                <a:cs typeface="Courier New"/>
              </a:rPr>
              <a:t>-&gt;m2 &gt;&gt;= </a:t>
            </a:r>
            <a:r>
              <a:rPr lang="en-GB" b="1" dirty="0" smtClean="0">
                <a:solidFill>
                  <a:schemeClr val="bg1"/>
                </a:solidFill>
                <a:latin typeface="Courier New"/>
                <a:cs typeface="Courier New"/>
                <a:sym typeface="Symbol" charset="2"/>
              </a:rPr>
              <a:t>\</a:t>
            </a:r>
            <a:r>
              <a:rPr lang="en-GB" b="1" dirty="0" err="1" smtClean="0">
                <a:solidFill>
                  <a:schemeClr val="bg1"/>
                </a:solidFill>
                <a:latin typeface="Courier New"/>
                <a:cs typeface="Courier New"/>
              </a:rPr>
              <a:t>y</a:t>
            </a:r>
            <a:r>
              <a:rPr lang="en-GB" b="1" dirty="0" smtClean="0">
                <a:solidFill>
                  <a:schemeClr val="bg1"/>
                </a:solidFill>
                <a:latin typeface="Courier New"/>
                <a:cs typeface="Courier New"/>
              </a:rPr>
              <a:t>-&gt;m3) </a:t>
            </a:r>
            <a:r>
              <a:rPr lang="en-GB" b="1" dirty="0" smtClean="0">
                <a:solidFill>
                  <a:srgbClr val="FFFF00"/>
                </a:solidFill>
                <a:latin typeface="Courier New"/>
                <a:cs typeface="Courier New"/>
              </a:rPr>
              <a:t>= </a:t>
            </a:r>
            <a:r>
              <a:rPr lang="en-GB" b="1" dirty="0" smtClean="0">
                <a:solidFill>
                  <a:schemeClr val="bg1"/>
                </a:solidFill>
                <a:latin typeface="Courier New"/>
                <a:cs typeface="Courier New"/>
              </a:rPr>
              <a:t>(m1 &gt;&gt;= </a:t>
            </a:r>
            <a:r>
              <a:rPr lang="en-GB" b="1" dirty="0" smtClean="0">
                <a:solidFill>
                  <a:schemeClr val="bg1"/>
                </a:solidFill>
                <a:latin typeface="Courier New"/>
                <a:cs typeface="Courier New"/>
                <a:sym typeface="Symbol" charset="2"/>
              </a:rPr>
              <a:t>\</a:t>
            </a:r>
            <a:r>
              <a:rPr lang="en-GB" b="1" dirty="0" err="1" smtClean="0">
                <a:solidFill>
                  <a:schemeClr val="bg1"/>
                </a:solidFill>
                <a:latin typeface="Courier New"/>
                <a:cs typeface="Courier New"/>
              </a:rPr>
              <a:t>x</a:t>
            </a:r>
            <a:r>
              <a:rPr lang="en-GB" b="1" dirty="0" smtClean="0">
                <a:solidFill>
                  <a:schemeClr val="bg1"/>
                </a:solidFill>
                <a:latin typeface="Courier New"/>
                <a:cs typeface="Courier New"/>
              </a:rPr>
              <a:t>-&gt;m2) &gt;&gt;= </a:t>
            </a:r>
            <a:r>
              <a:rPr lang="en-GB" b="1" dirty="0" smtClean="0">
                <a:solidFill>
                  <a:schemeClr val="bg1"/>
                </a:solidFill>
                <a:latin typeface="Courier New"/>
                <a:cs typeface="Courier New"/>
                <a:sym typeface="Symbol" charset="2"/>
              </a:rPr>
              <a:t>\</a:t>
            </a:r>
            <a:r>
              <a:rPr lang="en-GB" b="1" dirty="0" err="1" smtClean="0">
                <a:solidFill>
                  <a:schemeClr val="bg1"/>
                </a:solidFill>
                <a:latin typeface="Courier New"/>
                <a:cs typeface="Courier New"/>
              </a:rPr>
              <a:t>y</a:t>
            </a:r>
            <a:r>
              <a:rPr lang="en-GB" b="1" dirty="0" smtClean="0">
                <a:solidFill>
                  <a:schemeClr val="bg1"/>
                </a:solidFill>
                <a:latin typeface="Courier New"/>
                <a:cs typeface="Courier New"/>
              </a:rPr>
              <a:t>-&gt;m3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Monads</a:t>
            </a:r>
            <a:endParaRPr lang="en-US" dirty="0"/>
          </a:p>
        </p:txBody>
      </p:sp>
      <p:sp>
        <p:nvSpPr>
          <p:cNvPr id="3" name="Content Placeholder 2"/>
          <p:cNvSpPr>
            <a:spLocks noGrp="1"/>
          </p:cNvSpPr>
          <p:nvPr>
            <p:ph idx="1"/>
          </p:nvPr>
        </p:nvSpPr>
        <p:spPr>
          <a:xfrm>
            <a:off x="457200" y="1600200"/>
            <a:ext cx="8470900" cy="4709160"/>
          </a:xfrm>
        </p:spPr>
        <p:txBody>
          <a:bodyPr/>
          <a:lstStyle/>
          <a:p>
            <a:r>
              <a:rPr lang="en-US" dirty="0" smtClean="0"/>
              <a:t>A monad consists of:</a:t>
            </a:r>
          </a:p>
          <a:p>
            <a:pPr lvl="1"/>
            <a:r>
              <a:rPr lang="en-US" dirty="0" smtClean="0"/>
              <a:t>A type constructor M</a:t>
            </a:r>
          </a:p>
          <a:p>
            <a:pPr lvl="1"/>
            <a:r>
              <a:rPr lang="en-US" dirty="0" smtClean="0"/>
              <a:t>A function </a:t>
            </a:r>
            <a:r>
              <a:rPr lang="en-US" b="1" dirty="0" smtClean="0">
                <a:solidFill>
                  <a:srgbClr val="CEB966"/>
                </a:solidFill>
                <a:latin typeface="Courier New"/>
                <a:cs typeface="Courier New"/>
              </a:rPr>
              <a:t>return :: a -&gt; M a</a:t>
            </a:r>
          </a:p>
          <a:p>
            <a:pPr lvl="1"/>
            <a:r>
              <a:rPr lang="en-US" dirty="0" smtClean="0"/>
              <a:t>A function </a:t>
            </a:r>
            <a:r>
              <a:rPr lang="en-US" b="1" dirty="0" smtClean="0">
                <a:solidFill>
                  <a:schemeClr val="accent1"/>
                </a:solidFill>
                <a:latin typeface="Courier New"/>
                <a:cs typeface="Courier New"/>
              </a:rPr>
              <a:t>&gt;&gt;= :: M a -&gt; ( a -&gt; M </a:t>
            </a:r>
            <a:r>
              <a:rPr lang="en-US" b="1" dirty="0" err="1" smtClean="0">
                <a:solidFill>
                  <a:schemeClr val="accent1"/>
                </a:solidFill>
                <a:latin typeface="Courier New"/>
                <a:cs typeface="Courier New"/>
              </a:rPr>
              <a:t>b</a:t>
            </a:r>
            <a:r>
              <a:rPr lang="en-US" b="1" dirty="0" smtClean="0">
                <a:solidFill>
                  <a:schemeClr val="accent1"/>
                </a:solidFill>
                <a:latin typeface="Courier New"/>
                <a:cs typeface="Courier New"/>
              </a:rPr>
              <a:t>) -&gt; M </a:t>
            </a:r>
            <a:r>
              <a:rPr lang="en-US" b="1" dirty="0" err="1" smtClean="0">
                <a:solidFill>
                  <a:schemeClr val="accent1"/>
                </a:solidFill>
                <a:latin typeface="Courier New"/>
                <a:cs typeface="Courier New"/>
              </a:rPr>
              <a:t>b</a:t>
            </a:r>
            <a:endParaRPr lang="en-US" b="1" dirty="0" smtClean="0">
              <a:solidFill>
                <a:schemeClr val="accent1"/>
              </a:solidFill>
              <a:latin typeface="Courier New"/>
              <a:cs typeface="Courier New"/>
            </a:endParaRPr>
          </a:p>
        </p:txBody>
      </p:sp>
      <p:sp>
        <p:nvSpPr>
          <p:cNvPr id="5" name="Rounded Rectangular Callout 4"/>
          <p:cNvSpPr/>
          <p:nvPr/>
        </p:nvSpPr>
        <p:spPr>
          <a:xfrm>
            <a:off x="1028701" y="3784600"/>
            <a:ext cx="4241799" cy="1123712"/>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000" dirty="0" smtClean="0">
                <a:solidFill>
                  <a:schemeClr val="bg1"/>
                </a:solidFill>
                <a:latin typeface="Chalkboard"/>
              </a:rPr>
              <a:t>So, there are many different type (constructors) that are monads, each with these operations....</a:t>
            </a:r>
            <a:endParaRPr lang="en-GB" sz="2000" dirty="0">
              <a:solidFill>
                <a:schemeClr val="bg1"/>
              </a:solidFill>
              <a:latin typeface="Chalkboard"/>
            </a:endParaRPr>
          </a:p>
        </p:txBody>
      </p:sp>
      <p:sp>
        <p:nvSpPr>
          <p:cNvPr id="6" name="Rounded Rectangular Callout 5"/>
          <p:cNvSpPr/>
          <p:nvPr/>
        </p:nvSpPr>
        <p:spPr>
          <a:xfrm>
            <a:off x="3594101" y="5283200"/>
            <a:ext cx="4241799" cy="783193"/>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000" dirty="0" smtClean="0">
                <a:solidFill>
                  <a:schemeClr val="bg1"/>
                </a:solidFill>
                <a:latin typeface="Chalkboard"/>
              </a:rPr>
              <a:t>...that sounds like a job for a type (constructor) class!</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accel="50000" decel="5000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Recall Type Classes</a:t>
            </a:r>
            <a:endParaRPr lang="en-US" dirty="0"/>
          </a:p>
        </p:txBody>
      </p:sp>
      <p:sp>
        <p:nvSpPr>
          <p:cNvPr id="6" name="Content Placeholder 5"/>
          <p:cNvSpPr>
            <a:spLocks noGrp="1"/>
          </p:cNvSpPr>
          <p:nvPr>
            <p:ph idx="1"/>
          </p:nvPr>
        </p:nvSpPr>
        <p:spPr/>
        <p:txBody>
          <a:bodyPr/>
          <a:lstStyle/>
          <a:p>
            <a:r>
              <a:rPr lang="en-US" dirty="0" smtClean="0"/>
              <a:t>We can overload operators to work on many types:</a:t>
            </a:r>
          </a:p>
          <a:p>
            <a:pPr>
              <a:buNone/>
            </a:pPr>
            <a:endParaRPr lang="en-US" dirty="0" smtClean="0"/>
          </a:p>
          <a:p>
            <a:r>
              <a:rPr lang="en-US" dirty="0" smtClean="0"/>
              <a:t>Type classes and instances capture this pattern:</a:t>
            </a:r>
          </a:p>
        </p:txBody>
      </p:sp>
      <p:sp>
        <p:nvSpPr>
          <p:cNvPr id="7" name="TextBox 6"/>
          <p:cNvSpPr txBox="1"/>
          <p:nvPr/>
        </p:nvSpPr>
        <p:spPr>
          <a:xfrm>
            <a:off x="2286000" y="2292343"/>
            <a:ext cx="4064000" cy="923330"/>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Int</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Int</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Bool</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 :: Char -&gt; Char -&gt; </a:t>
            </a:r>
            <a:r>
              <a:rPr lang="en-US" b="1" dirty="0" err="1" smtClean="0">
                <a:solidFill>
                  <a:schemeClr val="bg1"/>
                </a:solidFill>
                <a:latin typeface="Courier New" pitchFamily="49" charset="0"/>
                <a:cs typeface="Courier New" pitchFamily="49" charset="0"/>
              </a:rPr>
              <a:t>Bool</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Int</a:t>
            </a:r>
            <a:r>
              <a:rPr lang="en-US" b="1" dirty="0" smtClean="0">
                <a:solidFill>
                  <a:schemeClr val="bg1"/>
                </a:solidFill>
                <a:latin typeface="Courier New" pitchFamily="49" charset="0"/>
                <a:cs typeface="Courier New" pitchFamily="49" charset="0"/>
              </a:rPr>
              <a:t>]-&gt; [</a:t>
            </a:r>
            <a:r>
              <a:rPr lang="en-US" b="1" dirty="0" err="1" smtClean="0">
                <a:solidFill>
                  <a:schemeClr val="bg1"/>
                </a:solidFill>
                <a:latin typeface="Courier New" pitchFamily="49" charset="0"/>
                <a:cs typeface="Courier New" pitchFamily="49" charset="0"/>
              </a:rPr>
              <a:t>Int</a:t>
            </a:r>
            <a:r>
              <a:rPr lang="en-US" b="1" dirty="0" smtClean="0">
                <a:solidFill>
                  <a:schemeClr val="bg1"/>
                </a:solidFill>
                <a:latin typeface="Courier New" pitchFamily="49" charset="0"/>
                <a:cs typeface="Courier New" pitchFamily="49" charset="0"/>
              </a:rPr>
              <a:t>]-&gt; </a:t>
            </a:r>
            <a:r>
              <a:rPr lang="en-US" b="1" dirty="0" err="1" smtClean="0">
                <a:solidFill>
                  <a:schemeClr val="bg1"/>
                </a:solidFill>
                <a:latin typeface="Courier New" pitchFamily="49" charset="0"/>
                <a:cs typeface="Courier New" pitchFamily="49" charset="0"/>
              </a:rPr>
              <a:t>Bool</a:t>
            </a:r>
            <a:endParaRPr lang="en-US" b="1" dirty="0" smtClean="0">
              <a:solidFill>
                <a:schemeClr val="bg1"/>
              </a:solidFill>
              <a:latin typeface="Courier New" pitchFamily="49" charset="0"/>
              <a:cs typeface="Courier New" pitchFamily="49" charset="0"/>
            </a:endParaRPr>
          </a:p>
        </p:txBody>
      </p:sp>
      <p:sp>
        <p:nvSpPr>
          <p:cNvPr id="8" name="TextBox 7"/>
          <p:cNvSpPr txBox="1"/>
          <p:nvPr/>
        </p:nvSpPr>
        <p:spPr>
          <a:xfrm>
            <a:off x="2501900" y="4051300"/>
            <a:ext cx="6019800" cy="2585323"/>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class </a:t>
            </a:r>
            <a:r>
              <a:rPr lang="en-US" b="1" dirty="0" err="1" smtClean="0">
                <a:solidFill>
                  <a:schemeClr val="bg1"/>
                </a:solidFill>
                <a:latin typeface="Courier New" pitchFamily="49" charset="0"/>
                <a:cs typeface="Courier New" pitchFamily="49" charset="0"/>
              </a:rPr>
              <a:t>Eq</a:t>
            </a:r>
            <a:r>
              <a:rPr lang="en-US" b="1" dirty="0" smtClean="0">
                <a:solidFill>
                  <a:schemeClr val="bg1"/>
                </a:solidFill>
                <a:latin typeface="Courier New" pitchFamily="49" charset="0"/>
                <a:cs typeface="Courier New" pitchFamily="49" charset="0"/>
              </a:rPr>
              <a:t> a where</a:t>
            </a:r>
          </a:p>
          <a:p>
            <a:r>
              <a:rPr lang="en-US" b="1" dirty="0" smtClean="0">
                <a:solidFill>
                  <a:schemeClr val="bg1"/>
                </a:solidFill>
                <a:latin typeface="Courier New" pitchFamily="49" charset="0"/>
                <a:cs typeface="Courier New" pitchFamily="49" charset="0"/>
              </a:rPr>
              <a:t>  (==) :: a -&gt; a -&gt; </a:t>
            </a:r>
            <a:r>
              <a:rPr lang="en-US" b="1" dirty="0" err="1" smtClean="0">
                <a:solidFill>
                  <a:schemeClr val="bg1"/>
                </a:solidFill>
                <a:latin typeface="Courier New" pitchFamily="49" charset="0"/>
                <a:cs typeface="Courier New" pitchFamily="49" charset="0"/>
              </a:rPr>
              <a:t>Bool</a:t>
            </a:r>
            <a:r>
              <a:rPr lang="en-US" b="1" dirty="0" smtClean="0">
                <a:solidFill>
                  <a:schemeClr val="bg1"/>
                </a:solidFill>
                <a:latin typeface="Courier New" pitchFamily="49" charset="0"/>
                <a:cs typeface="Courier New" pitchFamily="49" charset="0"/>
              </a:rPr>
              <a:t>  ...</a:t>
            </a:r>
          </a:p>
          <a:p>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instance </a:t>
            </a:r>
            <a:r>
              <a:rPr lang="en-US" b="1" dirty="0" err="1" smtClean="0">
                <a:solidFill>
                  <a:schemeClr val="bg1"/>
                </a:solidFill>
                <a:latin typeface="Courier New" pitchFamily="49" charset="0"/>
                <a:cs typeface="Courier New" pitchFamily="49" charset="0"/>
              </a:rPr>
              <a:t>Eq</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Int</a:t>
            </a:r>
            <a:r>
              <a:rPr lang="en-US" b="1" dirty="0" smtClean="0">
                <a:solidFill>
                  <a:schemeClr val="bg1"/>
                </a:solidFill>
                <a:latin typeface="Courier New" pitchFamily="49" charset="0"/>
                <a:cs typeface="Courier New" pitchFamily="49" charset="0"/>
              </a:rPr>
              <a:t> where</a:t>
            </a:r>
          </a:p>
          <a:p>
            <a:r>
              <a:rPr lang="en-US" b="1" dirty="0" smtClean="0">
                <a:solidFill>
                  <a:schemeClr val="bg1"/>
                </a:solidFill>
                <a:latin typeface="Courier New" pitchFamily="49" charset="0"/>
                <a:cs typeface="Courier New" pitchFamily="49" charset="0"/>
              </a:rPr>
              <a:t>  (==) = </a:t>
            </a:r>
            <a:r>
              <a:rPr lang="en-US" b="1" dirty="0" err="1" smtClean="0">
                <a:solidFill>
                  <a:schemeClr val="bg1"/>
                </a:solidFill>
                <a:latin typeface="Courier New" pitchFamily="49" charset="0"/>
                <a:cs typeface="Courier New" pitchFamily="49" charset="0"/>
              </a:rPr>
              <a:t>primIntEq</a:t>
            </a:r>
            <a:endParaRPr lang="en-US" b="1" dirty="0" smtClean="0">
              <a:solidFill>
                <a:schemeClr val="bg1"/>
              </a:solidFill>
              <a:latin typeface="Courier New" pitchFamily="49" charset="0"/>
              <a:cs typeface="Courier New" pitchFamily="49" charset="0"/>
            </a:endParaRPr>
          </a:p>
          <a:p>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instance </a:t>
            </a:r>
            <a:r>
              <a:rPr lang="en-US" b="1" dirty="0" err="1" smtClean="0">
                <a:solidFill>
                  <a:schemeClr val="bg1"/>
                </a:solidFill>
                <a:latin typeface="Courier New" pitchFamily="49" charset="0"/>
                <a:cs typeface="Courier New" pitchFamily="49" charset="0"/>
              </a:rPr>
              <a:t>Eq</a:t>
            </a:r>
            <a:r>
              <a:rPr lang="en-US" b="1" dirty="0" smtClean="0">
                <a:solidFill>
                  <a:schemeClr val="bg1"/>
                </a:solidFill>
                <a:latin typeface="Courier New" pitchFamily="49" charset="0"/>
                <a:cs typeface="Courier New" pitchFamily="49" charset="0"/>
              </a:rPr>
              <a:t> a =&gt; </a:t>
            </a:r>
            <a:r>
              <a:rPr lang="en-US" b="1" dirty="0" err="1" smtClean="0">
                <a:solidFill>
                  <a:schemeClr val="bg1"/>
                </a:solidFill>
                <a:latin typeface="Courier New" pitchFamily="49" charset="0"/>
                <a:cs typeface="Courier New" pitchFamily="49" charset="0"/>
              </a:rPr>
              <a:t>Eq</a:t>
            </a:r>
            <a:r>
              <a:rPr lang="en-US" b="1" dirty="0" smtClean="0">
                <a:solidFill>
                  <a:schemeClr val="bg1"/>
                </a:solidFill>
                <a:latin typeface="Courier New" pitchFamily="49" charset="0"/>
                <a:cs typeface="Courier New" pitchFamily="49" charset="0"/>
              </a:rPr>
              <a:t> [a] where</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x:xs</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y:ys</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a:t>
            </a:r>
            <a:r>
              <a:rPr lang="en-US" b="1" dirty="0" err="1" smtClean="0">
                <a:solidFill>
                  <a:schemeClr val="bg1"/>
                </a:solidFill>
                <a:latin typeface="Courier New" pitchFamily="49" charset="0"/>
                <a:cs typeface="Courier New" pitchFamily="49" charset="0"/>
              </a:rPr>
              <a:t>y</a:t>
            </a:r>
            <a:r>
              <a:rPr lang="en-US" b="1" dirty="0" smtClean="0">
                <a:solidFill>
                  <a:schemeClr val="bg1"/>
                </a:solidFill>
                <a:latin typeface="Courier New" pitchFamily="49" charset="0"/>
                <a:cs typeface="Courier New" pitchFamily="49" charset="0"/>
              </a:rPr>
              <a:t> &amp;&amp; </a:t>
            </a:r>
            <a:r>
              <a:rPr lang="en-US" b="1" dirty="0" err="1" smtClean="0">
                <a:solidFill>
                  <a:schemeClr val="bg1"/>
                </a:solidFill>
                <a:latin typeface="Courier New" pitchFamily="49" charset="0"/>
                <a:cs typeface="Courier New" pitchFamily="49" charset="0"/>
              </a:rPr>
              <a:t>xs</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ys</a:t>
            </a:r>
            <a:r>
              <a:rPr lang="en-US" b="1" dirty="0" smtClean="0">
                <a:solidFill>
                  <a:schemeClr val="bg1"/>
                </a:solidFill>
                <a:latin typeface="Courier New" pitchFamily="49" charset="0"/>
                <a:cs typeface="Courier New" pitchFamily="49" charset="0"/>
              </a:rPr>
              <a:t> </a:t>
            </a:r>
          </a:p>
          <a:p>
            <a:r>
              <a:rPr lang="en-US" b="1" dirty="0" smtClean="0">
                <a:solidFill>
                  <a:schemeClr val="bg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Type Constructor Classes</a:t>
            </a:r>
            <a:endParaRPr lang="en-US" dirty="0"/>
          </a:p>
        </p:txBody>
      </p:sp>
      <p:sp>
        <p:nvSpPr>
          <p:cNvPr id="3" name="Content Placeholder 2"/>
          <p:cNvSpPr>
            <a:spLocks noGrp="1"/>
          </p:cNvSpPr>
          <p:nvPr>
            <p:ph idx="1"/>
          </p:nvPr>
        </p:nvSpPr>
        <p:spPr>
          <a:xfrm>
            <a:off x="457200" y="1358900"/>
            <a:ext cx="8229600" cy="4709160"/>
          </a:xfrm>
        </p:spPr>
        <p:txBody>
          <a:bodyPr>
            <a:normAutofit/>
          </a:bodyPr>
          <a:lstStyle/>
          <a:p>
            <a:r>
              <a:rPr lang="en-US" sz="2400" dirty="0" smtClean="0"/>
              <a:t>We can define type classes over type constructors:</a:t>
            </a:r>
          </a:p>
          <a:p>
            <a:endParaRPr lang="en-US" dirty="0" smtClean="0"/>
          </a:p>
        </p:txBody>
      </p:sp>
      <p:sp>
        <p:nvSpPr>
          <p:cNvPr id="4" name="TextBox 3"/>
          <p:cNvSpPr txBox="1"/>
          <p:nvPr/>
        </p:nvSpPr>
        <p:spPr>
          <a:xfrm>
            <a:off x="1130300" y="2025649"/>
            <a:ext cx="6908800" cy="3970318"/>
          </a:xfrm>
          <a:prstGeom prst="rect">
            <a:avLst/>
          </a:prstGeom>
          <a:solidFill>
            <a:srgbClr val="FFFF00"/>
          </a:solidFill>
          <a:ln>
            <a:solidFill>
              <a:srgbClr val="FFFF00"/>
            </a:solidFill>
          </a:ln>
        </p:spPr>
        <p:txBody>
          <a:bodyPr wrap="square">
            <a:spAutoFit/>
          </a:bodyPr>
          <a:lstStyle/>
          <a:p>
            <a:pPr>
              <a:defRPr/>
            </a:pPr>
            <a:r>
              <a:rPr lang="en-US" b="1" dirty="0" smtClean="0">
                <a:solidFill>
                  <a:srgbClr val="FF0000"/>
                </a:solidFill>
                <a:latin typeface="Courier New"/>
                <a:cs typeface="Courier New"/>
              </a:rPr>
              <a:t>class </a:t>
            </a:r>
            <a:r>
              <a:rPr lang="en-US" b="1" dirty="0" err="1" smtClean="0">
                <a:solidFill>
                  <a:schemeClr val="bg1"/>
                </a:solidFill>
                <a:latin typeface="Courier New"/>
                <a:cs typeface="Courier New"/>
              </a:rPr>
              <a:t>HasMap</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c</a:t>
            </a:r>
            <a:r>
              <a:rPr lang="en-US" b="1" dirty="0" smtClean="0">
                <a:solidFill>
                  <a:schemeClr val="bg1"/>
                </a:solidFill>
                <a:latin typeface="Courier New"/>
                <a:cs typeface="Courier New"/>
              </a:rPr>
              <a:t> where         </a:t>
            </a:r>
            <a:r>
              <a:rPr lang="en-US" b="1" dirty="0" smtClean="0">
                <a:solidFill>
                  <a:srgbClr val="FF0000"/>
                </a:solidFill>
                <a:latin typeface="Courier New"/>
                <a:cs typeface="Courier New"/>
              </a:rPr>
              <a:t>-- </a:t>
            </a:r>
            <a:r>
              <a:rPr lang="en-US" b="1" dirty="0" err="1" smtClean="0">
                <a:solidFill>
                  <a:srgbClr val="FF0000"/>
                </a:solidFill>
                <a:latin typeface="Courier New"/>
                <a:cs typeface="Courier New"/>
              </a:rPr>
              <a:t>HasMap</a:t>
            </a:r>
            <a:r>
              <a:rPr lang="en-US" b="1" dirty="0" smtClean="0">
                <a:solidFill>
                  <a:srgbClr val="FF0000"/>
                </a:solidFill>
                <a:latin typeface="Courier New"/>
                <a:cs typeface="Courier New"/>
              </a:rPr>
              <a:t> = </a:t>
            </a:r>
            <a:r>
              <a:rPr lang="en-US" b="1" dirty="0" err="1" smtClean="0">
                <a:solidFill>
                  <a:srgbClr val="FF0000"/>
                </a:solidFill>
                <a:latin typeface="Courier New"/>
                <a:cs typeface="Courier New"/>
              </a:rPr>
              <a:t>Functor</a:t>
            </a:r>
            <a:endParaRPr lang="en-US" b="1" dirty="0" smtClean="0">
              <a:solidFill>
                <a:srgbClr val="FF0000"/>
              </a:solidFill>
              <a:latin typeface="Courier New"/>
              <a:cs typeface="Courier New"/>
            </a:endParaRPr>
          </a:p>
          <a:p>
            <a:pPr>
              <a:defRPr/>
            </a:pPr>
            <a:r>
              <a:rPr lang="en-US" b="1" dirty="0" smtClean="0">
                <a:solidFill>
                  <a:schemeClr val="bg1"/>
                </a:solidFill>
                <a:latin typeface="Courier New"/>
                <a:cs typeface="Courier New"/>
              </a:rPr>
              <a:t>  map :: (a-&gt;</a:t>
            </a:r>
            <a:r>
              <a:rPr lang="en-US" b="1" dirty="0" err="1" smtClean="0">
                <a:solidFill>
                  <a:schemeClr val="bg1"/>
                </a:solidFill>
                <a:latin typeface="Courier New"/>
                <a:cs typeface="Courier New"/>
              </a:rPr>
              <a:t>b</a:t>
            </a:r>
            <a:r>
              <a:rPr lang="en-US" b="1" dirty="0" smtClean="0">
                <a:solidFill>
                  <a:schemeClr val="bg1"/>
                </a:solidFill>
                <a:latin typeface="Courier New"/>
                <a:cs typeface="Courier New"/>
              </a:rPr>
              <a:t>) -&gt; </a:t>
            </a:r>
            <a:r>
              <a:rPr lang="en-US" b="1" dirty="0" err="1" smtClean="0">
                <a:solidFill>
                  <a:schemeClr val="bg1"/>
                </a:solidFill>
                <a:latin typeface="Courier New"/>
                <a:cs typeface="Courier New"/>
              </a:rPr>
              <a:t>c</a:t>
            </a:r>
            <a:r>
              <a:rPr lang="en-US" b="1" dirty="0" smtClean="0">
                <a:solidFill>
                  <a:schemeClr val="bg1"/>
                </a:solidFill>
                <a:latin typeface="Courier New"/>
                <a:cs typeface="Courier New"/>
              </a:rPr>
              <a:t> a -&gt; </a:t>
            </a:r>
            <a:r>
              <a:rPr lang="en-US" b="1" dirty="0" err="1" smtClean="0">
                <a:solidFill>
                  <a:schemeClr val="bg1"/>
                </a:solidFill>
                <a:latin typeface="Courier New"/>
                <a:cs typeface="Courier New"/>
              </a:rPr>
              <a:t>c</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b</a:t>
            </a:r>
            <a:endParaRPr lang="en-US" b="1" dirty="0" smtClean="0">
              <a:solidFill>
                <a:schemeClr val="bg1"/>
              </a:solidFill>
              <a:latin typeface="Courier New"/>
              <a:cs typeface="Courier New"/>
            </a:endParaRPr>
          </a:p>
          <a:p>
            <a:pPr>
              <a:defRPr/>
            </a:pPr>
            <a:endParaRPr lang="en-US" b="1" dirty="0" smtClean="0">
              <a:solidFill>
                <a:schemeClr val="bg1"/>
              </a:solidFill>
              <a:latin typeface="Courier New"/>
              <a:cs typeface="Courier New"/>
            </a:endParaRPr>
          </a:p>
          <a:p>
            <a:pPr>
              <a:defRPr/>
            </a:pPr>
            <a:r>
              <a:rPr lang="en-US" b="1" dirty="0" smtClean="0">
                <a:solidFill>
                  <a:srgbClr val="FF0000"/>
                </a:solidFill>
                <a:latin typeface="Courier New"/>
                <a:cs typeface="Courier New"/>
              </a:rPr>
              <a:t>instance </a:t>
            </a:r>
            <a:r>
              <a:rPr lang="en-US" b="1" dirty="0" err="1" smtClean="0">
                <a:solidFill>
                  <a:schemeClr val="bg1"/>
                </a:solidFill>
                <a:latin typeface="Courier New"/>
                <a:cs typeface="Courier New"/>
              </a:rPr>
              <a:t>HasMap</a:t>
            </a:r>
            <a:r>
              <a:rPr lang="en-US" b="1" dirty="0" smtClean="0">
                <a:solidFill>
                  <a:schemeClr val="bg1"/>
                </a:solidFill>
                <a:latin typeface="Courier New"/>
                <a:cs typeface="Courier New"/>
              </a:rPr>
              <a:t> [] where</a:t>
            </a:r>
          </a:p>
          <a:p>
            <a:pPr>
              <a:defRPr/>
            </a:pPr>
            <a:r>
              <a:rPr lang="en-US" b="1" dirty="0" smtClean="0">
                <a:solidFill>
                  <a:schemeClr val="bg1"/>
                </a:solidFill>
                <a:latin typeface="Courier New"/>
                <a:cs typeface="Courier New"/>
              </a:rPr>
              <a:t>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 = []</a:t>
            </a:r>
          </a:p>
          <a:p>
            <a:pPr>
              <a:defRPr/>
            </a:pPr>
            <a:r>
              <a:rPr lang="en-US" b="1" dirty="0" smtClean="0">
                <a:solidFill>
                  <a:schemeClr val="bg1"/>
                </a:solidFill>
                <a:latin typeface="Courier New"/>
                <a:cs typeface="Courier New"/>
              </a:rPr>
              <a:t>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x:xs</a:t>
            </a:r>
            <a:r>
              <a:rPr lang="en-US" b="1" dirty="0" smtClean="0">
                <a:solidFill>
                  <a:schemeClr val="bg1"/>
                </a:solidFill>
                <a:latin typeface="Courier New"/>
                <a:cs typeface="Courier New"/>
              </a:rPr>
              <a:t>) =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x</a:t>
            </a:r>
            <a:r>
              <a:rPr lang="en-US" b="1" dirty="0" smtClean="0">
                <a:solidFill>
                  <a:schemeClr val="bg1"/>
                </a:solidFill>
                <a:latin typeface="Courier New"/>
                <a:cs typeface="Courier New"/>
              </a:rPr>
              <a:t> :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xs</a:t>
            </a:r>
            <a:endParaRPr lang="en-US" b="1" dirty="0" smtClean="0">
              <a:solidFill>
                <a:schemeClr val="bg1"/>
              </a:solidFill>
              <a:latin typeface="Courier New"/>
              <a:cs typeface="Courier New"/>
            </a:endParaRPr>
          </a:p>
          <a:p>
            <a:pPr>
              <a:defRPr/>
            </a:pPr>
            <a:endParaRPr lang="en-US" b="1" dirty="0" smtClean="0">
              <a:solidFill>
                <a:schemeClr val="bg1"/>
              </a:solidFill>
              <a:latin typeface="Courier New"/>
              <a:cs typeface="Courier New"/>
            </a:endParaRPr>
          </a:p>
          <a:p>
            <a:pPr>
              <a:defRPr/>
            </a:pPr>
            <a:r>
              <a:rPr lang="en-US" b="1" dirty="0" smtClean="0">
                <a:solidFill>
                  <a:srgbClr val="FF0000"/>
                </a:solidFill>
                <a:latin typeface="Courier New"/>
                <a:cs typeface="Courier New"/>
              </a:rPr>
              <a:t>instance </a:t>
            </a:r>
            <a:r>
              <a:rPr lang="en-US" b="1" dirty="0" err="1" smtClean="0">
                <a:solidFill>
                  <a:schemeClr val="bg1"/>
                </a:solidFill>
                <a:latin typeface="Courier New"/>
                <a:cs typeface="Courier New"/>
              </a:rPr>
              <a:t>HasMap</a:t>
            </a:r>
            <a:r>
              <a:rPr lang="en-US" b="1" dirty="0" smtClean="0">
                <a:solidFill>
                  <a:schemeClr val="bg1"/>
                </a:solidFill>
                <a:latin typeface="Courier New"/>
                <a:cs typeface="Courier New"/>
              </a:rPr>
              <a:t> Tree where</a:t>
            </a:r>
          </a:p>
          <a:p>
            <a:pPr>
              <a:defRPr/>
            </a:pPr>
            <a:r>
              <a:rPr lang="en-US" b="1" dirty="0" smtClean="0">
                <a:solidFill>
                  <a:schemeClr val="bg1"/>
                </a:solidFill>
                <a:latin typeface="Courier New"/>
                <a:cs typeface="Courier New"/>
              </a:rPr>
              <a:t>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(Leaf </a:t>
            </a:r>
            <a:r>
              <a:rPr lang="en-US" b="1" dirty="0" err="1" smtClean="0">
                <a:solidFill>
                  <a:schemeClr val="bg1"/>
                </a:solidFill>
                <a:latin typeface="Courier New"/>
                <a:cs typeface="Courier New"/>
              </a:rPr>
              <a:t>x</a:t>
            </a:r>
            <a:r>
              <a:rPr lang="en-US" b="1" dirty="0" smtClean="0">
                <a:solidFill>
                  <a:schemeClr val="bg1"/>
                </a:solidFill>
                <a:latin typeface="Courier New"/>
                <a:cs typeface="Courier New"/>
              </a:rPr>
              <a:t>) = Leaf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x</a:t>
            </a:r>
            <a:r>
              <a:rPr lang="en-US" b="1" dirty="0" smtClean="0">
                <a:solidFill>
                  <a:schemeClr val="bg1"/>
                </a:solidFill>
                <a:latin typeface="Courier New"/>
                <a:cs typeface="Courier New"/>
              </a:rPr>
              <a:t>)</a:t>
            </a:r>
          </a:p>
          <a:p>
            <a:pPr>
              <a:defRPr/>
            </a:pPr>
            <a:r>
              <a:rPr lang="en-US" b="1" dirty="0" smtClean="0">
                <a:solidFill>
                  <a:schemeClr val="bg1"/>
                </a:solidFill>
                <a:latin typeface="Courier New"/>
                <a:cs typeface="Courier New"/>
              </a:rPr>
              <a:t>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(Node(t1,t2)) = </a:t>
            </a:r>
            <a:r>
              <a:rPr lang="en-US" b="1" dirty="0" err="1" smtClean="0">
                <a:solidFill>
                  <a:schemeClr val="bg1"/>
                </a:solidFill>
                <a:latin typeface="Courier New"/>
                <a:cs typeface="Courier New"/>
              </a:rPr>
              <a:t>Node(map</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t1,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t2)</a:t>
            </a:r>
          </a:p>
          <a:p>
            <a:pPr>
              <a:defRPr/>
            </a:pPr>
            <a:endParaRPr lang="en-US" b="1" dirty="0" smtClean="0">
              <a:solidFill>
                <a:schemeClr val="bg1"/>
              </a:solidFill>
              <a:latin typeface="Courier New"/>
              <a:cs typeface="Courier New"/>
            </a:endParaRPr>
          </a:p>
          <a:p>
            <a:pPr>
              <a:defRPr/>
            </a:pPr>
            <a:r>
              <a:rPr lang="en-US" b="1" dirty="0" smtClean="0">
                <a:solidFill>
                  <a:srgbClr val="FF0000"/>
                </a:solidFill>
                <a:latin typeface="Courier New"/>
                <a:cs typeface="Courier New"/>
              </a:rPr>
              <a:t>instance </a:t>
            </a:r>
            <a:r>
              <a:rPr lang="en-US" b="1" dirty="0" err="1" smtClean="0">
                <a:solidFill>
                  <a:schemeClr val="bg1"/>
                </a:solidFill>
                <a:latin typeface="Courier New"/>
                <a:cs typeface="Courier New"/>
              </a:rPr>
              <a:t>HasMap</a:t>
            </a:r>
            <a:r>
              <a:rPr lang="en-US" b="1" dirty="0" smtClean="0">
                <a:solidFill>
                  <a:schemeClr val="bg1"/>
                </a:solidFill>
                <a:latin typeface="Courier New"/>
                <a:cs typeface="Courier New"/>
              </a:rPr>
              <a:t> Opt where</a:t>
            </a:r>
          </a:p>
          <a:p>
            <a:pPr>
              <a:defRPr/>
            </a:pPr>
            <a:r>
              <a:rPr lang="en-US" b="1" dirty="0" smtClean="0">
                <a:solidFill>
                  <a:schemeClr val="bg1"/>
                </a:solidFill>
                <a:latin typeface="Courier New"/>
                <a:cs typeface="Courier New"/>
              </a:rPr>
              <a:t>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(Some </a:t>
            </a:r>
            <a:r>
              <a:rPr lang="en-US" b="1" dirty="0" err="1" smtClean="0">
                <a:solidFill>
                  <a:schemeClr val="bg1"/>
                </a:solidFill>
                <a:latin typeface="Courier New"/>
                <a:cs typeface="Courier New"/>
              </a:rPr>
              <a:t>s</a:t>
            </a:r>
            <a:r>
              <a:rPr lang="en-US" b="1" dirty="0" smtClean="0">
                <a:solidFill>
                  <a:schemeClr val="bg1"/>
                </a:solidFill>
                <a:latin typeface="Courier New"/>
                <a:cs typeface="Courier New"/>
              </a:rPr>
              <a:t>) = Some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s</a:t>
            </a:r>
            <a:r>
              <a:rPr lang="en-US" b="1" dirty="0" smtClean="0">
                <a:solidFill>
                  <a:schemeClr val="bg1"/>
                </a:solidFill>
                <a:latin typeface="Courier New"/>
                <a:cs typeface="Courier New"/>
              </a:rPr>
              <a:t>)</a:t>
            </a:r>
          </a:p>
          <a:p>
            <a:pPr>
              <a:defRPr/>
            </a:pPr>
            <a:r>
              <a:rPr lang="en-US" b="1" dirty="0" smtClean="0">
                <a:solidFill>
                  <a:schemeClr val="bg1"/>
                </a:solidFill>
                <a:latin typeface="Courier New"/>
                <a:cs typeface="Courier New"/>
              </a:rPr>
              <a:t>  map </a:t>
            </a:r>
            <a:r>
              <a:rPr lang="en-US" b="1" dirty="0" err="1" smtClean="0">
                <a:solidFill>
                  <a:schemeClr val="bg1"/>
                </a:solidFill>
                <a:latin typeface="Courier New"/>
                <a:cs typeface="Courier New"/>
              </a:rPr>
              <a:t>f</a:t>
            </a:r>
            <a:r>
              <a:rPr lang="en-US" b="1" dirty="0" smtClean="0">
                <a:solidFill>
                  <a:schemeClr val="bg1"/>
                </a:solidFill>
                <a:latin typeface="Courier New"/>
                <a:cs typeface="Courier New"/>
              </a:rPr>
              <a:t> None = None</a:t>
            </a:r>
          </a:p>
        </p:txBody>
      </p:sp>
      <p:sp>
        <p:nvSpPr>
          <p:cNvPr id="5" name="Rounded Rectangular Callout 4"/>
          <p:cNvSpPr/>
          <p:nvPr/>
        </p:nvSpPr>
        <p:spPr>
          <a:xfrm>
            <a:off x="3340100" y="6210300"/>
            <a:ext cx="5486400"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chemeClr val="bg1"/>
                </a:solidFill>
                <a:latin typeface="Chalkboard"/>
              </a:rPr>
              <a:t>We can do the same thing for monads!</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Monad Constructor Class</a:t>
            </a:r>
            <a:endParaRPr lang="en-US" dirty="0"/>
          </a:p>
        </p:txBody>
      </p:sp>
      <p:sp>
        <p:nvSpPr>
          <p:cNvPr id="3" name="Content Placeholder 2"/>
          <p:cNvSpPr>
            <a:spLocks noGrp="1"/>
          </p:cNvSpPr>
          <p:nvPr>
            <p:ph idx="1"/>
          </p:nvPr>
        </p:nvSpPr>
        <p:spPr/>
        <p:txBody>
          <a:bodyPr/>
          <a:lstStyle/>
          <a:p>
            <a:r>
              <a:rPr lang="en-US" dirty="0" smtClean="0"/>
              <a:t>The Haskell Prelude defines a type constructor class for monadic behavior:</a:t>
            </a:r>
          </a:p>
          <a:p>
            <a:endParaRPr lang="en-US" dirty="0" smtClean="0"/>
          </a:p>
          <a:p>
            <a:endParaRPr lang="en-US" dirty="0" smtClean="0"/>
          </a:p>
          <a:p>
            <a:r>
              <a:rPr lang="en-US" dirty="0" smtClean="0"/>
              <a:t>The Prelude </a:t>
            </a:r>
            <a:r>
              <a:rPr lang="en-US" dirty="0" smtClean="0">
                <a:hlinkClick r:id="rId2"/>
              </a:rPr>
              <a:t>defines an instance</a:t>
            </a:r>
            <a:r>
              <a:rPr lang="en-US" dirty="0" smtClean="0"/>
              <a:t> of this class for the IO type constructor.</a:t>
            </a:r>
          </a:p>
          <a:p>
            <a:r>
              <a:rPr lang="en-US" dirty="0" smtClean="0"/>
              <a:t>The “do” notation works over </a:t>
            </a:r>
            <a:r>
              <a:rPr lang="en-US" dirty="0" smtClean="0">
                <a:solidFill>
                  <a:srgbClr val="FFFF00"/>
                </a:solidFill>
              </a:rPr>
              <a:t>any instance </a:t>
            </a:r>
            <a:r>
              <a:rPr lang="en-US" dirty="0" smtClean="0"/>
              <a:t>of class </a:t>
            </a:r>
            <a:r>
              <a:rPr lang="en-US" b="1" dirty="0" smtClean="0">
                <a:solidFill>
                  <a:schemeClr val="accent1"/>
                </a:solidFill>
                <a:latin typeface="Courier New"/>
                <a:cs typeface="Courier New"/>
              </a:rPr>
              <a:t>Monad</a:t>
            </a:r>
            <a:r>
              <a:rPr lang="en-US" dirty="0" smtClean="0"/>
              <a:t>.</a:t>
            </a:r>
          </a:p>
        </p:txBody>
      </p:sp>
      <p:sp>
        <p:nvSpPr>
          <p:cNvPr id="4" name="TextBox 3"/>
          <p:cNvSpPr txBox="1"/>
          <p:nvPr/>
        </p:nvSpPr>
        <p:spPr>
          <a:xfrm>
            <a:off x="1231900" y="2711443"/>
            <a:ext cx="6438900" cy="923330"/>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class Monad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where</a:t>
            </a:r>
          </a:p>
          <a:p>
            <a:r>
              <a:rPr lang="en-US" b="1" dirty="0" smtClean="0">
                <a:solidFill>
                  <a:schemeClr val="bg1"/>
                </a:solidFill>
                <a:latin typeface="Courier New" pitchFamily="49" charset="0"/>
                <a:cs typeface="Courier New" pitchFamily="49" charset="0"/>
              </a:rPr>
              <a:t>  return :: a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a:t>
            </a:r>
          </a:p>
          <a:p>
            <a:r>
              <a:rPr lang="en-US" b="1" dirty="0" smtClean="0">
                <a:solidFill>
                  <a:schemeClr val="bg1"/>
                </a:solidFill>
                <a:latin typeface="Courier New" pitchFamily="49" charset="0"/>
                <a:cs typeface="Courier New" pitchFamily="49" charset="0"/>
              </a:rPr>
              <a:t>  (&gt;&gt;=)  ::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 -&gt; (a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a:t>
            </a:r>
            <a:endParaRPr lang="en-US" b="1" dirty="0" smtClean="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0262"/>
          </a:xfrm>
        </p:spPr>
        <p:txBody>
          <a:bodyPr>
            <a:normAutofit/>
          </a:bodyPr>
          <a:lstStyle/>
          <a:p>
            <a:r>
              <a:rPr lang="en-US" dirty="0" smtClean="0">
                <a:latin typeface="Courier New"/>
                <a:cs typeface="Courier New"/>
              </a:rPr>
              <a:t>Hope</a:t>
            </a:r>
            <a:r>
              <a:rPr lang="en-US" dirty="0" smtClean="0"/>
              <a:t>, Revisited</a:t>
            </a:r>
            <a:endParaRPr lang="en-US" dirty="0"/>
          </a:p>
        </p:txBody>
      </p:sp>
      <p:sp>
        <p:nvSpPr>
          <p:cNvPr id="3" name="Content Placeholder 2"/>
          <p:cNvSpPr>
            <a:spLocks noGrp="1"/>
          </p:cNvSpPr>
          <p:nvPr>
            <p:ph idx="1"/>
          </p:nvPr>
        </p:nvSpPr>
        <p:spPr>
          <a:xfrm>
            <a:off x="444500" y="1181100"/>
            <a:ext cx="8229600" cy="4709160"/>
          </a:xfrm>
        </p:spPr>
        <p:txBody>
          <a:bodyPr/>
          <a:lstStyle/>
          <a:p>
            <a:pPr>
              <a:spcAft>
                <a:spcPts val="2400"/>
              </a:spcAft>
            </a:pPr>
            <a:r>
              <a:rPr lang="en-US" dirty="0" smtClean="0"/>
              <a:t>We can make </a:t>
            </a:r>
            <a:r>
              <a:rPr lang="en-US" b="1" dirty="0" smtClean="0">
                <a:solidFill>
                  <a:srgbClr val="CEB966"/>
                </a:solidFill>
                <a:latin typeface="Courier New"/>
                <a:cs typeface="Courier New"/>
              </a:rPr>
              <a:t>Hope</a:t>
            </a:r>
            <a:r>
              <a:rPr lang="en-US" dirty="0" smtClean="0"/>
              <a:t> an instance of Monad:</a:t>
            </a:r>
          </a:p>
          <a:p>
            <a:endParaRPr lang="en-US" dirty="0" smtClean="0"/>
          </a:p>
          <a:p>
            <a:pPr>
              <a:spcAft>
                <a:spcPts val="3000"/>
              </a:spcAft>
            </a:pPr>
            <a:r>
              <a:rPr lang="en-US" dirty="0" smtClean="0"/>
              <a:t>And then rewrite the evaluator to be monadic</a:t>
            </a:r>
            <a:endParaRPr lang="en-US" dirty="0"/>
          </a:p>
        </p:txBody>
      </p:sp>
      <p:sp>
        <p:nvSpPr>
          <p:cNvPr id="4" name="TextBox 3"/>
          <p:cNvSpPr txBox="1"/>
          <p:nvPr/>
        </p:nvSpPr>
        <p:spPr>
          <a:xfrm>
            <a:off x="1270000" y="1809743"/>
            <a:ext cx="6438900" cy="923330"/>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instance Monad Hope where</a:t>
            </a:r>
          </a:p>
          <a:p>
            <a:r>
              <a:rPr lang="en-US" b="1" dirty="0" smtClean="0">
                <a:solidFill>
                  <a:schemeClr val="bg1"/>
                </a:solidFill>
                <a:latin typeface="Courier New" pitchFamily="49" charset="0"/>
                <a:cs typeface="Courier New" pitchFamily="49" charset="0"/>
              </a:rPr>
              <a:t>  return = Ok</a:t>
            </a:r>
          </a:p>
          <a:p>
            <a:r>
              <a:rPr lang="en-US" b="1" dirty="0" smtClean="0">
                <a:solidFill>
                  <a:schemeClr val="bg1"/>
                </a:solidFill>
                <a:latin typeface="Courier New" pitchFamily="49" charset="0"/>
                <a:cs typeface="Courier New" pitchFamily="49" charset="0"/>
              </a:rPr>
              <a:t>  (&gt;&gt;=)  = </a:t>
            </a:r>
            <a:r>
              <a:rPr lang="en-US" b="1" dirty="0" err="1" smtClean="0">
                <a:solidFill>
                  <a:schemeClr val="bg1"/>
                </a:solidFill>
                <a:latin typeface="Courier New" pitchFamily="49" charset="0"/>
                <a:cs typeface="Courier New" pitchFamily="49" charset="0"/>
              </a:rPr>
              <a:t>ifOKthen</a:t>
            </a:r>
            <a:endParaRPr lang="en-US" b="1" dirty="0" smtClean="0">
              <a:solidFill>
                <a:schemeClr val="bg1"/>
              </a:solidFill>
              <a:latin typeface="Courier New" pitchFamily="49" charset="0"/>
              <a:cs typeface="Courier New" pitchFamily="49" charset="0"/>
            </a:endParaRPr>
          </a:p>
        </p:txBody>
      </p:sp>
      <p:sp>
        <p:nvSpPr>
          <p:cNvPr id="5" name="TextBox 4"/>
          <p:cNvSpPr txBox="1"/>
          <p:nvPr/>
        </p:nvSpPr>
        <p:spPr>
          <a:xfrm>
            <a:off x="279400" y="3498843"/>
            <a:ext cx="8585200" cy="3139321"/>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eval3 :: Exp -&gt; Hope </a:t>
            </a:r>
            <a:r>
              <a:rPr lang="en-US" b="1" dirty="0" err="1" smtClean="0">
                <a:solidFill>
                  <a:schemeClr val="bg1"/>
                </a:solidFill>
                <a:latin typeface="Courier New" pitchFamily="49" charset="0"/>
                <a:cs typeface="Courier New" pitchFamily="49" charset="0"/>
              </a:rPr>
              <a:t>Int</a:t>
            </a:r>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Cases for Plus and Minus omitted but similar</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eval3 (Times e1 e2) = do {</a:t>
            </a:r>
          </a:p>
          <a:p>
            <a:r>
              <a:rPr lang="en-US" b="1" dirty="0" smtClean="0">
                <a:solidFill>
                  <a:schemeClr val="bg1"/>
                </a:solidFill>
                <a:latin typeface="Courier New" pitchFamily="49" charset="0"/>
                <a:cs typeface="Courier New" pitchFamily="49" charset="0"/>
              </a:rPr>
              <a:t>    v1 &lt;- eval3 e1;</a:t>
            </a:r>
          </a:p>
          <a:p>
            <a:r>
              <a:rPr lang="en-US" b="1" dirty="0" smtClean="0">
                <a:solidFill>
                  <a:schemeClr val="bg1"/>
                </a:solidFill>
                <a:latin typeface="Courier New" pitchFamily="49" charset="0"/>
                <a:cs typeface="Courier New" pitchFamily="49" charset="0"/>
              </a:rPr>
              <a:t>    v2 &lt;- eval3 e2;</a:t>
            </a:r>
          </a:p>
          <a:p>
            <a:r>
              <a:rPr lang="en-US" b="1" dirty="0" smtClean="0">
                <a:solidFill>
                  <a:schemeClr val="bg1"/>
                </a:solidFill>
                <a:latin typeface="Courier New" pitchFamily="49" charset="0"/>
                <a:cs typeface="Courier New" pitchFamily="49" charset="0"/>
              </a:rPr>
              <a:t>    return (v1 * v2)     }</a:t>
            </a:r>
          </a:p>
          <a:p>
            <a:r>
              <a:rPr lang="en-US" b="1" dirty="0" smtClean="0">
                <a:solidFill>
                  <a:schemeClr val="bg1"/>
                </a:solidFill>
                <a:latin typeface="Courier New" pitchFamily="49" charset="0"/>
                <a:cs typeface="Courier New" pitchFamily="49" charset="0"/>
              </a:rPr>
              <a:t>eval3 (Div   e1 e2) =  do {</a:t>
            </a:r>
          </a:p>
          <a:p>
            <a:r>
              <a:rPr lang="en-US" b="1" dirty="0" smtClean="0">
                <a:solidFill>
                  <a:schemeClr val="bg1"/>
                </a:solidFill>
                <a:latin typeface="Courier New" pitchFamily="49" charset="0"/>
                <a:cs typeface="Courier New" pitchFamily="49" charset="0"/>
              </a:rPr>
              <a:t>    v1 &lt;- eval3 e1;</a:t>
            </a:r>
          </a:p>
          <a:p>
            <a:r>
              <a:rPr lang="en-US" b="1" dirty="0" smtClean="0">
                <a:solidFill>
                  <a:schemeClr val="bg1"/>
                </a:solidFill>
                <a:latin typeface="Courier New" pitchFamily="49" charset="0"/>
                <a:cs typeface="Courier New" pitchFamily="49" charset="0"/>
              </a:rPr>
              <a:t>    v2 &lt;- eval3 e2;</a:t>
            </a:r>
          </a:p>
          <a:p>
            <a:r>
              <a:rPr lang="en-US" b="1" dirty="0" smtClean="0">
                <a:solidFill>
                  <a:schemeClr val="bg1"/>
                </a:solidFill>
                <a:latin typeface="Courier New" pitchFamily="49" charset="0"/>
                <a:cs typeface="Courier New" pitchFamily="49" charset="0"/>
              </a:rPr>
              <a:t>    if v2 == 0 then Error "divby0" else return (v1 `div` v2)}</a:t>
            </a:r>
          </a:p>
          <a:p>
            <a:r>
              <a:rPr lang="en-US" b="1" dirty="0" smtClean="0">
                <a:solidFill>
                  <a:schemeClr val="bg1"/>
                </a:solidFill>
                <a:latin typeface="Courier New" pitchFamily="49" charset="0"/>
                <a:cs typeface="Courier New" pitchFamily="49" charset="0"/>
              </a:rPr>
              <a:t>eval3 (Const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 return </a:t>
            </a:r>
            <a:r>
              <a:rPr lang="en-US" b="1" dirty="0" err="1" smtClean="0">
                <a:solidFill>
                  <a:schemeClr val="bg1"/>
                </a:solidFill>
                <a:latin typeface="Courier New" pitchFamily="49" charset="0"/>
                <a:cs typeface="Courier New" pitchFamily="49" charset="0"/>
              </a:rPr>
              <a:t>i</a:t>
            </a:r>
            <a:endParaRPr lang="en-US" b="1" dirty="0" smtClean="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on the Reading</a:t>
            </a:r>
            <a:endParaRPr lang="en-US" dirty="0"/>
          </a:p>
        </p:txBody>
      </p:sp>
      <p:sp>
        <p:nvSpPr>
          <p:cNvPr id="3" name="Content Placeholder 2"/>
          <p:cNvSpPr>
            <a:spLocks noGrp="1"/>
          </p:cNvSpPr>
          <p:nvPr>
            <p:ph idx="1"/>
          </p:nvPr>
        </p:nvSpPr>
        <p:spPr/>
        <p:txBody>
          <a:bodyPr/>
          <a:lstStyle/>
          <a:p>
            <a:r>
              <a:rPr lang="en-US" dirty="0" smtClean="0">
                <a:ea typeface="Chalkboard"/>
                <a:cs typeface="Chalkboard"/>
              </a:rPr>
              <a:t>“</a:t>
            </a:r>
            <a:r>
              <a:rPr lang="en-US" dirty="0" smtClean="0">
                <a:ea typeface="Chalkboard"/>
                <a:cs typeface="Chalkboard"/>
                <a:hlinkClick r:id="rId2"/>
              </a:rPr>
              <a:t>Monads for functional programming</a:t>
            </a:r>
            <a:r>
              <a:rPr lang="en-US" dirty="0" smtClean="0">
                <a:ea typeface="Chalkboard"/>
                <a:cs typeface="Chalkboard"/>
              </a:rPr>
              <a:t>” uses</a:t>
            </a:r>
          </a:p>
          <a:p>
            <a:pPr lvl="1"/>
            <a:r>
              <a:rPr lang="en-US" dirty="0" smtClean="0">
                <a:solidFill>
                  <a:srgbClr val="FFFF00"/>
                </a:solidFill>
                <a:ea typeface="Chalkboard"/>
                <a:cs typeface="Chalkboard"/>
              </a:rPr>
              <a:t>unit</a:t>
            </a:r>
            <a:r>
              <a:rPr lang="en-US" dirty="0" smtClean="0">
                <a:ea typeface="Chalkboard"/>
                <a:cs typeface="Chalkboard"/>
              </a:rPr>
              <a:t> instead of </a:t>
            </a:r>
            <a:r>
              <a:rPr lang="en-US" b="1" dirty="0" smtClean="0">
                <a:solidFill>
                  <a:schemeClr val="accent1"/>
                </a:solidFill>
                <a:latin typeface="Courier New"/>
                <a:ea typeface="Chalkboard"/>
                <a:cs typeface="Courier New"/>
              </a:rPr>
              <a:t>return</a:t>
            </a:r>
          </a:p>
          <a:p>
            <a:pPr lvl="1"/>
            <a:r>
              <a:rPr lang="en-US" dirty="0" smtClean="0">
                <a:solidFill>
                  <a:srgbClr val="FFFF00"/>
                </a:solidFill>
                <a:latin typeface="Zapf Dingbats"/>
                <a:ea typeface="Zapf Dingbats"/>
                <a:cs typeface="Zapf Dingbats"/>
              </a:rPr>
              <a:t>★</a:t>
            </a:r>
            <a:r>
              <a:rPr lang="en-US" dirty="0" smtClean="0"/>
              <a:t> instead of </a:t>
            </a:r>
            <a:r>
              <a:rPr lang="en-US" b="1" dirty="0" smtClean="0">
                <a:solidFill>
                  <a:schemeClr val="accent1"/>
                </a:solidFill>
                <a:latin typeface="Courier New"/>
                <a:cs typeface="Courier New"/>
              </a:rPr>
              <a:t>&gt;&gt;=</a:t>
            </a:r>
          </a:p>
          <a:p>
            <a:pPr lvl="1">
              <a:buNone/>
            </a:pPr>
            <a:r>
              <a:rPr lang="en-US" dirty="0" smtClean="0"/>
              <a:t>But it is talking about the same things.</a:t>
            </a:r>
          </a:p>
          <a:p>
            <a:pPr>
              <a:buFont typeface="Wingdings" charset="2"/>
              <a:buChar char="§"/>
            </a:pPr>
            <a:r>
              <a:rPr lang="en-US" dirty="0" smtClean="0">
                <a:ea typeface="Chalkboard"/>
                <a:cs typeface="Chalkboard"/>
              </a:rPr>
              <a:t>“</a:t>
            </a:r>
            <a:r>
              <a:rPr lang="en-US" dirty="0" smtClean="0">
                <a:ea typeface="Chalkboard"/>
                <a:cs typeface="Chalkboard"/>
                <a:hlinkClick r:id="rId3"/>
              </a:rPr>
              <a:t>Real World Haskell</a:t>
            </a:r>
            <a:r>
              <a:rPr lang="en-US" dirty="0" smtClean="0">
                <a:ea typeface="Chalkboard"/>
                <a:cs typeface="Chalkboard"/>
              </a:rPr>
              <a:t>”,  Chapter 14, uses running examples introduced in previous chapters.  You don’t need to understand all that code, just the big picture.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3038"/>
            <a:ext cx="8229600" cy="728662"/>
          </a:xfrm>
        </p:spPr>
        <p:txBody>
          <a:bodyPr>
            <a:normAutofit/>
          </a:bodyPr>
          <a:lstStyle/>
          <a:p>
            <a:r>
              <a:rPr lang="en-US" dirty="0" smtClean="0"/>
              <a:t>Compare</a:t>
            </a:r>
            <a:endParaRPr lang="en-US" dirty="0"/>
          </a:p>
        </p:txBody>
      </p:sp>
      <p:sp>
        <p:nvSpPr>
          <p:cNvPr id="4" name="TextBox 3"/>
          <p:cNvSpPr txBox="1"/>
          <p:nvPr/>
        </p:nvSpPr>
        <p:spPr>
          <a:xfrm>
            <a:off x="711200" y="4137779"/>
            <a:ext cx="7670800" cy="1754327"/>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Div case, monadic case</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eval3 (Div   e1 e2) =  do {</a:t>
            </a:r>
          </a:p>
          <a:p>
            <a:r>
              <a:rPr lang="en-US" b="1" dirty="0" smtClean="0">
                <a:solidFill>
                  <a:schemeClr val="bg1"/>
                </a:solidFill>
                <a:latin typeface="Courier New" pitchFamily="49" charset="0"/>
                <a:cs typeface="Courier New" pitchFamily="49" charset="0"/>
              </a:rPr>
              <a:t>    v1 &lt;- eval3 e1;</a:t>
            </a:r>
          </a:p>
          <a:p>
            <a:r>
              <a:rPr lang="en-US" b="1" dirty="0" smtClean="0">
                <a:solidFill>
                  <a:schemeClr val="bg1"/>
                </a:solidFill>
                <a:latin typeface="Courier New" pitchFamily="49" charset="0"/>
                <a:cs typeface="Courier New" pitchFamily="49" charset="0"/>
              </a:rPr>
              <a:t>    v2 &lt;- eval3 e2;</a:t>
            </a:r>
          </a:p>
          <a:p>
            <a:r>
              <a:rPr lang="en-US" b="1" dirty="0" smtClean="0">
                <a:solidFill>
                  <a:schemeClr val="bg1"/>
                </a:solidFill>
                <a:latin typeface="Courier New" pitchFamily="49" charset="0"/>
                <a:cs typeface="Courier New" pitchFamily="49" charset="0"/>
              </a:rPr>
              <a:t>    if v2 == 0 then Error "divby0" </a:t>
            </a:r>
          </a:p>
          <a:p>
            <a:r>
              <a:rPr lang="en-US" b="1" dirty="0" smtClean="0">
                <a:solidFill>
                  <a:schemeClr val="bg1"/>
                </a:solidFill>
                <a:latin typeface="Courier New" pitchFamily="49" charset="0"/>
                <a:cs typeface="Courier New" pitchFamily="49" charset="0"/>
              </a:rPr>
              <a:t>    else return (v1 `div` v2)}</a:t>
            </a:r>
          </a:p>
        </p:txBody>
      </p:sp>
      <p:sp>
        <p:nvSpPr>
          <p:cNvPr id="5" name="TextBox 4"/>
          <p:cNvSpPr txBox="1"/>
          <p:nvPr/>
        </p:nvSpPr>
        <p:spPr>
          <a:xfrm>
            <a:off x="710404" y="1085843"/>
            <a:ext cx="7672392" cy="2862322"/>
          </a:xfrm>
          <a:prstGeom prst="rect">
            <a:avLst/>
          </a:prstGeom>
          <a:solidFill>
            <a:srgbClr val="FFFF00"/>
          </a:solidFill>
        </p:spPr>
        <p:txBody>
          <a:bodyPr wrap="square" rtlCol="0">
            <a:spAutoFit/>
          </a:bodyPr>
          <a:lstStyle/>
          <a:p>
            <a:r>
              <a:rPr lang="en-US" sz="2000" b="1" dirty="0" smtClean="0">
                <a:solidFill>
                  <a:srgbClr val="FF0000"/>
                </a:solidFill>
                <a:latin typeface="Courier New" pitchFamily="49" charset="0"/>
                <a:cs typeface="Courier New" pitchFamily="49" charset="0"/>
              </a:rPr>
              <a:t>-- Div case, non-monadic case</a:t>
            </a:r>
          </a:p>
          <a:p>
            <a:r>
              <a:rPr lang="en-US" sz="2000" b="1" dirty="0" smtClean="0">
                <a:solidFill>
                  <a:schemeClr val="bg1"/>
                </a:solidFill>
                <a:latin typeface="Courier New" pitchFamily="49" charset="0"/>
                <a:cs typeface="Courier New" pitchFamily="49" charset="0"/>
              </a:rPr>
              <a:t>eval1 (Div   e1 e2) = </a:t>
            </a:r>
          </a:p>
          <a:p>
            <a:r>
              <a:rPr lang="en-US" sz="2000" b="1" dirty="0" smtClean="0">
                <a:solidFill>
                  <a:schemeClr val="bg1"/>
                </a:solidFill>
                <a:latin typeface="Courier New" pitchFamily="49" charset="0"/>
                <a:cs typeface="Courier New" pitchFamily="49" charset="0"/>
              </a:rPr>
              <a:t>   case eval1 e1 of</a:t>
            </a:r>
          </a:p>
          <a:p>
            <a:r>
              <a:rPr lang="en-US" sz="2000" b="1" dirty="0" smtClean="0">
                <a:solidFill>
                  <a:schemeClr val="bg1"/>
                </a:solidFill>
                <a:latin typeface="Courier New" pitchFamily="49" charset="0"/>
                <a:cs typeface="Courier New" pitchFamily="49" charset="0"/>
              </a:rPr>
              <a:t>      Ok v1 -&gt; </a:t>
            </a:r>
          </a:p>
          <a:p>
            <a:r>
              <a:rPr lang="en-US" sz="2000" b="1" dirty="0" smtClean="0">
                <a:solidFill>
                  <a:schemeClr val="bg1"/>
                </a:solidFill>
                <a:latin typeface="Courier New" pitchFamily="49" charset="0"/>
                <a:cs typeface="Courier New" pitchFamily="49" charset="0"/>
              </a:rPr>
              <a:t>        case eval1 e2 of</a:t>
            </a:r>
          </a:p>
          <a:p>
            <a:r>
              <a:rPr lang="en-US" sz="2000" b="1" dirty="0" smtClean="0">
                <a:solidFill>
                  <a:schemeClr val="bg1"/>
                </a:solidFill>
                <a:latin typeface="Courier New" pitchFamily="49" charset="0"/>
                <a:cs typeface="Courier New" pitchFamily="49" charset="0"/>
              </a:rPr>
              <a:t>          Ok v2 -&gt; if v2 == 0 then Error "divby0"</a:t>
            </a:r>
          </a:p>
          <a:p>
            <a:r>
              <a:rPr lang="en-US" sz="2000" b="1" dirty="0" smtClean="0">
                <a:solidFill>
                  <a:schemeClr val="bg1"/>
                </a:solidFill>
                <a:latin typeface="Courier New" pitchFamily="49" charset="0"/>
                <a:cs typeface="Courier New" pitchFamily="49" charset="0"/>
              </a:rPr>
              <a:t>                   else Ok (v1 `div` v2)</a:t>
            </a:r>
          </a:p>
          <a:p>
            <a:r>
              <a:rPr lang="en-US" sz="2000" b="1" dirty="0" smtClean="0">
                <a:solidFill>
                  <a:schemeClr val="bg1"/>
                </a:solidFill>
                <a:latin typeface="Courier New" pitchFamily="49" charset="0"/>
                <a:cs typeface="Courier New" pitchFamily="49" charset="0"/>
              </a:rPr>
              <a:t>          Error </a:t>
            </a:r>
            <a:r>
              <a:rPr lang="en-US" sz="2000" b="1" dirty="0" err="1" smtClean="0">
                <a:solidFill>
                  <a:schemeClr val="bg1"/>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-&gt; Error </a:t>
            </a:r>
            <a:r>
              <a:rPr lang="en-US" sz="2000" b="1" dirty="0" err="1" smtClean="0">
                <a:solidFill>
                  <a:schemeClr val="bg1"/>
                </a:solidFill>
                <a:latin typeface="Courier New" pitchFamily="49" charset="0"/>
                <a:cs typeface="Courier New" pitchFamily="49" charset="0"/>
              </a:rPr>
              <a:t>s</a:t>
            </a:r>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      Error </a:t>
            </a:r>
            <a:r>
              <a:rPr lang="en-US" sz="2000" b="1" dirty="0" err="1" smtClean="0">
                <a:solidFill>
                  <a:schemeClr val="bg1"/>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-&gt; Error </a:t>
            </a:r>
            <a:r>
              <a:rPr lang="en-US" sz="2000" b="1" dirty="0" err="1" smtClean="0">
                <a:solidFill>
                  <a:schemeClr val="bg1"/>
                </a:solidFill>
                <a:latin typeface="Courier New" pitchFamily="49" charset="0"/>
                <a:cs typeface="Courier New" pitchFamily="49" charset="0"/>
              </a:rPr>
              <a:t>s</a:t>
            </a:r>
            <a:endParaRPr lang="en-US" sz="2000" b="1" dirty="0" smtClean="0">
              <a:solidFill>
                <a:schemeClr val="bg1"/>
              </a:solidFill>
              <a:latin typeface="Courier New" pitchFamily="49" charset="0"/>
              <a:cs typeface="Courier New" pitchFamily="49" charset="0"/>
            </a:endParaRPr>
          </a:p>
        </p:txBody>
      </p:sp>
      <p:sp>
        <p:nvSpPr>
          <p:cNvPr id="6" name="Rounded Rectangular Callout 5"/>
          <p:cNvSpPr/>
          <p:nvPr/>
        </p:nvSpPr>
        <p:spPr>
          <a:xfrm>
            <a:off x="1943100" y="6210300"/>
            <a:ext cx="6883400"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chemeClr val="bg1"/>
                </a:solidFill>
                <a:latin typeface="Chalkboard"/>
              </a:rPr>
              <a:t>The monadic version is much easier to read and modify.</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338"/>
            <a:ext cx="8229600" cy="804862"/>
          </a:xfrm>
        </p:spPr>
        <p:txBody>
          <a:bodyPr/>
          <a:lstStyle/>
          <a:p>
            <a:r>
              <a:rPr lang="en-US" dirty="0" smtClean="0"/>
              <a:t>Adding Tracing</a:t>
            </a:r>
            <a:endParaRPr lang="en-US" dirty="0"/>
          </a:p>
        </p:txBody>
      </p:sp>
      <p:sp>
        <p:nvSpPr>
          <p:cNvPr id="3" name="Content Placeholder 2"/>
          <p:cNvSpPr>
            <a:spLocks noGrp="1"/>
          </p:cNvSpPr>
          <p:nvPr>
            <p:ph idx="1"/>
          </p:nvPr>
        </p:nvSpPr>
        <p:spPr>
          <a:xfrm>
            <a:off x="457200" y="990600"/>
            <a:ext cx="8229600" cy="4709160"/>
          </a:xfrm>
        </p:spPr>
        <p:txBody>
          <a:bodyPr/>
          <a:lstStyle/>
          <a:p>
            <a:r>
              <a:rPr lang="en-US" dirty="0" smtClean="0"/>
              <a:t>Modify (original) interpreter to generate a log of the operations in the order they are done.</a:t>
            </a:r>
            <a:endParaRPr lang="en-US" dirty="0"/>
          </a:p>
        </p:txBody>
      </p:sp>
      <p:sp>
        <p:nvSpPr>
          <p:cNvPr id="4" name="TextBox 3"/>
          <p:cNvSpPr txBox="1"/>
          <p:nvPr/>
        </p:nvSpPr>
        <p:spPr>
          <a:xfrm>
            <a:off x="939004" y="2066072"/>
            <a:ext cx="7672392" cy="3908762"/>
          </a:xfrm>
          <a:prstGeom prst="rect">
            <a:avLst/>
          </a:prstGeom>
          <a:solidFill>
            <a:srgbClr val="FFFF00"/>
          </a:solidFill>
        </p:spPr>
        <p:txBody>
          <a:bodyPr wrap="square" rtlCol="0">
            <a:spAutoFit/>
          </a:bodyPr>
          <a:lstStyle/>
          <a:p>
            <a:r>
              <a:rPr lang="en-US" sz="2000" b="1" dirty="0" err="1" smtClean="0">
                <a:solidFill>
                  <a:schemeClr val="bg1"/>
                </a:solidFill>
                <a:latin typeface="Courier New" pitchFamily="49" charset="0"/>
                <a:cs typeface="Courier New" pitchFamily="49" charset="0"/>
              </a:rPr>
              <a:t>evalT</a:t>
            </a:r>
            <a:r>
              <a:rPr lang="en-US" sz="2000" b="1" dirty="0" smtClean="0">
                <a:solidFill>
                  <a:schemeClr val="bg1"/>
                </a:solidFill>
                <a:latin typeface="Courier New" pitchFamily="49" charset="0"/>
                <a:cs typeface="Courier New" pitchFamily="49" charset="0"/>
              </a:rPr>
              <a:t> :: Exp -&gt; [String] -&gt; ([String], </a:t>
            </a:r>
            <a:r>
              <a:rPr lang="en-US" sz="2000" b="1" dirty="0" err="1" smtClean="0">
                <a:solidFill>
                  <a:schemeClr val="bg1"/>
                </a:solidFill>
                <a:latin typeface="Courier New" pitchFamily="49" charset="0"/>
                <a:cs typeface="Courier New" pitchFamily="49" charset="0"/>
              </a:rPr>
              <a:t>Int</a:t>
            </a:r>
            <a:r>
              <a:rPr lang="en-US" sz="2000" b="1" dirty="0" smtClean="0">
                <a:solidFill>
                  <a:schemeClr val="bg1"/>
                </a:solidFill>
                <a:latin typeface="Courier New" pitchFamily="49" charset="0"/>
                <a:cs typeface="Courier New" pitchFamily="49" charset="0"/>
              </a:rPr>
              <a:t>)</a:t>
            </a:r>
          </a:p>
          <a:p>
            <a:r>
              <a:rPr lang="en-US" sz="2000" b="1" dirty="0" smtClean="0">
                <a:solidFill>
                  <a:schemeClr val="accent6">
                    <a:lumMod val="75000"/>
                  </a:schemeClr>
                </a:solidFill>
                <a:latin typeface="Courier New" pitchFamily="49" charset="0"/>
                <a:cs typeface="Courier New" pitchFamily="49" charset="0"/>
              </a:rPr>
              <a:t>-- Minus, Times, Div cases omitted, but similar.</a:t>
            </a:r>
          </a:p>
          <a:p>
            <a:r>
              <a:rPr lang="en-US" sz="2000" b="1" dirty="0" err="1" smtClean="0">
                <a:solidFill>
                  <a:schemeClr val="bg1"/>
                </a:solidFill>
                <a:latin typeface="Courier New" pitchFamily="49" charset="0"/>
                <a:cs typeface="Courier New" pitchFamily="49" charset="0"/>
              </a:rPr>
              <a:t>evalT</a:t>
            </a:r>
            <a:r>
              <a:rPr lang="en-US" sz="2000" b="1" dirty="0" smtClean="0">
                <a:solidFill>
                  <a:schemeClr val="bg1"/>
                </a:solidFill>
                <a:latin typeface="Courier New" pitchFamily="49" charset="0"/>
                <a:cs typeface="Courier New" pitchFamily="49" charset="0"/>
              </a:rPr>
              <a:t> (Plus e1 e2) </a:t>
            </a:r>
            <a:r>
              <a:rPr lang="en-US" sz="2000" b="1" dirty="0" err="1" smtClean="0">
                <a:solidFill>
                  <a:srgbClr val="FF0000"/>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 </a:t>
            </a:r>
          </a:p>
          <a:p>
            <a:r>
              <a:rPr lang="en-US" sz="2000" b="1" dirty="0" smtClean="0">
                <a:solidFill>
                  <a:schemeClr val="bg1"/>
                </a:solidFill>
                <a:latin typeface="Courier New" pitchFamily="49" charset="0"/>
                <a:cs typeface="Courier New" pitchFamily="49" charset="0"/>
              </a:rPr>
              <a:t>  let </a:t>
            </a:r>
            <a:r>
              <a:rPr lang="en-US" sz="2000" b="1" dirty="0" smtClean="0">
                <a:solidFill>
                  <a:srgbClr val="FF0000"/>
                </a:solidFill>
                <a:latin typeface="Courier New" pitchFamily="49" charset="0"/>
                <a:cs typeface="Courier New" pitchFamily="49" charset="0"/>
              </a:rPr>
              <a:t>(s1,</a:t>
            </a:r>
            <a:r>
              <a:rPr lang="en-US" sz="2000" b="1" dirty="0" smtClean="0">
                <a:solidFill>
                  <a:schemeClr val="bg1"/>
                </a:solidFill>
                <a:latin typeface="Courier New" pitchFamily="49" charset="0"/>
                <a:cs typeface="Courier New" pitchFamily="49" charset="0"/>
              </a:rPr>
              <a:t>v1</a:t>
            </a:r>
            <a:r>
              <a:rPr lang="en-US" sz="2000" b="1" dirty="0" smtClean="0">
                <a:solidFill>
                  <a:srgbClr val="FF0000"/>
                </a:solidFill>
                <a:latin typeface="Courier New" pitchFamily="49" charset="0"/>
                <a:cs typeface="Courier New" pitchFamily="49" charset="0"/>
              </a:rPr>
              <a:t>)</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evalT</a:t>
            </a:r>
            <a:r>
              <a:rPr lang="en-US" sz="2000" b="1" dirty="0" smtClean="0">
                <a:solidFill>
                  <a:schemeClr val="bg1"/>
                </a:solidFill>
                <a:latin typeface="Courier New" pitchFamily="49" charset="0"/>
                <a:cs typeface="Courier New" pitchFamily="49" charset="0"/>
              </a:rPr>
              <a:t> e1 </a:t>
            </a:r>
            <a:r>
              <a:rPr lang="en-US" sz="2000" b="1" dirty="0" err="1" smtClean="0">
                <a:solidFill>
                  <a:srgbClr val="FF0000"/>
                </a:solidFill>
                <a:latin typeface="Courier New" pitchFamily="49" charset="0"/>
                <a:cs typeface="Courier New" pitchFamily="49" charset="0"/>
              </a:rPr>
              <a:t>s</a:t>
            </a:r>
            <a:endParaRPr lang="en-US" sz="2000" b="1" dirty="0" smtClean="0">
              <a:solidFill>
                <a:srgbClr val="FF0000"/>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      </a:t>
            </a:r>
            <a:r>
              <a:rPr lang="en-US" sz="2000" b="1" dirty="0" smtClean="0">
                <a:solidFill>
                  <a:srgbClr val="FF0000"/>
                </a:solidFill>
                <a:latin typeface="Courier New" pitchFamily="49" charset="0"/>
                <a:cs typeface="Courier New" pitchFamily="49" charset="0"/>
              </a:rPr>
              <a:t>(s2,</a:t>
            </a:r>
            <a:r>
              <a:rPr lang="en-US" sz="2000" b="1" dirty="0" smtClean="0">
                <a:solidFill>
                  <a:schemeClr val="bg1"/>
                </a:solidFill>
                <a:latin typeface="Courier New" pitchFamily="49" charset="0"/>
                <a:cs typeface="Courier New" pitchFamily="49" charset="0"/>
              </a:rPr>
              <a:t>v2</a:t>
            </a:r>
            <a:r>
              <a:rPr lang="en-US" sz="2000" b="1" dirty="0" smtClean="0">
                <a:solidFill>
                  <a:srgbClr val="FF0000"/>
                </a:solidFill>
                <a:latin typeface="Courier New" pitchFamily="49" charset="0"/>
                <a:cs typeface="Courier New" pitchFamily="49" charset="0"/>
              </a:rPr>
              <a:t>)</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evalT</a:t>
            </a:r>
            <a:r>
              <a:rPr lang="en-US" sz="2000" b="1" dirty="0" smtClean="0">
                <a:solidFill>
                  <a:schemeClr val="bg1"/>
                </a:solidFill>
                <a:latin typeface="Courier New" pitchFamily="49" charset="0"/>
                <a:cs typeface="Courier New" pitchFamily="49" charset="0"/>
              </a:rPr>
              <a:t> e2 </a:t>
            </a:r>
            <a:r>
              <a:rPr lang="en-US" sz="2000" b="1" dirty="0" smtClean="0">
                <a:solidFill>
                  <a:srgbClr val="FF0000"/>
                </a:solidFill>
                <a:latin typeface="Courier New" pitchFamily="49" charset="0"/>
                <a:cs typeface="Courier New" pitchFamily="49" charset="0"/>
              </a:rPr>
              <a:t>s1</a:t>
            </a:r>
          </a:p>
          <a:p>
            <a:r>
              <a:rPr lang="en-US" sz="2000" b="1" dirty="0" smtClean="0">
                <a:solidFill>
                  <a:schemeClr val="bg1"/>
                </a:solidFill>
                <a:latin typeface="Courier New" pitchFamily="49" charset="0"/>
                <a:cs typeface="Courier New" pitchFamily="49" charset="0"/>
              </a:rPr>
              <a:t>  in  (s2++["+"], v1 + v2)</a:t>
            </a:r>
          </a:p>
          <a:p>
            <a:r>
              <a:rPr lang="en-US" sz="2000" b="1" dirty="0" err="1" smtClean="0">
                <a:solidFill>
                  <a:schemeClr val="bg1"/>
                </a:solidFill>
                <a:latin typeface="Courier New" pitchFamily="49" charset="0"/>
                <a:cs typeface="Courier New" pitchFamily="49" charset="0"/>
              </a:rPr>
              <a:t>evalT</a:t>
            </a:r>
            <a:r>
              <a:rPr lang="en-US" sz="2000" b="1" dirty="0" smtClean="0">
                <a:solidFill>
                  <a:schemeClr val="bg1"/>
                </a:solidFill>
                <a:latin typeface="Courier New" pitchFamily="49" charset="0"/>
                <a:cs typeface="Courier New" pitchFamily="49" charset="0"/>
              </a:rPr>
              <a:t> (Const </a:t>
            </a:r>
            <a:r>
              <a:rPr lang="en-US" sz="2000" b="1" dirty="0" err="1" smtClean="0">
                <a:solidFill>
                  <a:schemeClr val="bg1"/>
                </a:solidFill>
                <a:latin typeface="Courier New" pitchFamily="49" charset="0"/>
                <a:cs typeface="Courier New" pitchFamily="49" charset="0"/>
              </a:rPr>
              <a:t>i</a:t>
            </a:r>
            <a:r>
              <a:rPr lang="en-US" sz="2000" b="1" dirty="0" smtClean="0">
                <a:solidFill>
                  <a:schemeClr val="bg1"/>
                </a:solidFill>
                <a:latin typeface="Courier New" pitchFamily="49" charset="0"/>
                <a:cs typeface="Courier New" pitchFamily="49" charset="0"/>
              </a:rPr>
              <a:t>) </a:t>
            </a:r>
            <a:r>
              <a:rPr lang="en-US" sz="2000" b="1" dirty="0" err="1" smtClean="0">
                <a:solidFill>
                  <a:srgbClr val="FF0000"/>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s++[show</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i</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i</a:t>
            </a:r>
            <a:r>
              <a:rPr lang="en-US" sz="2000" b="1" dirty="0" smtClean="0">
                <a:solidFill>
                  <a:schemeClr val="bg1"/>
                </a:solidFill>
                <a:latin typeface="Courier New" pitchFamily="49" charset="0"/>
                <a:cs typeface="Courier New" pitchFamily="49" charset="0"/>
              </a:rPr>
              <a:t>)</a:t>
            </a:r>
          </a:p>
          <a:p>
            <a:endParaRPr lang="en-US" sz="1600" b="1" dirty="0" smtClean="0">
              <a:solidFill>
                <a:schemeClr val="bg1"/>
              </a:solidFill>
              <a:latin typeface="Courier New" pitchFamily="49" charset="0"/>
              <a:cs typeface="Courier New" pitchFamily="49" charset="0"/>
            </a:endParaRPr>
          </a:p>
          <a:p>
            <a:r>
              <a:rPr lang="en-US" sz="2000" b="1" dirty="0" err="1" smtClean="0">
                <a:solidFill>
                  <a:schemeClr val="bg1"/>
                </a:solidFill>
                <a:latin typeface="Courier New" pitchFamily="49" charset="0"/>
                <a:cs typeface="Courier New" pitchFamily="49" charset="0"/>
              </a:rPr>
              <a:t>expA</a:t>
            </a:r>
            <a:r>
              <a:rPr lang="en-US" sz="2000" b="1" dirty="0" smtClean="0">
                <a:solidFill>
                  <a:schemeClr val="bg1"/>
                </a:solidFill>
                <a:latin typeface="Courier New" pitchFamily="49" charset="0"/>
                <a:cs typeface="Courier New" pitchFamily="49" charset="0"/>
              </a:rPr>
              <a:t> = (Div (Const 3)</a:t>
            </a:r>
          </a:p>
          <a:p>
            <a:r>
              <a:rPr lang="en-US" sz="2000" b="1" dirty="0" smtClean="0">
                <a:solidFill>
                  <a:schemeClr val="bg1"/>
                </a:solidFill>
                <a:latin typeface="Courier New" pitchFamily="49" charset="0"/>
                <a:cs typeface="Courier New" pitchFamily="49" charset="0"/>
              </a:rPr>
              <a:t>            (Plus (Const 4) (Const 2)))</a:t>
            </a:r>
          </a:p>
          <a:p>
            <a:endParaRPr lang="en-US" sz="12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a:t>
            </a:r>
            <a:r>
              <a:rPr lang="en-US" sz="2000" b="1" dirty="0" err="1" smtClean="0">
                <a:solidFill>
                  <a:schemeClr val="bg1"/>
                </a:solidFill>
                <a:latin typeface="Courier New" pitchFamily="49" charset="0"/>
                <a:cs typeface="Courier New" pitchFamily="49" charset="0"/>
              </a:rPr>
              <a:t>traceTA,answerTA</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evalT</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expA</a:t>
            </a:r>
            <a:r>
              <a:rPr lang="en-US" sz="2000" b="1" dirty="0" smtClean="0">
                <a:solidFill>
                  <a:schemeClr val="bg1"/>
                </a:solidFill>
                <a:latin typeface="Courier New" pitchFamily="49" charset="0"/>
                <a:cs typeface="Courier New" pitchFamily="49" charset="0"/>
              </a:rPr>
              <a:t> []</a:t>
            </a:r>
          </a:p>
          <a:p>
            <a:r>
              <a:rPr lang="en-US" sz="2000" b="1" dirty="0" smtClean="0">
                <a:solidFill>
                  <a:srgbClr val="7E4E99"/>
                </a:solidFill>
                <a:latin typeface="Courier New" pitchFamily="49" charset="0"/>
                <a:cs typeface="Courier New" pitchFamily="49" charset="0"/>
              </a:rPr>
              <a:t>-- (["3","4","2","+","/"],0)</a:t>
            </a:r>
          </a:p>
        </p:txBody>
      </p:sp>
      <p:sp>
        <p:nvSpPr>
          <p:cNvPr id="5" name="Rounded Rectangular Callout 4"/>
          <p:cNvSpPr/>
          <p:nvPr/>
        </p:nvSpPr>
        <p:spPr>
          <a:xfrm>
            <a:off x="3111500" y="6210300"/>
            <a:ext cx="2921001"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rgbClr val="FF0000"/>
                </a:solidFill>
                <a:latin typeface="Chalkboard"/>
              </a:rPr>
              <a:t>More ugly plumbing!</a:t>
            </a:r>
            <a:endParaRPr lang="en-GB" sz="2000" dirty="0">
              <a:solidFill>
                <a:srgbClr val="FF0000"/>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2" accel="50000" decel="5000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1+#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881062"/>
          </a:xfrm>
        </p:spPr>
        <p:txBody>
          <a:bodyPr/>
          <a:lstStyle/>
          <a:p>
            <a:r>
              <a:rPr lang="en-US" dirty="0" smtClean="0"/>
              <a:t>Tracing Monad</a:t>
            </a:r>
            <a:endParaRPr lang="en-US" dirty="0"/>
          </a:p>
        </p:txBody>
      </p:sp>
      <p:sp>
        <p:nvSpPr>
          <p:cNvPr id="3" name="Content Placeholder 2"/>
          <p:cNvSpPr>
            <a:spLocks noGrp="1"/>
          </p:cNvSpPr>
          <p:nvPr>
            <p:ph idx="1"/>
          </p:nvPr>
        </p:nvSpPr>
        <p:spPr>
          <a:xfrm>
            <a:off x="12700" y="1168400"/>
            <a:ext cx="9055100" cy="4709160"/>
          </a:xfrm>
        </p:spPr>
        <p:txBody>
          <a:bodyPr>
            <a:normAutofit/>
          </a:bodyPr>
          <a:lstStyle/>
          <a:p>
            <a:r>
              <a:rPr lang="en-US" sz="2400" dirty="0" smtClean="0"/>
              <a:t>We can capture this idiom with a </a:t>
            </a:r>
            <a:r>
              <a:rPr lang="en-US" sz="2400" dirty="0" smtClean="0">
                <a:solidFill>
                  <a:srgbClr val="FFFF00"/>
                </a:solidFill>
              </a:rPr>
              <a:t>tracing monad</a:t>
            </a:r>
            <a:r>
              <a:rPr lang="en-US" sz="2400" dirty="0" smtClean="0"/>
              <a:t>,</a:t>
            </a:r>
            <a:r>
              <a:rPr lang="en-US" sz="2400" dirty="0" smtClean="0">
                <a:solidFill>
                  <a:srgbClr val="FFFF00"/>
                </a:solidFill>
              </a:rPr>
              <a:t> </a:t>
            </a:r>
            <a:r>
              <a:rPr lang="en-US" sz="2400" dirty="0" smtClean="0"/>
              <a:t>avoiding having to explicitly thread the log through the computation.</a:t>
            </a:r>
            <a:endParaRPr lang="en-US" sz="2400" dirty="0"/>
          </a:p>
        </p:txBody>
      </p:sp>
      <p:sp>
        <p:nvSpPr>
          <p:cNvPr id="4" name="TextBox 3"/>
          <p:cNvSpPr txBox="1"/>
          <p:nvPr/>
        </p:nvSpPr>
        <p:spPr>
          <a:xfrm>
            <a:off x="926304" y="2180372"/>
            <a:ext cx="7672392" cy="4401205"/>
          </a:xfrm>
          <a:prstGeom prst="rect">
            <a:avLst/>
          </a:prstGeom>
          <a:solidFill>
            <a:srgbClr val="FFFF00"/>
          </a:solidFill>
        </p:spPr>
        <p:txBody>
          <a:bodyPr wrap="square" rtlCol="0">
            <a:spAutoFit/>
          </a:bodyPr>
          <a:lstStyle/>
          <a:p>
            <a:r>
              <a:rPr lang="en-US" sz="2000" b="1" dirty="0" smtClean="0">
                <a:solidFill>
                  <a:schemeClr val="bg1"/>
                </a:solidFill>
                <a:latin typeface="Courier New" pitchFamily="49" charset="0"/>
                <a:cs typeface="Courier New" pitchFamily="49" charset="0"/>
              </a:rPr>
              <a:t>data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a =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[String] a</a:t>
            </a:r>
          </a:p>
          <a:p>
            <a:r>
              <a:rPr lang="en-US" sz="2000" b="1" dirty="0" smtClean="0">
                <a:solidFill>
                  <a:schemeClr val="bg1"/>
                </a:solidFill>
                <a:latin typeface="Courier New" pitchFamily="49" charset="0"/>
                <a:cs typeface="Courier New" pitchFamily="49" charset="0"/>
              </a:rPr>
              <a:t>instance Monad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where</a:t>
            </a:r>
          </a:p>
          <a:p>
            <a:r>
              <a:rPr lang="en-US" sz="2000" b="1" dirty="0" smtClean="0">
                <a:solidFill>
                  <a:schemeClr val="bg1"/>
                </a:solidFill>
                <a:latin typeface="Courier New" pitchFamily="49" charset="0"/>
                <a:cs typeface="Courier New" pitchFamily="49" charset="0"/>
              </a:rPr>
              <a:t>  return a =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 a</a:t>
            </a:r>
          </a:p>
          <a:p>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m</a:t>
            </a:r>
            <a:r>
              <a:rPr lang="en-US" sz="2000" b="1" dirty="0" smtClean="0">
                <a:solidFill>
                  <a:schemeClr val="bg1"/>
                </a:solidFill>
                <a:latin typeface="Courier New" pitchFamily="49" charset="0"/>
                <a:cs typeface="Courier New" pitchFamily="49" charset="0"/>
              </a:rPr>
              <a:t> &gt;&gt;= </a:t>
            </a:r>
            <a:r>
              <a:rPr lang="en-US" sz="2000" b="1" dirty="0" err="1" smtClean="0">
                <a:solidFill>
                  <a:schemeClr val="bg1"/>
                </a:solidFill>
                <a:latin typeface="Courier New" pitchFamily="49" charset="0"/>
                <a:cs typeface="Courier New" pitchFamily="49" charset="0"/>
              </a:rPr>
              <a:t>k</a:t>
            </a:r>
            <a:r>
              <a:rPr lang="en-US" sz="2000" b="1" dirty="0" smtClean="0">
                <a:solidFill>
                  <a:schemeClr val="bg1"/>
                </a:solidFill>
                <a:latin typeface="Courier New" pitchFamily="49" charset="0"/>
                <a:cs typeface="Courier New" pitchFamily="49" charset="0"/>
              </a:rPr>
              <a:t> = let (trace,  a) = </a:t>
            </a:r>
            <a:r>
              <a:rPr lang="en-US" sz="2000" b="1" dirty="0" err="1" smtClean="0">
                <a:solidFill>
                  <a:schemeClr val="bg1"/>
                </a:solidFill>
                <a:latin typeface="Courier New" pitchFamily="49" charset="0"/>
                <a:cs typeface="Courier New" pitchFamily="49" charset="0"/>
              </a:rPr>
              <a:t>runTr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m</a:t>
            </a:r>
            <a:r>
              <a:rPr lang="en-US" sz="2000" b="1" dirty="0" smtClean="0">
                <a:solidFill>
                  <a:schemeClr val="bg1"/>
                </a:solidFill>
                <a:latin typeface="Courier New" pitchFamily="49" charset="0"/>
                <a:cs typeface="Courier New" pitchFamily="49" charset="0"/>
              </a:rPr>
              <a:t> </a:t>
            </a:r>
          </a:p>
          <a:p>
            <a:r>
              <a:rPr lang="en-US" sz="2000" b="1" dirty="0" smtClean="0">
                <a:solidFill>
                  <a:schemeClr val="bg1"/>
                </a:solidFill>
                <a:latin typeface="Courier New" pitchFamily="49" charset="0"/>
                <a:cs typeface="Courier New" pitchFamily="49" charset="0"/>
              </a:rPr>
              <a:t>                (trace’, </a:t>
            </a:r>
            <a:r>
              <a:rPr lang="en-US" sz="2000" b="1" dirty="0" err="1" smtClean="0">
                <a:solidFill>
                  <a:schemeClr val="bg1"/>
                </a:solidFill>
                <a:latin typeface="Courier New" pitchFamily="49" charset="0"/>
                <a:cs typeface="Courier New" pitchFamily="49" charset="0"/>
              </a:rPr>
              <a:t>b</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runTr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k</a:t>
            </a:r>
            <a:r>
              <a:rPr lang="en-US" sz="2000" b="1" dirty="0" smtClean="0">
                <a:solidFill>
                  <a:schemeClr val="bg1"/>
                </a:solidFill>
                <a:latin typeface="Courier New" pitchFamily="49" charset="0"/>
                <a:cs typeface="Courier New" pitchFamily="49" charset="0"/>
              </a:rPr>
              <a:t> a)</a:t>
            </a:r>
          </a:p>
          <a:p>
            <a:r>
              <a:rPr lang="en-US" sz="2000" b="1" dirty="0" smtClean="0">
                <a:solidFill>
                  <a:schemeClr val="bg1"/>
                </a:solidFill>
                <a:latin typeface="Courier New" pitchFamily="49" charset="0"/>
                <a:cs typeface="Courier New" pitchFamily="49" charset="0"/>
              </a:rPr>
              <a:t>            in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trace++trace</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b</a:t>
            </a:r>
            <a:endParaRPr lang="en-US" sz="2000" b="1" dirty="0" smtClean="0">
              <a:solidFill>
                <a:schemeClr val="bg1"/>
              </a:solidFill>
              <a:latin typeface="Courier New" pitchFamily="49" charset="0"/>
              <a:cs typeface="Courier New" pitchFamily="49" charset="0"/>
            </a:endParaRPr>
          </a:p>
          <a:p>
            <a:endParaRPr lang="en-US" sz="2000" b="1" dirty="0" smtClean="0">
              <a:solidFill>
                <a:schemeClr val="bg1"/>
              </a:solidFill>
              <a:latin typeface="Courier New" pitchFamily="49" charset="0"/>
              <a:cs typeface="Courier New" pitchFamily="49" charset="0"/>
            </a:endParaRPr>
          </a:p>
          <a:p>
            <a:r>
              <a:rPr lang="en-US" sz="2000" b="1" dirty="0" smtClean="0">
                <a:solidFill>
                  <a:srgbClr val="FF0000"/>
                </a:solidFill>
                <a:latin typeface="Courier New" pitchFamily="49" charset="0"/>
                <a:cs typeface="Courier New" pitchFamily="49" charset="0"/>
              </a:rPr>
              <a:t>-- </a:t>
            </a:r>
            <a:r>
              <a:rPr lang="en-US" sz="2000" b="1" dirty="0" err="1" smtClean="0">
                <a:solidFill>
                  <a:srgbClr val="FF0000"/>
                </a:solidFill>
                <a:latin typeface="Courier New" pitchFamily="49" charset="0"/>
                <a:cs typeface="Courier New" pitchFamily="49" charset="0"/>
              </a:rPr>
              <a:t>runTr</a:t>
            </a:r>
            <a:r>
              <a:rPr lang="en-US" sz="2000" b="1" dirty="0" smtClean="0">
                <a:solidFill>
                  <a:srgbClr val="FF0000"/>
                </a:solidFill>
                <a:latin typeface="Courier New" pitchFamily="49" charset="0"/>
                <a:cs typeface="Courier New" pitchFamily="49" charset="0"/>
              </a:rPr>
              <a:t> lets us "run" the Trace monad</a:t>
            </a:r>
          </a:p>
          <a:p>
            <a:r>
              <a:rPr lang="en-US" sz="2000" b="1" dirty="0" err="1" smtClean="0">
                <a:solidFill>
                  <a:schemeClr val="bg1"/>
                </a:solidFill>
                <a:latin typeface="Courier New" pitchFamily="49" charset="0"/>
                <a:cs typeface="Courier New" pitchFamily="49" charset="0"/>
              </a:rPr>
              <a:t>runTr</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a -&gt; ([String], a)</a:t>
            </a:r>
          </a:p>
          <a:p>
            <a:r>
              <a:rPr lang="en-US" sz="2000" b="1" dirty="0" err="1" smtClean="0">
                <a:solidFill>
                  <a:schemeClr val="bg1"/>
                </a:solidFill>
                <a:latin typeface="Courier New" pitchFamily="49" charset="0"/>
                <a:cs typeface="Courier New" pitchFamily="49" charset="0"/>
              </a:rPr>
              <a:t>runTr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a) = (</a:t>
            </a:r>
            <a:r>
              <a:rPr lang="en-US" sz="2000" b="1" dirty="0" err="1" smtClean="0">
                <a:solidFill>
                  <a:schemeClr val="bg1"/>
                </a:solidFill>
                <a:latin typeface="Courier New" pitchFamily="49" charset="0"/>
                <a:cs typeface="Courier New" pitchFamily="49" charset="0"/>
              </a:rPr>
              <a:t>s,a</a:t>
            </a:r>
            <a:r>
              <a:rPr lang="en-US" sz="2000" b="1" dirty="0" smtClean="0">
                <a:solidFill>
                  <a:schemeClr val="bg1"/>
                </a:solidFill>
                <a:latin typeface="Courier New" pitchFamily="49" charset="0"/>
                <a:cs typeface="Courier New" pitchFamily="49" charset="0"/>
              </a:rPr>
              <a:t>)</a:t>
            </a:r>
          </a:p>
          <a:p>
            <a:endParaRPr lang="en-US" sz="2000" b="1" dirty="0" smtClean="0">
              <a:solidFill>
                <a:schemeClr val="bg1"/>
              </a:solidFill>
              <a:latin typeface="Courier New" pitchFamily="49" charset="0"/>
              <a:cs typeface="Courier New" pitchFamily="49" charset="0"/>
            </a:endParaRPr>
          </a:p>
          <a:p>
            <a:r>
              <a:rPr lang="en-US" sz="2000" b="1" dirty="0" smtClean="0">
                <a:solidFill>
                  <a:srgbClr val="FF0000"/>
                </a:solidFill>
                <a:latin typeface="Courier New" pitchFamily="49" charset="0"/>
                <a:cs typeface="Courier New" pitchFamily="49" charset="0"/>
              </a:rPr>
              <a:t>-- trace adds argument to the log</a:t>
            </a:r>
          </a:p>
          <a:p>
            <a:r>
              <a:rPr lang="en-US" sz="2000" b="1" dirty="0" smtClean="0">
                <a:solidFill>
                  <a:schemeClr val="bg1"/>
                </a:solidFill>
                <a:latin typeface="Courier New" pitchFamily="49" charset="0"/>
                <a:cs typeface="Courier New" pitchFamily="49" charset="0"/>
              </a:rPr>
              <a:t>trace :: String -&gt;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a:t>
            </a:r>
          </a:p>
          <a:p>
            <a:r>
              <a:rPr lang="en-US" sz="2000" b="1" dirty="0" smtClean="0">
                <a:solidFill>
                  <a:schemeClr val="bg1"/>
                </a:solidFill>
                <a:latin typeface="Courier New" pitchFamily="49" charset="0"/>
                <a:cs typeface="Courier New" pitchFamily="49" charset="0"/>
              </a:rPr>
              <a:t>trace </a:t>
            </a:r>
            <a:r>
              <a:rPr lang="en-US" sz="2000" b="1" dirty="0" err="1" smtClean="0">
                <a:solidFill>
                  <a:schemeClr val="bg1"/>
                </a:solidFill>
                <a:latin typeface="Courier New" pitchFamily="49" charset="0"/>
                <a:cs typeface="Courier New" pitchFamily="49" charset="0"/>
              </a:rPr>
              <a:t>x</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Tr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x</a:t>
            </a:r>
            <a:r>
              <a:rPr lang="en-US" sz="2000" b="1" dirty="0" smtClean="0">
                <a:solidFill>
                  <a:schemeClr val="bg1"/>
                </a:solidFill>
                <a:latin typeface="Courier New" pitchFamily="49" charset="0"/>
                <a:cs typeface="Courier New" pitchFamily="49"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Eval</a:t>
            </a:r>
            <a:r>
              <a:rPr lang="en-US" dirty="0" smtClean="0"/>
              <a:t> with Monadic Tracing</a:t>
            </a:r>
            <a:endParaRPr lang="en-US" dirty="0"/>
          </a:p>
        </p:txBody>
      </p:sp>
      <p:sp>
        <p:nvSpPr>
          <p:cNvPr id="5" name="TextBox 4"/>
          <p:cNvSpPr txBox="1"/>
          <p:nvPr/>
        </p:nvSpPr>
        <p:spPr>
          <a:xfrm>
            <a:off x="279400" y="1466843"/>
            <a:ext cx="8585200" cy="4524316"/>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 Exp -&gt; </a:t>
            </a:r>
            <a:r>
              <a:rPr lang="en-US" b="1" dirty="0" err="1" smtClean="0">
                <a:solidFill>
                  <a:schemeClr val="bg1"/>
                </a:solidFill>
                <a:latin typeface="Courier New" pitchFamily="49" charset="0"/>
                <a:cs typeface="Courier New" pitchFamily="49" charset="0"/>
              </a:rPr>
              <a:t>Tr</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Int</a:t>
            </a:r>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Cases for Plus and Minus omitted but similar</a:t>
            </a:r>
            <a:endParaRPr lang="en-US" b="1" dirty="0" smtClean="0">
              <a:solidFill>
                <a:schemeClr val="bg1"/>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(Times e1 e2) = do {</a:t>
            </a:r>
          </a:p>
          <a:p>
            <a:r>
              <a:rPr lang="en-US" b="1" dirty="0" smtClean="0">
                <a:solidFill>
                  <a:schemeClr val="bg1"/>
                </a:solidFill>
                <a:latin typeface="Courier New" pitchFamily="49" charset="0"/>
                <a:cs typeface="Courier New" pitchFamily="49" charset="0"/>
              </a:rPr>
              <a:t>    v1 &lt;- </a:t>
            </a:r>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e1;</a:t>
            </a:r>
          </a:p>
          <a:p>
            <a:r>
              <a:rPr lang="en-US" b="1" dirty="0" smtClean="0">
                <a:solidFill>
                  <a:schemeClr val="bg1"/>
                </a:solidFill>
                <a:latin typeface="Courier New" pitchFamily="49" charset="0"/>
                <a:cs typeface="Courier New" pitchFamily="49" charset="0"/>
              </a:rPr>
              <a:t>    v2 &lt;- </a:t>
            </a:r>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e2;</a:t>
            </a:r>
          </a:p>
          <a:p>
            <a:r>
              <a:rPr lang="en-US" b="1" dirty="0" smtClean="0">
                <a:solidFill>
                  <a:schemeClr val="bg1"/>
                </a:solidFill>
                <a:latin typeface="Courier New" pitchFamily="49" charset="0"/>
                <a:cs typeface="Courier New" pitchFamily="49" charset="0"/>
              </a:rPr>
              <a:t>    trace "*";</a:t>
            </a:r>
          </a:p>
          <a:p>
            <a:r>
              <a:rPr lang="en-US" b="1" dirty="0" smtClean="0">
                <a:solidFill>
                  <a:schemeClr val="bg1"/>
                </a:solidFill>
                <a:latin typeface="Courier New" pitchFamily="49" charset="0"/>
                <a:cs typeface="Courier New" pitchFamily="49" charset="0"/>
              </a:rPr>
              <a:t>    return (v1 * v2)      }</a:t>
            </a:r>
          </a:p>
          <a:p>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(Div   e1 e2) = do {</a:t>
            </a:r>
          </a:p>
          <a:p>
            <a:r>
              <a:rPr lang="en-US" b="1" dirty="0" smtClean="0">
                <a:solidFill>
                  <a:schemeClr val="bg1"/>
                </a:solidFill>
                <a:latin typeface="Courier New" pitchFamily="49" charset="0"/>
                <a:cs typeface="Courier New" pitchFamily="49" charset="0"/>
              </a:rPr>
              <a:t>    v1 &lt;- </a:t>
            </a:r>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e1;</a:t>
            </a:r>
          </a:p>
          <a:p>
            <a:r>
              <a:rPr lang="en-US" b="1" dirty="0" smtClean="0">
                <a:solidFill>
                  <a:schemeClr val="bg1"/>
                </a:solidFill>
                <a:latin typeface="Courier New" pitchFamily="49" charset="0"/>
                <a:cs typeface="Courier New" pitchFamily="49" charset="0"/>
              </a:rPr>
              <a:t>    v2 &lt;- </a:t>
            </a:r>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e2;</a:t>
            </a:r>
          </a:p>
          <a:p>
            <a:r>
              <a:rPr lang="en-US" b="1" dirty="0" smtClean="0">
                <a:solidFill>
                  <a:schemeClr val="bg1"/>
                </a:solidFill>
                <a:latin typeface="Courier New" pitchFamily="49" charset="0"/>
                <a:cs typeface="Courier New" pitchFamily="49" charset="0"/>
              </a:rPr>
              <a:t>    trace "/";        </a:t>
            </a:r>
          </a:p>
          <a:p>
            <a:r>
              <a:rPr lang="en-US" b="1" dirty="0" smtClean="0">
                <a:solidFill>
                  <a:schemeClr val="bg1"/>
                </a:solidFill>
                <a:latin typeface="Courier New" pitchFamily="49" charset="0"/>
                <a:cs typeface="Courier New" pitchFamily="49" charset="0"/>
              </a:rPr>
              <a:t>    return (v1 `div` v2)  }</a:t>
            </a:r>
          </a:p>
          <a:p>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(Const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do{trace</a:t>
            </a:r>
            <a:r>
              <a:rPr lang="en-US" b="1" dirty="0" smtClean="0">
                <a:solidFill>
                  <a:schemeClr val="bg1"/>
                </a:solidFill>
                <a:latin typeface="Courier New" pitchFamily="49" charset="0"/>
                <a:cs typeface="Courier New" pitchFamily="49" charset="0"/>
              </a:rPr>
              <a:t> (show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return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a:t>
            </a:r>
          </a:p>
          <a:p>
            <a:endParaRPr lang="en-US" b="1" dirty="0" smtClean="0">
              <a:solidFill>
                <a:schemeClr val="bg1"/>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answerTM</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runTr</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evalTM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expA</a:t>
            </a:r>
            <a:r>
              <a:rPr lang="en-US" b="1" dirty="0" smtClean="0">
                <a:solidFill>
                  <a:schemeClr val="bg1"/>
                </a:solidFill>
                <a:latin typeface="Courier New" pitchFamily="49" charset="0"/>
                <a:cs typeface="Courier New" pitchFamily="49" charset="0"/>
              </a:rPr>
              <a:t>)</a:t>
            </a:r>
          </a:p>
          <a:p>
            <a:r>
              <a:rPr lang="en-US" b="1" dirty="0" smtClean="0">
                <a:solidFill>
                  <a:srgbClr val="FF0000"/>
                </a:solidFill>
                <a:latin typeface="Courier New" pitchFamily="49" charset="0"/>
                <a:cs typeface="Courier New" pitchFamily="49" charset="0"/>
              </a:rPr>
              <a:t>-- (["3","4","2","+","/"],0)</a:t>
            </a:r>
          </a:p>
        </p:txBody>
      </p:sp>
      <p:sp>
        <p:nvSpPr>
          <p:cNvPr id="6" name="Rounded Rectangular Callout 5"/>
          <p:cNvSpPr/>
          <p:nvPr/>
        </p:nvSpPr>
        <p:spPr>
          <a:xfrm>
            <a:off x="1752600" y="6210300"/>
            <a:ext cx="5638800"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chemeClr val="bg1"/>
                </a:solidFill>
                <a:latin typeface="Chalkboard"/>
              </a:rPr>
              <a:t>Which version would be easier to modify?</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de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Adding a Count of Div Ops</a:t>
            </a:r>
            <a:endParaRPr lang="en-US" dirty="0"/>
          </a:p>
        </p:txBody>
      </p:sp>
      <p:sp>
        <p:nvSpPr>
          <p:cNvPr id="3" name="Content Placeholder 2"/>
          <p:cNvSpPr>
            <a:spLocks noGrp="1"/>
          </p:cNvSpPr>
          <p:nvPr>
            <p:ph idx="1"/>
          </p:nvPr>
        </p:nvSpPr>
        <p:spPr>
          <a:xfrm>
            <a:off x="190500" y="1600200"/>
            <a:ext cx="8636000" cy="4470400"/>
          </a:xfrm>
        </p:spPr>
        <p:txBody>
          <a:bodyPr>
            <a:normAutofit fontScale="85000" lnSpcReduction="10000"/>
          </a:bodyPr>
          <a:lstStyle/>
          <a:p>
            <a:r>
              <a:rPr lang="en-US" dirty="0" smtClean="0"/>
              <a:t>Non-</a:t>
            </a:r>
            <a:r>
              <a:rPr lang="en-US" dirty="0" err="1" smtClean="0"/>
              <a:t>monadically</a:t>
            </a:r>
            <a:r>
              <a:rPr lang="en-US" dirty="0" smtClean="0"/>
              <a:t> modifying the original evaluator to count the number of divisions requires changes similar to adding tracing: </a:t>
            </a:r>
          </a:p>
          <a:p>
            <a:pPr lvl="1"/>
            <a:r>
              <a:rPr lang="en-US" dirty="0" smtClean="0"/>
              <a:t>thread an integer count through the code</a:t>
            </a:r>
          </a:p>
          <a:p>
            <a:pPr lvl="1"/>
            <a:r>
              <a:rPr lang="en-US" dirty="0" smtClean="0"/>
              <a:t>update the count when evaluating a division.</a:t>
            </a:r>
          </a:p>
          <a:p>
            <a:r>
              <a:rPr lang="en-US" dirty="0" err="1" smtClean="0"/>
              <a:t>Monadically</a:t>
            </a:r>
            <a:r>
              <a:rPr lang="en-US" dirty="0" smtClean="0"/>
              <a:t>, we can use a state monad ST, parameterized over an arbitrary state type.  Intuitively:</a:t>
            </a:r>
          </a:p>
          <a:p>
            <a:pPr>
              <a:buNone/>
            </a:pPr>
            <a:endParaRPr lang="en-US" dirty="0" smtClean="0"/>
          </a:p>
          <a:p>
            <a:r>
              <a:rPr lang="en-US" dirty="0" smtClean="0"/>
              <a:t>The IO monad can be thought of as an instance of the ST monad, where the type of the state is “World.”</a:t>
            </a:r>
            <a:endParaRPr lang="en-US" dirty="0"/>
          </a:p>
        </p:txBody>
      </p:sp>
      <p:sp>
        <p:nvSpPr>
          <p:cNvPr id="7" name="TextBox 6"/>
          <p:cNvSpPr txBox="1"/>
          <p:nvPr/>
        </p:nvSpPr>
        <p:spPr>
          <a:xfrm>
            <a:off x="1955800" y="5861043"/>
            <a:ext cx="4508500" cy="646331"/>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IO = ST World</a:t>
            </a:r>
          </a:p>
          <a:p>
            <a:r>
              <a:rPr lang="en-US" b="1" dirty="0" smtClean="0">
                <a:solidFill>
                  <a:schemeClr val="bg1"/>
                </a:solidFill>
                <a:latin typeface="Courier New" pitchFamily="49" charset="0"/>
                <a:cs typeface="Courier New" pitchFamily="49" charset="0"/>
              </a:rPr>
              <a:t>type IO a = World -&gt; (a, World) </a:t>
            </a:r>
          </a:p>
        </p:txBody>
      </p:sp>
      <p:sp>
        <p:nvSpPr>
          <p:cNvPr id="8" name="TextBox 7"/>
          <p:cNvSpPr txBox="1"/>
          <p:nvPr/>
        </p:nvSpPr>
        <p:spPr>
          <a:xfrm>
            <a:off x="2145567" y="4387843"/>
            <a:ext cx="4032499" cy="400110"/>
          </a:xfrm>
          <a:prstGeom prst="rect">
            <a:avLst/>
          </a:prstGeom>
          <a:solidFill>
            <a:srgbClr val="FFFF00"/>
          </a:solidFill>
        </p:spPr>
        <p:txBody>
          <a:bodyPr wrap="none" rtlCol="0">
            <a:spAutoFit/>
          </a:bodyPr>
          <a:lstStyle/>
          <a:p>
            <a:r>
              <a:rPr lang="en-GB" sz="2000" b="1" dirty="0" smtClean="0">
                <a:solidFill>
                  <a:schemeClr val="bg1"/>
                </a:solidFill>
                <a:latin typeface="Courier New" pitchFamily="49" charset="0"/>
                <a:cs typeface="Courier New" pitchFamily="49" charset="0"/>
              </a:rPr>
              <a:t>type ST </a:t>
            </a:r>
            <a:r>
              <a:rPr lang="en-GB" sz="2000" b="1" dirty="0" err="1" smtClean="0">
                <a:solidFill>
                  <a:schemeClr val="bg1"/>
                </a:solidFill>
                <a:latin typeface="Courier New" pitchFamily="49" charset="0"/>
                <a:cs typeface="Courier New" pitchFamily="49" charset="0"/>
              </a:rPr>
              <a:t>s</a:t>
            </a:r>
            <a:r>
              <a:rPr lang="en-GB" sz="2000" b="1" dirty="0" smtClean="0">
                <a:solidFill>
                  <a:schemeClr val="bg1"/>
                </a:solidFill>
                <a:latin typeface="Courier New" pitchFamily="49" charset="0"/>
                <a:cs typeface="Courier New" pitchFamily="49" charset="0"/>
              </a:rPr>
              <a:t> a = </a:t>
            </a:r>
            <a:r>
              <a:rPr lang="en-GB" sz="2000" b="1" dirty="0" err="1" smtClean="0">
                <a:solidFill>
                  <a:schemeClr val="bg1"/>
                </a:solidFill>
                <a:latin typeface="Courier New" pitchFamily="49" charset="0"/>
                <a:cs typeface="Courier New" pitchFamily="49" charset="0"/>
              </a:rPr>
              <a:t>s</a:t>
            </a:r>
            <a:r>
              <a:rPr lang="en-GB" sz="2000" b="1" dirty="0" smtClean="0">
                <a:solidFill>
                  <a:schemeClr val="bg1"/>
                </a:solidFill>
                <a:latin typeface="Courier New" pitchFamily="49" charset="0"/>
                <a:cs typeface="Courier New" pitchFamily="49" charset="0"/>
              </a:rPr>
              <a:t> -&gt; (a, </a:t>
            </a:r>
            <a:r>
              <a:rPr lang="en-GB" sz="2000" b="1" dirty="0" err="1" smtClean="0">
                <a:solidFill>
                  <a:schemeClr val="bg1"/>
                </a:solidFill>
                <a:latin typeface="Courier New" pitchFamily="49" charset="0"/>
                <a:cs typeface="Courier New" pitchFamily="49" charset="0"/>
              </a:rPr>
              <a:t>s</a:t>
            </a:r>
            <a:r>
              <a:rPr lang="en-GB" sz="2000" b="1" dirty="0" smtClean="0">
                <a:solidFill>
                  <a:schemeClr val="bg1"/>
                </a:solidFill>
                <a:latin typeface="Courier New" pitchFamily="49" charset="0"/>
                <a:cs typeface="Courier New" pitchFamily="49"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8" grpId="0" animBg="1"/>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7562"/>
          </a:xfrm>
        </p:spPr>
        <p:txBody>
          <a:bodyPr/>
          <a:lstStyle/>
          <a:p>
            <a:r>
              <a:rPr lang="en-US" dirty="0" smtClean="0"/>
              <a:t>The ST Monad</a:t>
            </a:r>
            <a:endParaRPr lang="en-US" dirty="0"/>
          </a:p>
        </p:txBody>
      </p:sp>
      <p:sp>
        <p:nvSpPr>
          <p:cNvPr id="3" name="Content Placeholder 2"/>
          <p:cNvSpPr>
            <a:spLocks noGrp="1"/>
          </p:cNvSpPr>
          <p:nvPr>
            <p:ph idx="1"/>
          </p:nvPr>
        </p:nvSpPr>
        <p:spPr>
          <a:xfrm>
            <a:off x="457200" y="1244600"/>
            <a:ext cx="8229600" cy="5064760"/>
          </a:xfrm>
        </p:spPr>
        <p:txBody>
          <a:bodyPr>
            <a:normAutofit fontScale="85000" lnSpcReduction="20000"/>
          </a:bodyPr>
          <a:lstStyle/>
          <a:p>
            <a:r>
              <a:rPr lang="en-US" dirty="0" smtClean="0"/>
              <a:t>First, we introduce a type constructor for the new monad so we can make it an instance of </a:t>
            </a:r>
            <a:r>
              <a:rPr lang="en-US" b="1" dirty="0" smtClean="0">
                <a:solidFill>
                  <a:srgbClr val="CEB966"/>
                </a:solidFill>
                <a:latin typeface="Courier New"/>
                <a:cs typeface="Courier New"/>
              </a:rPr>
              <a:t>Monad</a:t>
            </a:r>
            <a:r>
              <a:rPr lang="en-US" dirty="0" smtClean="0"/>
              <a:t>:</a:t>
            </a:r>
          </a:p>
          <a:p>
            <a:endParaRPr lang="en-US" dirty="0" smtClean="0"/>
          </a:p>
          <a:p>
            <a:r>
              <a:rPr lang="en-US" dirty="0" smtClean="0"/>
              <a:t>A </a:t>
            </a:r>
            <a:r>
              <a:rPr lang="en-US" dirty="0" err="1" smtClean="0">
                <a:solidFill>
                  <a:srgbClr val="FFFF00"/>
                </a:solidFill>
              </a:rPr>
              <a:t>newtype</a:t>
            </a:r>
            <a:r>
              <a:rPr lang="en-US" dirty="0" smtClean="0">
                <a:solidFill>
                  <a:srgbClr val="FFFF00"/>
                </a:solidFill>
              </a:rPr>
              <a:t> </a:t>
            </a:r>
            <a:r>
              <a:rPr lang="en-US" dirty="0" smtClean="0"/>
              <a:t>declaration is just like a </a:t>
            </a:r>
            <a:r>
              <a:rPr lang="en-US" dirty="0" err="1" smtClean="0"/>
              <a:t>datatype</a:t>
            </a:r>
            <a:r>
              <a:rPr lang="en-US" dirty="0" smtClean="0"/>
              <a:t>, except</a:t>
            </a:r>
          </a:p>
          <a:p>
            <a:pPr lvl="1"/>
            <a:r>
              <a:rPr lang="en-US" dirty="0" smtClean="0"/>
              <a:t>It must have exactly one constructor.</a:t>
            </a:r>
          </a:p>
          <a:p>
            <a:pPr lvl="1"/>
            <a:r>
              <a:rPr lang="en-US" dirty="0" smtClean="0"/>
              <a:t>Its constructor can have only one argument.</a:t>
            </a:r>
          </a:p>
          <a:p>
            <a:pPr lvl="1"/>
            <a:r>
              <a:rPr lang="en-US" dirty="0" smtClean="0"/>
              <a:t>It describes a strict isomorphism between types.</a:t>
            </a:r>
          </a:p>
          <a:p>
            <a:pPr lvl="1"/>
            <a:r>
              <a:rPr lang="en-US" dirty="0" smtClean="0"/>
              <a:t>It can often be implemented more efficiently than the corresponding </a:t>
            </a:r>
            <a:r>
              <a:rPr lang="en-US" dirty="0" err="1" smtClean="0"/>
              <a:t>datatype</a:t>
            </a:r>
            <a:r>
              <a:rPr lang="en-US" dirty="0" smtClean="0"/>
              <a:t>.</a:t>
            </a:r>
          </a:p>
          <a:p>
            <a:r>
              <a:rPr lang="en-US" dirty="0" smtClean="0"/>
              <a:t>The curly braces define a record, with a single field named </a:t>
            </a:r>
            <a:r>
              <a:rPr lang="en-US" b="1" dirty="0" err="1" smtClean="0">
                <a:solidFill>
                  <a:schemeClr val="accent1"/>
                </a:solidFill>
                <a:latin typeface="Courier New" pitchFamily="49" charset="0"/>
                <a:cs typeface="Courier New" pitchFamily="49" charset="0"/>
              </a:rPr>
              <a:t>runST</a:t>
            </a:r>
            <a:r>
              <a:rPr lang="en-US" dirty="0" smtClean="0"/>
              <a:t> with type </a:t>
            </a:r>
            <a:r>
              <a:rPr lang="en-US" b="1" dirty="0" err="1" smtClean="0">
                <a:solidFill>
                  <a:srgbClr val="CEB966"/>
                </a:solidFill>
                <a:latin typeface="Courier New" pitchFamily="49" charset="0"/>
                <a:cs typeface="Courier New" pitchFamily="49" charset="0"/>
              </a:rPr>
              <a:t>s</a:t>
            </a:r>
            <a:r>
              <a:rPr lang="en-US" b="1" dirty="0" smtClean="0">
                <a:solidFill>
                  <a:srgbClr val="CEB966"/>
                </a:solidFill>
                <a:latin typeface="Courier New" pitchFamily="49" charset="0"/>
                <a:cs typeface="Courier New" pitchFamily="49" charset="0"/>
              </a:rPr>
              <a:t> -&gt; (</a:t>
            </a:r>
            <a:r>
              <a:rPr lang="en-US" b="1" dirty="0" err="1" smtClean="0">
                <a:solidFill>
                  <a:srgbClr val="CEB966"/>
                </a:solidFill>
                <a:latin typeface="Courier New" pitchFamily="49" charset="0"/>
                <a:cs typeface="Courier New" pitchFamily="49" charset="0"/>
              </a:rPr>
              <a:t>a,s</a:t>
            </a:r>
            <a:r>
              <a:rPr lang="en-US" b="1" dirty="0" smtClean="0">
                <a:solidFill>
                  <a:srgbClr val="CEB966"/>
                </a:solidFill>
                <a:latin typeface="Courier New" pitchFamily="49" charset="0"/>
                <a:cs typeface="Courier New" pitchFamily="49" charset="0"/>
              </a:rPr>
              <a:t>)</a:t>
            </a:r>
            <a:r>
              <a:rPr lang="en-US" dirty="0" smtClean="0"/>
              <a:t>.  </a:t>
            </a:r>
          </a:p>
          <a:p>
            <a:r>
              <a:rPr lang="en-US" dirty="0" smtClean="0"/>
              <a:t>The name of the field can be used to access the value in the field:</a:t>
            </a:r>
            <a:endParaRPr lang="en-US" dirty="0"/>
          </a:p>
        </p:txBody>
      </p:sp>
      <p:sp>
        <p:nvSpPr>
          <p:cNvPr id="4" name="TextBox 3"/>
          <p:cNvSpPr txBox="1"/>
          <p:nvPr/>
        </p:nvSpPr>
        <p:spPr>
          <a:xfrm>
            <a:off x="1181100" y="2051043"/>
            <a:ext cx="6438900" cy="369332"/>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newtype</a:t>
            </a:r>
            <a:r>
              <a:rPr lang="en-US" b="1" dirty="0" smtClean="0">
                <a:solidFill>
                  <a:schemeClr val="bg1"/>
                </a:solidFill>
                <a:latin typeface="Courier New" pitchFamily="49" charset="0"/>
                <a:cs typeface="Courier New" pitchFamily="49" charset="0"/>
              </a:rPr>
              <a:t> State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 ST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a,s</a:t>
            </a:r>
            <a:r>
              <a:rPr lang="en-US" b="1" dirty="0" smtClean="0">
                <a:solidFill>
                  <a:schemeClr val="bg1"/>
                </a:solidFill>
                <a:latin typeface="Courier New" pitchFamily="49" charset="0"/>
                <a:cs typeface="Courier New" pitchFamily="49" charset="0"/>
              </a:rPr>
              <a:t>)}</a:t>
            </a:r>
          </a:p>
        </p:txBody>
      </p:sp>
      <p:sp>
        <p:nvSpPr>
          <p:cNvPr id="5" name="TextBox 4"/>
          <p:cNvSpPr txBox="1"/>
          <p:nvPr/>
        </p:nvSpPr>
        <p:spPr>
          <a:xfrm>
            <a:off x="1352550" y="6165843"/>
            <a:ext cx="6438900" cy="369332"/>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 State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-&gt;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a,s</a:t>
            </a:r>
            <a:r>
              <a:rPr lang="en-US" b="1" dirty="0" smtClean="0">
                <a:solidFill>
                  <a:schemeClr val="bg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 Monad, Continued</a:t>
            </a:r>
            <a:endParaRPr lang="en-US" dirty="0"/>
          </a:p>
        </p:txBody>
      </p:sp>
      <p:sp>
        <p:nvSpPr>
          <p:cNvPr id="3" name="Content Placeholder 2"/>
          <p:cNvSpPr>
            <a:spLocks noGrp="1"/>
          </p:cNvSpPr>
          <p:nvPr>
            <p:ph idx="1"/>
          </p:nvPr>
        </p:nvSpPr>
        <p:spPr>
          <a:xfrm>
            <a:off x="457200" y="1473200"/>
            <a:ext cx="8229600" cy="4709160"/>
          </a:xfrm>
        </p:spPr>
        <p:txBody>
          <a:bodyPr/>
          <a:lstStyle/>
          <a:p>
            <a:r>
              <a:rPr lang="en-US" dirty="0" smtClean="0"/>
              <a:t>We need to make </a:t>
            </a:r>
            <a:r>
              <a:rPr lang="en-US" b="1" dirty="0" smtClean="0">
                <a:solidFill>
                  <a:schemeClr val="accent1"/>
                </a:solidFill>
                <a:latin typeface="Courier New"/>
                <a:cs typeface="Courier New"/>
              </a:rPr>
              <a:t>ST </a:t>
            </a:r>
            <a:r>
              <a:rPr lang="en-US" b="1" dirty="0" err="1" smtClean="0">
                <a:solidFill>
                  <a:schemeClr val="accent1"/>
                </a:solidFill>
                <a:latin typeface="Courier New"/>
                <a:cs typeface="Courier New"/>
              </a:rPr>
              <a:t>s</a:t>
            </a:r>
            <a:r>
              <a:rPr lang="en-US" dirty="0" smtClean="0"/>
              <a:t> an instance of Monad:</a:t>
            </a:r>
            <a:endParaRPr lang="en-US" dirty="0"/>
          </a:p>
        </p:txBody>
      </p:sp>
      <p:sp>
        <p:nvSpPr>
          <p:cNvPr id="4" name="TextBox 3"/>
          <p:cNvSpPr txBox="1"/>
          <p:nvPr/>
        </p:nvSpPr>
        <p:spPr>
          <a:xfrm>
            <a:off x="1203316" y="2749543"/>
            <a:ext cx="7331084" cy="1200329"/>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instance Monad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where</a:t>
            </a:r>
          </a:p>
          <a:p>
            <a:r>
              <a:rPr lang="en-US" b="1" dirty="0" smtClean="0">
                <a:solidFill>
                  <a:schemeClr val="bg1"/>
                </a:solidFill>
                <a:latin typeface="Courier New" pitchFamily="49" charset="0"/>
                <a:cs typeface="Courier New" pitchFamily="49" charset="0"/>
              </a:rPr>
              <a:t>  </a:t>
            </a:r>
            <a:r>
              <a:rPr lang="en-US" b="1" dirty="0" smtClean="0">
                <a:solidFill>
                  <a:srgbClr val="FF0000"/>
                </a:solidFill>
                <a:latin typeface="Courier New" pitchFamily="49" charset="0"/>
                <a:cs typeface="Courier New" pitchFamily="49" charset="0"/>
              </a:rPr>
              <a:t>return a = ST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 -&gt; (</a:t>
            </a:r>
            <a:r>
              <a:rPr lang="en-US" b="1" dirty="0" err="1" smtClean="0">
                <a:solidFill>
                  <a:srgbClr val="FF0000"/>
                </a:solidFill>
                <a:latin typeface="Courier New" pitchFamily="49" charset="0"/>
                <a:cs typeface="Courier New" pitchFamily="49" charset="0"/>
              </a:rPr>
              <a:t>a,s</a:t>
            </a:r>
            <a:r>
              <a:rPr lang="en-US" b="1" dirty="0" smtClean="0">
                <a:solidFill>
                  <a:srgbClr val="FF0000"/>
                </a:solidFill>
                <a:latin typeface="Courier New" pitchFamily="49" charset="0"/>
                <a:cs typeface="Courier New" pitchFamily="49" charset="0"/>
              </a:rPr>
              <a:t>))</a:t>
            </a:r>
          </a:p>
          <a:p>
            <a:r>
              <a:rPr lang="en-US" b="1" dirty="0" smtClean="0">
                <a:solidFill>
                  <a:schemeClr val="bg1">
                    <a:lumMod val="50000"/>
                    <a:lumOff val="50000"/>
                  </a:schemeClr>
                </a:solidFill>
                <a:latin typeface="Courier New" pitchFamily="49" charset="0"/>
                <a:cs typeface="Courier New" pitchFamily="49" charset="0"/>
              </a:rPr>
              <a:t>  </a:t>
            </a:r>
            <a:r>
              <a:rPr lang="en-US" b="1" dirty="0" err="1" smtClean="0">
                <a:solidFill>
                  <a:schemeClr val="bg1">
                    <a:lumMod val="50000"/>
                    <a:lumOff val="50000"/>
                  </a:schemeClr>
                </a:solidFill>
                <a:latin typeface="Courier New" pitchFamily="49" charset="0"/>
                <a:cs typeface="Courier New" pitchFamily="49" charset="0"/>
              </a:rPr>
              <a:t>m</a:t>
            </a:r>
            <a:r>
              <a:rPr lang="en-US" b="1" dirty="0" smtClean="0">
                <a:solidFill>
                  <a:schemeClr val="bg1">
                    <a:lumMod val="50000"/>
                    <a:lumOff val="50000"/>
                  </a:schemeClr>
                </a:solidFill>
                <a:latin typeface="Courier New" pitchFamily="49" charset="0"/>
                <a:cs typeface="Courier New" pitchFamily="49" charset="0"/>
              </a:rPr>
              <a:t> &gt;&gt;= </a:t>
            </a:r>
            <a:r>
              <a:rPr lang="en-US" b="1" dirty="0" err="1" smtClean="0">
                <a:solidFill>
                  <a:schemeClr val="bg1">
                    <a:lumMod val="50000"/>
                    <a:lumOff val="50000"/>
                  </a:schemeClr>
                </a:solidFill>
                <a:latin typeface="Courier New" pitchFamily="49" charset="0"/>
                <a:cs typeface="Courier New" pitchFamily="49" charset="0"/>
              </a:rPr>
              <a:t>k</a:t>
            </a:r>
            <a:r>
              <a:rPr lang="en-US" b="1" dirty="0" smtClean="0">
                <a:solidFill>
                  <a:schemeClr val="bg1">
                    <a:lumMod val="50000"/>
                    <a:lumOff val="50000"/>
                  </a:schemeClr>
                </a:solidFill>
                <a:latin typeface="Courier New" pitchFamily="49" charset="0"/>
                <a:cs typeface="Courier New" pitchFamily="49" charset="0"/>
              </a:rPr>
              <a:t> =  ST (\</a:t>
            </a:r>
            <a:r>
              <a:rPr lang="en-US" b="1" dirty="0" err="1" smtClean="0">
                <a:solidFill>
                  <a:schemeClr val="bg1">
                    <a:lumMod val="50000"/>
                    <a:lumOff val="50000"/>
                  </a:schemeClr>
                </a:solidFill>
                <a:latin typeface="Courier New" pitchFamily="49" charset="0"/>
                <a:cs typeface="Courier New" pitchFamily="49" charset="0"/>
              </a:rPr>
              <a:t>s</a:t>
            </a:r>
            <a:r>
              <a:rPr lang="en-US" b="1" dirty="0" smtClean="0">
                <a:solidFill>
                  <a:schemeClr val="bg1">
                    <a:lumMod val="50000"/>
                    <a:lumOff val="50000"/>
                  </a:schemeClr>
                </a:solidFill>
                <a:latin typeface="Courier New" pitchFamily="49" charset="0"/>
                <a:cs typeface="Courier New" pitchFamily="49" charset="0"/>
              </a:rPr>
              <a:t> -&gt; let (</a:t>
            </a:r>
            <a:r>
              <a:rPr lang="en-US" b="1" dirty="0" err="1" smtClean="0">
                <a:solidFill>
                  <a:schemeClr val="bg1">
                    <a:lumMod val="50000"/>
                    <a:lumOff val="50000"/>
                  </a:schemeClr>
                </a:solidFill>
                <a:latin typeface="Courier New" pitchFamily="49" charset="0"/>
                <a:cs typeface="Courier New" pitchFamily="49" charset="0"/>
              </a:rPr>
              <a:t>a,s</a:t>
            </a:r>
            <a:r>
              <a:rPr lang="en-US" b="1" dirty="0" smtClean="0">
                <a:solidFill>
                  <a:schemeClr val="bg1">
                    <a:lumMod val="50000"/>
                    <a:lumOff val="50000"/>
                  </a:schemeClr>
                </a:solidFill>
                <a:latin typeface="Courier New" pitchFamily="49" charset="0"/>
                <a:cs typeface="Courier New" pitchFamily="49" charset="0"/>
              </a:rPr>
              <a:t>') = </a:t>
            </a:r>
            <a:r>
              <a:rPr lang="en-US" b="1" dirty="0" err="1" smtClean="0">
                <a:solidFill>
                  <a:schemeClr val="bg1">
                    <a:lumMod val="50000"/>
                    <a:lumOff val="50000"/>
                  </a:schemeClr>
                </a:solidFill>
                <a:latin typeface="Courier New" pitchFamily="49" charset="0"/>
                <a:cs typeface="Courier New" pitchFamily="49" charset="0"/>
              </a:rPr>
              <a:t>runST</a:t>
            </a:r>
            <a:r>
              <a:rPr lang="en-US" b="1" dirty="0" smtClean="0">
                <a:solidFill>
                  <a:schemeClr val="bg1">
                    <a:lumMod val="50000"/>
                    <a:lumOff val="50000"/>
                  </a:schemeClr>
                </a:solidFill>
                <a:latin typeface="Courier New" pitchFamily="49" charset="0"/>
                <a:cs typeface="Courier New" pitchFamily="49" charset="0"/>
              </a:rPr>
              <a:t> </a:t>
            </a:r>
            <a:r>
              <a:rPr lang="en-US" b="1" dirty="0" err="1" smtClean="0">
                <a:solidFill>
                  <a:schemeClr val="bg1">
                    <a:lumMod val="50000"/>
                    <a:lumOff val="50000"/>
                  </a:schemeClr>
                </a:solidFill>
                <a:latin typeface="Courier New" pitchFamily="49" charset="0"/>
                <a:cs typeface="Courier New" pitchFamily="49" charset="0"/>
              </a:rPr>
              <a:t>m</a:t>
            </a:r>
            <a:r>
              <a:rPr lang="en-US" b="1" dirty="0" smtClean="0">
                <a:solidFill>
                  <a:schemeClr val="bg1">
                    <a:lumMod val="50000"/>
                    <a:lumOff val="50000"/>
                  </a:schemeClr>
                </a:solidFill>
                <a:latin typeface="Courier New" pitchFamily="49" charset="0"/>
                <a:cs typeface="Courier New" pitchFamily="49" charset="0"/>
              </a:rPr>
              <a:t> </a:t>
            </a:r>
            <a:r>
              <a:rPr lang="en-US" b="1" dirty="0" err="1" smtClean="0">
                <a:solidFill>
                  <a:schemeClr val="bg1">
                    <a:lumMod val="50000"/>
                    <a:lumOff val="50000"/>
                  </a:schemeClr>
                </a:solidFill>
                <a:latin typeface="Courier New" pitchFamily="49" charset="0"/>
                <a:cs typeface="Courier New" pitchFamily="49" charset="0"/>
              </a:rPr>
              <a:t>s</a:t>
            </a:r>
            <a:r>
              <a:rPr lang="en-US" b="1" dirty="0" smtClean="0">
                <a:solidFill>
                  <a:schemeClr val="bg1">
                    <a:lumMod val="50000"/>
                    <a:lumOff val="50000"/>
                  </a:schemeClr>
                </a:solidFill>
                <a:latin typeface="Courier New" pitchFamily="49" charset="0"/>
                <a:cs typeface="Courier New" pitchFamily="49" charset="0"/>
              </a:rPr>
              <a:t>  </a:t>
            </a:r>
          </a:p>
          <a:p>
            <a:r>
              <a:rPr lang="en-US" b="1" dirty="0" smtClean="0">
                <a:solidFill>
                  <a:schemeClr val="bg1">
                    <a:lumMod val="50000"/>
                    <a:lumOff val="50000"/>
                  </a:schemeClr>
                </a:solidFill>
                <a:latin typeface="Courier New" pitchFamily="49" charset="0"/>
                <a:cs typeface="Courier New" pitchFamily="49" charset="0"/>
              </a:rPr>
              <a:t>                       in </a:t>
            </a:r>
            <a:r>
              <a:rPr lang="en-US" b="1" dirty="0" err="1" smtClean="0">
                <a:solidFill>
                  <a:schemeClr val="bg1">
                    <a:lumMod val="50000"/>
                    <a:lumOff val="50000"/>
                  </a:schemeClr>
                </a:solidFill>
                <a:latin typeface="Courier New" pitchFamily="49" charset="0"/>
                <a:cs typeface="Courier New" pitchFamily="49" charset="0"/>
              </a:rPr>
              <a:t>runST</a:t>
            </a:r>
            <a:r>
              <a:rPr lang="en-US" b="1" dirty="0" smtClean="0">
                <a:solidFill>
                  <a:schemeClr val="bg1">
                    <a:lumMod val="50000"/>
                    <a:lumOff val="50000"/>
                  </a:schemeClr>
                </a:solidFill>
                <a:latin typeface="Courier New" pitchFamily="49" charset="0"/>
                <a:cs typeface="Courier New" pitchFamily="49" charset="0"/>
              </a:rPr>
              <a:t> (</a:t>
            </a:r>
            <a:r>
              <a:rPr lang="en-US" b="1" dirty="0" err="1" smtClean="0">
                <a:solidFill>
                  <a:schemeClr val="bg1">
                    <a:lumMod val="50000"/>
                    <a:lumOff val="50000"/>
                  </a:schemeClr>
                </a:solidFill>
                <a:latin typeface="Courier New" pitchFamily="49" charset="0"/>
                <a:cs typeface="Courier New" pitchFamily="49" charset="0"/>
              </a:rPr>
              <a:t>k</a:t>
            </a:r>
            <a:r>
              <a:rPr lang="en-US" b="1" dirty="0" smtClean="0">
                <a:solidFill>
                  <a:schemeClr val="bg1">
                    <a:lumMod val="50000"/>
                    <a:lumOff val="50000"/>
                  </a:schemeClr>
                </a:solidFill>
                <a:latin typeface="Courier New" pitchFamily="49" charset="0"/>
                <a:cs typeface="Courier New" pitchFamily="49" charset="0"/>
              </a:rPr>
              <a:t> a) </a:t>
            </a:r>
            <a:r>
              <a:rPr lang="en-US" b="1" dirty="0" err="1" smtClean="0">
                <a:solidFill>
                  <a:schemeClr val="bg1">
                    <a:lumMod val="50000"/>
                    <a:lumOff val="50000"/>
                  </a:schemeClr>
                </a:solidFill>
                <a:latin typeface="Courier New" pitchFamily="49" charset="0"/>
                <a:cs typeface="Courier New" pitchFamily="49" charset="0"/>
              </a:rPr>
              <a:t>s</a:t>
            </a:r>
            <a:r>
              <a:rPr lang="en-US" b="1" dirty="0" smtClean="0">
                <a:solidFill>
                  <a:schemeClr val="bg1">
                    <a:lumMod val="50000"/>
                    <a:lumOff val="50000"/>
                  </a:schemeClr>
                </a:solidFill>
                <a:latin typeface="Courier New" pitchFamily="49" charset="0"/>
                <a:cs typeface="Courier New" pitchFamily="49" charset="0"/>
              </a:rPr>
              <a:t>')</a:t>
            </a:r>
          </a:p>
        </p:txBody>
      </p:sp>
      <p:sp>
        <p:nvSpPr>
          <p:cNvPr id="5" name="TextBox 4"/>
          <p:cNvSpPr txBox="1"/>
          <p:nvPr/>
        </p:nvSpPr>
        <p:spPr>
          <a:xfrm>
            <a:off x="1181100" y="2139943"/>
            <a:ext cx="6438900" cy="369332"/>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newtype</a:t>
            </a:r>
            <a:r>
              <a:rPr lang="en-US" b="1" dirty="0" smtClean="0">
                <a:solidFill>
                  <a:schemeClr val="bg1"/>
                </a:solidFill>
                <a:latin typeface="Courier New" pitchFamily="49" charset="0"/>
                <a:cs typeface="Courier New" pitchFamily="49" charset="0"/>
              </a:rPr>
              <a: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 ST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a,s</a:t>
            </a:r>
            <a:r>
              <a:rPr lang="en-US" b="1" dirty="0" smtClean="0">
                <a:solidFill>
                  <a:schemeClr val="bg1"/>
                </a:solidFill>
                <a:latin typeface="Courier New" pitchFamily="49" charset="0"/>
                <a:cs typeface="Courier New" pitchFamily="49" charset="0"/>
              </a:rPr>
              <a:t>)}</a:t>
            </a:r>
          </a:p>
        </p:txBody>
      </p:sp>
      <p:sp>
        <p:nvSpPr>
          <p:cNvPr id="6" name="TextBox 5"/>
          <p:cNvSpPr txBox="1"/>
          <p:nvPr/>
        </p:nvSpPr>
        <p:spPr>
          <a:xfrm>
            <a:off x="3017491" y="4311643"/>
            <a:ext cx="3416846" cy="400110"/>
          </a:xfrm>
          <a:prstGeom prst="rect">
            <a:avLst/>
          </a:prstGeom>
          <a:solidFill>
            <a:srgbClr val="FFFF00"/>
          </a:solidFill>
        </p:spPr>
        <p:txBody>
          <a:bodyPr wrap="none" rtlCol="0">
            <a:spAutoFit/>
          </a:bodyPr>
          <a:lstStyle/>
          <a:p>
            <a:pPr algn="ctr">
              <a:spcBef>
                <a:spcPct val="60000"/>
              </a:spcBef>
              <a:buClr>
                <a:srgbClr val="FF3300"/>
              </a:buClr>
            </a:pPr>
            <a:r>
              <a:rPr lang="en-GB" sz="2000" b="1" dirty="0" smtClean="0">
                <a:solidFill>
                  <a:schemeClr val="bg1"/>
                </a:solidFill>
                <a:latin typeface="Courier New" charset="0"/>
              </a:rPr>
              <a:t>return :: a -&gt; ST </a:t>
            </a:r>
            <a:r>
              <a:rPr lang="en-GB" sz="2000" b="1" dirty="0" err="1" smtClean="0">
                <a:solidFill>
                  <a:schemeClr val="bg1"/>
                </a:solidFill>
                <a:latin typeface="Courier New" charset="0"/>
              </a:rPr>
              <a:t>s</a:t>
            </a:r>
            <a:r>
              <a:rPr lang="en-GB" sz="2000" b="1" dirty="0" smtClean="0">
                <a:solidFill>
                  <a:schemeClr val="bg1"/>
                </a:solidFill>
                <a:latin typeface="Courier New" charset="0"/>
              </a:rPr>
              <a:t> a</a:t>
            </a:r>
            <a:endParaRPr lang="en-GB" sz="2000" b="1" dirty="0">
              <a:solidFill>
                <a:schemeClr val="bg1"/>
              </a:solidFill>
              <a:latin typeface="Courier New" charset="0"/>
            </a:endParaRPr>
          </a:p>
        </p:txBody>
      </p:sp>
      <p:grpSp>
        <p:nvGrpSpPr>
          <p:cNvPr id="15" name="Group 14"/>
          <p:cNvGrpSpPr/>
          <p:nvPr/>
        </p:nvGrpSpPr>
        <p:grpSpPr>
          <a:xfrm>
            <a:off x="2755900" y="4826000"/>
            <a:ext cx="4673600" cy="1544638"/>
            <a:chOff x="2603500" y="4826000"/>
            <a:chExt cx="4673600" cy="1544638"/>
          </a:xfrm>
        </p:grpSpPr>
        <p:grpSp>
          <p:nvGrpSpPr>
            <p:cNvPr id="7" name="Group 6"/>
            <p:cNvGrpSpPr/>
            <p:nvPr/>
          </p:nvGrpSpPr>
          <p:grpSpPr>
            <a:xfrm>
              <a:off x="3073400" y="5016500"/>
              <a:ext cx="3657600" cy="1354138"/>
              <a:chOff x="2667000" y="5143500"/>
              <a:chExt cx="3657600" cy="1354138"/>
            </a:xfrm>
          </p:grpSpPr>
          <p:sp>
            <p:nvSpPr>
              <p:cNvPr id="8" name="Rectangle 5"/>
              <p:cNvSpPr>
                <a:spLocks noChangeArrowheads="1"/>
              </p:cNvSpPr>
              <p:nvPr/>
            </p:nvSpPr>
            <p:spPr bwMode="auto">
              <a:xfrm>
                <a:off x="3352800" y="5334000"/>
                <a:ext cx="1752600" cy="1163638"/>
              </a:xfrm>
              <a:prstGeom prst="rect">
                <a:avLst/>
              </a:prstGeom>
              <a:solidFill>
                <a:schemeClr val="accent1"/>
              </a:solidFill>
              <a:ln w="28575">
                <a:solidFill>
                  <a:schemeClr val="tx1"/>
                </a:solidFill>
                <a:miter lim="800000"/>
                <a:headEnd/>
                <a:tailEnd/>
              </a:ln>
              <a:effectLst/>
            </p:spPr>
            <p:txBody>
              <a:bodyPr wrap="none" anchor="ctr">
                <a:prstTxWarp prst="textNoShape">
                  <a:avLst/>
                </a:prstTxWarp>
              </a:bodyPr>
              <a:lstStyle/>
              <a:p>
                <a:pPr algn="ctr"/>
                <a:r>
                  <a:rPr lang="en-GB" sz="2800" b="1" dirty="0">
                    <a:solidFill>
                      <a:schemeClr val="bg1"/>
                    </a:solidFill>
                    <a:latin typeface="Courier New" charset="0"/>
                  </a:rPr>
                  <a:t>return</a:t>
                </a:r>
              </a:p>
            </p:txBody>
          </p:sp>
          <p:sp>
            <p:nvSpPr>
              <p:cNvPr id="9" name="AutoShape 7"/>
              <p:cNvSpPr>
                <a:spLocks noChangeArrowheads="1"/>
              </p:cNvSpPr>
              <p:nvPr/>
            </p:nvSpPr>
            <p:spPr bwMode="auto">
              <a:xfrm>
                <a:off x="2743200" y="6096000"/>
                <a:ext cx="3581400" cy="304800"/>
              </a:xfrm>
              <a:prstGeom prst="rightArrow">
                <a:avLst>
                  <a:gd name="adj1" fmla="val 50000"/>
                  <a:gd name="adj2" fmla="val 293750"/>
                </a:avLst>
              </a:prstGeom>
              <a:solidFill>
                <a:srgbClr val="0070C0"/>
              </a:solidFill>
              <a:ln w="9525">
                <a:solidFill>
                  <a:schemeClr val="tx1"/>
                </a:solidFill>
                <a:miter lim="800000"/>
                <a:headEnd/>
                <a:tailEnd/>
              </a:ln>
              <a:effectLst/>
            </p:spPr>
            <p:txBody>
              <a:bodyPr wrap="none" anchor="ctr">
                <a:prstTxWarp prst="textNoShape">
                  <a:avLst/>
                </a:prstTxWarp>
              </a:bodyPr>
              <a:lstStyle/>
              <a:p>
                <a:endParaRPr lang="en-US" dirty="0">
                  <a:latin typeface="Chalkboard"/>
                </a:endParaRPr>
              </a:p>
            </p:txBody>
          </p:sp>
          <p:sp>
            <p:nvSpPr>
              <p:cNvPr id="10" name="Freeform 9"/>
              <p:cNvSpPr>
                <a:spLocks/>
              </p:cNvSpPr>
              <p:nvPr/>
            </p:nvSpPr>
            <p:spPr bwMode="auto">
              <a:xfrm>
                <a:off x="2667000" y="5143500"/>
                <a:ext cx="3048000" cy="495300"/>
              </a:xfrm>
              <a:custGeom>
                <a:avLst/>
                <a:gdLst/>
                <a:ahLst/>
                <a:cxnLst>
                  <a:cxn ang="0">
                    <a:pos x="0" y="0"/>
                  </a:cxn>
                  <a:cxn ang="0">
                    <a:pos x="0" y="336"/>
                  </a:cxn>
                  <a:cxn ang="0">
                    <a:pos x="1920" y="336"/>
                  </a:cxn>
                  <a:cxn ang="0">
                    <a:pos x="1920" y="0"/>
                  </a:cxn>
                </a:cxnLst>
                <a:rect l="0" t="0" r="r" b="b"/>
                <a:pathLst>
                  <a:path w="1920" h="336">
                    <a:moveTo>
                      <a:pt x="0" y="0"/>
                    </a:moveTo>
                    <a:lnTo>
                      <a:pt x="0" y="336"/>
                    </a:lnTo>
                    <a:lnTo>
                      <a:pt x="1920" y="336"/>
                    </a:lnTo>
                    <a:lnTo>
                      <a:pt x="1920" y="0"/>
                    </a:lnTo>
                  </a:path>
                </a:pathLst>
              </a:custGeom>
              <a:noFill/>
              <a:ln w="28575" cap="flat" cmpd="sng">
                <a:solidFill>
                  <a:schemeClr val="tx1"/>
                </a:solidFill>
                <a:prstDash val="solid"/>
                <a:miter lim="800000"/>
                <a:headEnd type="none" w="med" len="med"/>
                <a:tailEnd type="triangle" w="med" len="med"/>
              </a:ln>
              <a:effectLst/>
            </p:spPr>
            <p:txBody>
              <a:bodyPr wrap="none">
                <a:prstTxWarp prst="textNoShape">
                  <a:avLst/>
                </a:prstTxWarp>
              </a:bodyPr>
              <a:lstStyle/>
              <a:p>
                <a:endParaRPr lang="en-US" dirty="0">
                  <a:latin typeface="Chalkboard"/>
                </a:endParaRPr>
              </a:p>
            </p:txBody>
          </p:sp>
        </p:grpSp>
        <p:sp>
          <p:nvSpPr>
            <p:cNvPr id="11" name="TextBox 10"/>
            <p:cNvSpPr txBox="1"/>
            <p:nvPr/>
          </p:nvSpPr>
          <p:spPr>
            <a:xfrm>
              <a:off x="6807200" y="5829300"/>
              <a:ext cx="469900" cy="461665"/>
            </a:xfrm>
            <a:prstGeom prst="rect">
              <a:avLst/>
            </a:prstGeom>
            <a:noFill/>
          </p:spPr>
          <p:txBody>
            <a:bodyPr wrap="square" rtlCol="0">
              <a:spAutoFit/>
            </a:bodyPr>
            <a:lstStyle/>
            <a:p>
              <a:r>
                <a:rPr lang="en-GB" sz="2400" b="1" dirty="0" err="1" smtClean="0">
                  <a:latin typeface="Courier New" charset="0"/>
                </a:rPr>
                <a:t>s</a:t>
              </a:r>
              <a:endParaRPr lang="en-US" dirty="0">
                <a:latin typeface="Chalkboard"/>
              </a:endParaRPr>
            </a:p>
          </p:txBody>
        </p:sp>
        <p:sp>
          <p:nvSpPr>
            <p:cNvPr id="12" name="TextBox 11"/>
            <p:cNvSpPr txBox="1"/>
            <p:nvPr/>
          </p:nvSpPr>
          <p:spPr>
            <a:xfrm>
              <a:off x="2705100" y="4826000"/>
              <a:ext cx="469900" cy="461665"/>
            </a:xfrm>
            <a:prstGeom prst="rect">
              <a:avLst/>
            </a:prstGeom>
            <a:noFill/>
          </p:spPr>
          <p:txBody>
            <a:bodyPr wrap="square" rtlCol="0">
              <a:spAutoFit/>
            </a:bodyPr>
            <a:lstStyle/>
            <a:p>
              <a:r>
                <a:rPr lang="en-GB" sz="2400" b="1" dirty="0" smtClean="0">
                  <a:latin typeface="Courier New" charset="0"/>
                </a:rPr>
                <a:t>a</a:t>
              </a:r>
              <a:endParaRPr lang="en-US" dirty="0">
                <a:latin typeface="Chalkboard"/>
              </a:endParaRPr>
            </a:p>
          </p:txBody>
        </p:sp>
        <p:sp>
          <p:nvSpPr>
            <p:cNvPr id="13" name="TextBox 12"/>
            <p:cNvSpPr txBox="1"/>
            <p:nvPr/>
          </p:nvSpPr>
          <p:spPr>
            <a:xfrm>
              <a:off x="6108700" y="4826000"/>
              <a:ext cx="469900" cy="461665"/>
            </a:xfrm>
            <a:prstGeom prst="rect">
              <a:avLst/>
            </a:prstGeom>
            <a:noFill/>
          </p:spPr>
          <p:txBody>
            <a:bodyPr wrap="square" rtlCol="0">
              <a:spAutoFit/>
            </a:bodyPr>
            <a:lstStyle/>
            <a:p>
              <a:r>
                <a:rPr lang="en-GB" sz="2400" b="1" dirty="0" smtClean="0">
                  <a:latin typeface="Courier New" charset="0"/>
                </a:rPr>
                <a:t>a</a:t>
              </a:r>
              <a:endParaRPr lang="en-US" dirty="0">
                <a:latin typeface="Chalkboard"/>
              </a:endParaRPr>
            </a:p>
          </p:txBody>
        </p:sp>
        <p:sp>
          <p:nvSpPr>
            <p:cNvPr id="14" name="TextBox 13"/>
            <p:cNvSpPr txBox="1"/>
            <p:nvPr/>
          </p:nvSpPr>
          <p:spPr>
            <a:xfrm>
              <a:off x="2603500" y="5829300"/>
              <a:ext cx="469900" cy="461665"/>
            </a:xfrm>
            <a:prstGeom prst="rect">
              <a:avLst/>
            </a:prstGeom>
            <a:noFill/>
          </p:spPr>
          <p:txBody>
            <a:bodyPr wrap="square" rtlCol="0">
              <a:spAutoFit/>
            </a:bodyPr>
            <a:lstStyle/>
            <a:p>
              <a:r>
                <a:rPr lang="en-GB" sz="2400" b="1" dirty="0" err="1" smtClean="0">
                  <a:latin typeface="Courier New" charset="0"/>
                </a:rPr>
                <a:t>s</a:t>
              </a:r>
              <a:endParaRPr lang="en-US" dirty="0">
                <a:latin typeface="Chalkboard"/>
              </a:endParaRPr>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 Monad, Continued</a:t>
            </a:r>
            <a:endParaRPr lang="en-US" dirty="0"/>
          </a:p>
        </p:txBody>
      </p:sp>
      <p:sp>
        <p:nvSpPr>
          <p:cNvPr id="3" name="Content Placeholder 2"/>
          <p:cNvSpPr>
            <a:spLocks noGrp="1"/>
          </p:cNvSpPr>
          <p:nvPr>
            <p:ph idx="1"/>
          </p:nvPr>
        </p:nvSpPr>
        <p:spPr>
          <a:xfrm>
            <a:off x="457200" y="1473200"/>
            <a:ext cx="8229600" cy="4709160"/>
          </a:xfrm>
        </p:spPr>
        <p:txBody>
          <a:bodyPr/>
          <a:lstStyle/>
          <a:p>
            <a:r>
              <a:rPr lang="en-US" dirty="0" smtClean="0"/>
              <a:t>We need to make </a:t>
            </a:r>
            <a:r>
              <a:rPr lang="en-US" b="1" dirty="0" smtClean="0">
                <a:solidFill>
                  <a:schemeClr val="accent1"/>
                </a:solidFill>
                <a:latin typeface="Courier New"/>
                <a:cs typeface="Courier New"/>
              </a:rPr>
              <a:t>ST </a:t>
            </a:r>
            <a:r>
              <a:rPr lang="en-US" b="1" dirty="0" err="1" smtClean="0">
                <a:solidFill>
                  <a:schemeClr val="accent1"/>
                </a:solidFill>
                <a:latin typeface="Courier New"/>
                <a:cs typeface="Courier New"/>
              </a:rPr>
              <a:t>s</a:t>
            </a:r>
            <a:r>
              <a:rPr lang="en-US" dirty="0" smtClean="0"/>
              <a:t> an instance of Monad:</a:t>
            </a:r>
            <a:endParaRPr lang="en-US" dirty="0"/>
          </a:p>
        </p:txBody>
      </p:sp>
      <p:sp>
        <p:nvSpPr>
          <p:cNvPr id="4" name="TextBox 3"/>
          <p:cNvSpPr txBox="1"/>
          <p:nvPr/>
        </p:nvSpPr>
        <p:spPr>
          <a:xfrm>
            <a:off x="1203316" y="2749543"/>
            <a:ext cx="7331084" cy="1200329"/>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instance Monad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where</a:t>
            </a:r>
          </a:p>
          <a:p>
            <a:r>
              <a:rPr lang="en-US" b="1" dirty="0" smtClean="0">
                <a:solidFill>
                  <a:schemeClr val="bg1"/>
                </a:solidFill>
                <a:latin typeface="Courier New" pitchFamily="49" charset="0"/>
                <a:cs typeface="Courier New" pitchFamily="49" charset="0"/>
              </a:rPr>
              <a:t>  return a =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a,s</a:t>
            </a:r>
            <a:r>
              <a:rPr lang="en-US" b="1" dirty="0" smtClean="0">
                <a:solidFill>
                  <a:schemeClr val="bg1"/>
                </a:solidFill>
                <a:latin typeface="Courier New" pitchFamily="49" charset="0"/>
                <a:cs typeface="Courier New" pitchFamily="49" charset="0"/>
              </a:rPr>
              <a:t>))</a:t>
            </a:r>
          </a:p>
          <a:p>
            <a:r>
              <a:rPr lang="en-US" b="1" dirty="0" smtClean="0">
                <a:solidFill>
                  <a:schemeClr val="bg1">
                    <a:lumMod val="50000"/>
                    <a:lumOff val="50000"/>
                  </a:schemeClr>
                </a:solidFill>
                <a:latin typeface="Courier New" pitchFamily="49" charset="0"/>
                <a:cs typeface="Courier New" pitchFamily="49" charset="0"/>
              </a:rPr>
              <a:t>  </a:t>
            </a:r>
            <a:r>
              <a:rPr lang="en-US" b="1" dirty="0" err="1" smtClean="0">
                <a:solidFill>
                  <a:srgbClr val="FF0000"/>
                </a:solidFill>
                <a:latin typeface="Courier New" pitchFamily="49" charset="0"/>
                <a:cs typeface="Courier New" pitchFamily="49" charset="0"/>
              </a:rPr>
              <a:t>m</a:t>
            </a:r>
            <a:r>
              <a:rPr lang="en-US" b="1" dirty="0" smtClean="0">
                <a:solidFill>
                  <a:srgbClr val="FF0000"/>
                </a:solidFill>
                <a:latin typeface="Courier New" pitchFamily="49" charset="0"/>
                <a:cs typeface="Courier New" pitchFamily="49" charset="0"/>
              </a:rPr>
              <a:t> &gt;&gt;= </a:t>
            </a:r>
            <a:r>
              <a:rPr lang="en-US" b="1" dirty="0" err="1" smtClean="0">
                <a:solidFill>
                  <a:srgbClr val="FF0000"/>
                </a:solidFill>
                <a:latin typeface="Courier New" pitchFamily="49" charset="0"/>
                <a:cs typeface="Courier New" pitchFamily="49" charset="0"/>
              </a:rPr>
              <a:t>k</a:t>
            </a:r>
            <a:r>
              <a:rPr lang="en-US" b="1" dirty="0" smtClean="0">
                <a:solidFill>
                  <a:srgbClr val="FF0000"/>
                </a:solidFill>
                <a:latin typeface="Courier New" pitchFamily="49" charset="0"/>
                <a:cs typeface="Courier New" pitchFamily="49" charset="0"/>
              </a:rPr>
              <a:t> =  ST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 -&gt; let (</a:t>
            </a:r>
            <a:r>
              <a:rPr lang="en-US" b="1" dirty="0" err="1" smtClean="0">
                <a:solidFill>
                  <a:srgbClr val="FF0000"/>
                </a:solidFill>
                <a:latin typeface="Courier New" pitchFamily="49" charset="0"/>
                <a:cs typeface="Courier New" pitchFamily="49" charset="0"/>
              </a:rPr>
              <a:t>a,s</a:t>
            </a:r>
            <a:r>
              <a:rPr lang="en-US" b="1" dirty="0" smtClean="0">
                <a:solidFill>
                  <a:srgbClr val="FF0000"/>
                </a:solidFill>
                <a:latin typeface="Courier New" pitchFamily="49" charset="0"/>
                <a:cs typeface="Courier New" pitchFamily="49" charset="0"/>
              </a:rPr>
              <a:t>') = </a:t>
            </a:r>
            <a:r>
              <a:rPr lang="en-US" b="1" dirty="0" err="1" smtClean="0">
                <a:solidFill>
                  <a:srgbClr val="FF0000"/>
                </a:solidFill>
                <a:latin typeface="Courier New" pitchFamily="49" charset="0"/>
                <a:cs typeface="Courier New" pitchFamily="49" charset="0"/>
              </a:rPr>
              <a:t>runST</a:t>
            </a:r>
            <a:r>
              <a:rPr lang="en-US" b="1" dirty="0" smtClean="0">
                <a:solidFill>
                  <a:srgbClr val="FF0000"/>
                </a:solidFill>
                <a:latin typeface="Courier New" pitchFamily="49" charset="0"/>
                <a:cs typeface="Courier New" pitchFamily="49" charset="0"/>
              </a:rPr>
              <a:t> </a:t>
            </a:r>
            <a:r>
              <a:rPr lang="en-US" b="1" dirty="0" err="1" smtClean="0">
                <a:solidFill>
                  <a:srgbClr val="FF0000"/>
                </a:solidFill>
                <a:latin typeface="Courier New" pitchFamily="49" charset="0"/>
                <a:cs typeface="Courier New" pitchFamily="49" charset="0"/>
              </a:rPr>
              <a:t>m</a:t>
            </a:r>
            <a:r>
              <a:rPr lang="en-US" b="1" dirty="0" smtClean="0">
                <a:solidFill>
                  <a:srgbClr val="FF0000"/>
                </a:solidFill>
                <a:latin typeface="Courier New" pitchFamily="49" charset="0"/>
                <a:cs typeface="Courier New" pitchFamily="49" charset="0"/>
              </a:rPr>
              <a:t>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  </a:t>
            </a:r>
          </a:p>
          <a:p>
            <a:r>
              <a:rPr lang="en-US" b="1" dirty="0" smtClean="0">
                <a:solidFill>
                  <a:srgbClr val="FF0000"/>
                </a:solidFill>
                <a:latin typeface="Courier New" pitchFamily="49" charset="0"/>
                <a:cs typeface="Courier New" pitchFamily="49" charset="0"/>
              </a:rPr>
              <a:t>                       in </a:t>
            </a:r>
            <a:r>
              <a:rPr lang="en-US" b="1" dirty="0" err="1" smtClean="0">
                <a:solidFill>
                  <a:srgbClr val="FF0000"/>
                </a:solidFill>
                <a:latin typeface="Courier New" pitchFamily="49" charset="0"/>
                <a:cs typeface="Courier New" pitchFamily="49" charset="0"/>
              </a:rPr>
              <a:t>runST</a:t>
            </a:r>
            <a:r>
              <a:rPr lang="en-US" b="1" dirty="0" smtClean="0">
                <a:solidFill>
                  <a:srgbClr val="FF0000"/>
                </a:solidFill>
                <a:latin typeface="Courier New" pitchFamily="49" charset="0"/>
                <a:cs typeface="Courier New" pitchFamily="49" charset="0"/>
              </a:rPr>
              <a:t> (</a:t>
            </a:r>
            <a:r>
              <a:rPr lang="en-US" b="1" dirty="0" err="1" smtClean="0">
                <a:solidFill>
                  <a:srgbClr val="FF0000"/>
                </a:solidFill>
                <a:latin typeface="Courier New" pitchFamily="49" charset="0"/>
                <a:cs typeface="Courier New" pitchFamily="49" charset="0"/>
              </a:rPr>
              <a:t>k</a:t>
            </a:r>
            <a:r>
              <a:rPr lang="en-US" b="1" dirty="0" smtClean="0">
                <a:solidFill>
                  <a:srgbClr val="FF0000"/>
                </a:solidFill>
                <a:latin typeface="Courier New" pitchFamily="49" charset="0"/>
                <a:cs typeface="Courier New" pitchFamily="49" charset="0"/>
              </a:rPr>
              <a:t> a)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a:t>
            </a:r>
          </a:p>
        </p:txBody>
      </p:sp>
      <p:sp>
        <p:nvSpPr>
          <p:cNvPr id="5" name="TextBox 4"/>
          <p:cNvSpPr txBox="1"/>
          <p:nvPr/>
        </p:nvSpPr>
        <p:spPr>
          <a:xfrm>
            <a:off x="1181100" y="2139943"/>
            <a:ext cx="6438900" cy="369332"/>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newtype</a:t>
            </a:r>
            <a:r>
              <a:rPr lang="en-US" b="1" dirty="0" smtClean="0">
                <a:solidFill>
                  <a:schemeClr val="bg1"/>
                </a:solidFill>
                <a:latin typeface="Courier New" pitchFamily="49" charset="0"/>
                <a:cs typeface="Courier New" pitchFamily="49" charset="0"/>
              </a:rPr>
              <a: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 ST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a,s</a:t>
            </a:r>
            <a:r>
              <a:rPr lang="en-US" b="1" dirty="0" smtClean="0">
                <a:solidFill>
                  <a:schemeClr val="bg1"/>
                </a:solidFill>
                <a:latin typeface="Courier New" pitchFamily="49" charset="0"/>
                <a:cs typeface="Courier New" pitchFamily="49" charset="0"/>
              </a:rPr>
              <a:t>)}</a:t>
            </a:r>
          </a:p>
        </p:txBody>
      </p:sp>
      <p:sp>
        <p:nvSpPr>
          <p:cNvPr id="6" name="TextBox 5"/>
          <p:cNvSpPr txBox="1"/>
          <p:nvPr/>
        </p:nvSpPr>
        <p:spPr>
          <a:xfrm>
            <a:off x="1252191" y="4311643"/>
            <a:ext cx="6649026" cy="400110"/>
          </a:xfrm>
          <a:prstGeom prst="rect">
            <a:avLst/>
          </a:prstGeom>
          <a:solidFill>
            <a:srgbClr val="FFFF00"/>
          </a:solidFill>
        </p:spPr>
        <p:txBody>
          <a:bodyPr wrap="none" rtlCol="0">
            <a:spAutoFit/>
          </a:bodyPr>
          <a:lstStyle/>
          <a:p>
            <a:pPr algn="ctr">
              <a:spcBef>
                <a:spcPct val="60000"/>
              </a:spcBef>
              <a:buClr>
                <a:srgbClr val="FF3300"/>
              </a:buClr>
            </a:pPr>
            <a:r>
              <a:rPr lang="en-GB" sz="2000" b="1" dirty="0" smtClean="0">
                <a:solidFill>
                  <a:schemeClr val="bg1"/>
                </a:solidFill>
                <a:latin typeface="Courier New" charset="0"/>
              </a:rPr>
              <a:t>&gt;&gt;= :: ST </a:t>
            </a:r>
            <a:r>
              <a:rPr lang="en-GB" sz="2000" b="1" dirty="0" err="1" smtClean="0">
                <a:solidFill>
                  <a:schemeClr val="bg1"/>
                </a:solidFill>
                <a:latin typeface="Courier New" charset="0"/>
              </a:rPr>
              <a:t>s</a:t>
            </a:r>
            <a:r>
              <a:rPr lang="en-GB" sz="2000" b="1" dirty="0" smtClean="0">
                <a:solidFill>
                  <a:schemeClr val="bg1"/>
                </a:solidFill>
                <a:latin typeface="Courier New" charset="0"/>
              </a:rPr>
              <a:t> a -&gt; (a -&gt; ST </a:t>
            </a:r>
            <a:r>
              <a:rPr lang="en-GB" sz="2000" b="1" dirty="0" err="1" smtClean="0">
                <a:solidFill>
                  <a:schemeClr val="bg1"/>
                </a:solidFill>
                <a:latin typeface="Courier New" charset="0"/>
              </a:rPr>
              <a:t>s</a:t>
            </a:r>
            <a:r>
              <a:rPr lang="en-GB" sz="2000" b="1" dirty="0" smtClean="0">
                <a:solidFill>
                  <a:schemeClr val="bg1"/>
                </a:solidFill>
                <a:latin typeface="Courier New" charset="0"/>
              </a:rPr>
              <a:t> </a:t>
            </a:r>
            <a:r>
              <a:rPr lang="en-GB" sz="2000" b="1" dirty="0" err="1" smtClean="0">
                <a:solidFill>
                  <a:schemeClr val="bg1"/>
                </a:solidFill>
                <a:latin typeface="Courier New" charset="0"/>
              </a:rPr>
              <a:t>b</a:t>
            </a:r>
            <a:r>
              <a:rPr lang="en-GB" sz="2000" b="1" dirty="0" smtClean="0">
                <a:solidFill>
                  <a:schemeClr val="bg1"/>
                </a:solidFill>
                <a:latin typeface="Courier New" charset="0"/>
              </a:rPr>
              <a:t>) -&gt; (ST </a:t>
            </a:r>
            <a:r>
              <a:rPr lang="en-GB" sz="2000" b="1" dirty="0" err="1" smtClean="0">
                <a:solidFill>
                  <a:schemeClr val="bg1"/>
                </a:solidFill>
                <a:latin typeface="Courier New" charset="0"/>
              </a:rPr>
              <a:t>s</a:t>
            </a:r>
            <a:r>
              <a:rPr lang="en-GB" sz="2000" b="1" dirty="0" smtClean="0">
                <a:solidFill>
                  <a:schemeClr val="bg1"/>
                </a:solidFill>
                <a:latin typeface="Courier New" charset="0"/>
              </a:rPr>
              <a:t> </a:t>
            </a:r>
            <a:r>
              <a:rPr lang="en-GB" sz="2000" b="1" dirty="0" err="1" smtClean="0">
                <a:solidFill>
                  <a:schemeClr val="bg1"/>
                </a:solidFill>
                <a:latin typeface="Courier New" charset="0"/>
              </a:rPr>
              <a:t>b</a:t>
            </a:r>
            <a:r>
              <a:rPr lang="en-GB" sz="2000" b="1" dirty="0" smtClean="0">
                <a:solidFill>
                  <a:schemeClr val="bg1"/>
                </a:solidFill>
                <a:latin typeface="Courier New" charset="0"/>
              </a:rPr>
              <a:t>)</a:t>
            </a:r>
            <a:endParaRPr lang="en-GB" sz="2000" b="1" dirty="0">
              <a:solidFill>
                <a:schemeClr val="bg1"/>
              </a:solidFill>
              <a:latin typeface="Courier New" charset="0"/>
            </a:endParaRPr>
          </a:p>
        </p:txBody>
      </p:sp>
      <p:grpSp>
        <p:nvGrpSpPr>
          <p:cNvPr id="16" name="Group 15"/>
          <p:cNvGrpSpPr/>
          <p:nvPr/>
        </p:nvGrpSpPr>
        <p:grpSpPr>
          <a:xfrm>
            <a:off x="1549402" y="5136504"/>
            <a:ext cx="5968998" cy="1353196"/>
            <a:chOff x="1549402" y="5009504"/>
            <a:chExt cx="5968998" cy="1353196"/>
          </a:xfrm>
        </p:grpSpPr>
        <p:sp>
          <p:nvSpPr>
            <p:cNvPr id="17" name="Rectangle 16"/>
            <p:cNvSpPr/>
            <p:nvPr/>
          </p:nvSpPr>
          <p:spPr>
            <a:xfrm>
              <a:off x="1707458" y="5009504"/>
              <a:ext cx="5206604" cy="1353196"/>
            </a:xfrm>
            <a:prstGeom prst="rect">
              <a:avLst/>
            </a:prstGeom>
            <a:noFill/>
            <a:ln w="6350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Chalkboard"/>
              </a:endParaRPr>
            </a:p>
          </p:txBody>
        </p:sp>
        <p:grpSp>
          <p:nvGrpSpPr>
            <p:cNvPr id="18" name="Group 12"/>
            <p:cNvGrpSpPr/>
            <p:nvPr/>
          </p:nvGrpSpPr>
          <p:grpSpPr>
            <a:xfrm>
              <a:off x="1549402" y="5286266"/>
              <a:ext cx="5968998" cy="855347"/>
              <a:chOff x="609600" y="2112963"/>
              <a:chExt cx="8153400" cy="1316037"/>
            </a:xfrm>
          </p:grpSpPr>
          <p:sp>
            <p:nvSpPr>
              <p:cNvPr id="20" name="Rectangle 3"/>
              <p:cNvSpPr>
                <a:spLocks noChangeArrowheads="1"/>
              </p:cNvSpPr>
              <p:nvPr/>
            </p:nvSpPr>
            <p:spPr bwMode="auto">
              <a:xfrm>
                <a:off x="5791200" y="2265363"/>
                <a:ext cx="1752600" cy="1163637"/>
              </a:xfrm>
              <a:prstGeom prst="rect">
                <a:avLst/>
              </a:prstGeom>
              <a:solidFill>
                <a:schemeClr val="accent1"/>
              </a:solidFill>
              <a:ln w="28575">
                <a:solidFill>
                  <a:schemeClr val="tx1"/>
                </a:solidFill>
                <a:miter lim="800000"/>
                <a:headEnd/>
                <a:tailEnd/>
              </a:ln>
              <a:effectLst/>
            </p:spPr>
            <p:txBody>
              <a:bodyPr wrap="none" anchor="ctr">
                <a:prstTxWarp prst="textNoShape">
                  <a:avLst/>
                </a:prstTxWarp>
              </a:bodyPr>
              <a:lstStyle/>
              <a:p>
                <a:pPr algn="ctr"/>
                <a:r>
                  <a:rPr lang="en-GB" sz="2800" b="1" dirty="0" err="1" smtClean="0">
                    <a:solidFill>
                      <a:srgbClr val="000000"/>
                    </a:solidFill>
                    <a:latin typeface="Courier New" charset="0"/>
                  </a:rPr>
                  <a:t>k</a:t>
                </a:r>
                <a:r>
                  <a:rPr lang="en-GB" sz="2800" b="1" dirty="0" smtClean="0">
                    <a:solidFill>
                      <a:srgbClr val="000000"/>
                    </a:solidFill>
                    <a:latin typeface="Courier New" charset="0"/>
                  </a:rPr>
                  <a:t> a</a:t>
                </a:r>
                <a:endParaRPr lang="en-GB" sz="2800" b="1" dirty="0">
                  <a:solidFill>
                    <a:srgbClr val="000000"/>
                  </a:solidFill>
                  <a:latin typeface="Courier New" charset="0"/>
                </a:endParaRPr>
              </a:p>
            </p:txBody>
          </p:sp>
          <p:sp>
            <p:nvSpPr>
              <p:cNvPr id="21" name="Freeform 4"/>
              <p:cNvSpPr>
                <a:spLocks/>
              </p:cNvSpPr>
              <p:nvPr/>
            </p:nvSpPr>
            <p:spPr bwMode="auto">
              <a:xfrm>
                <a:off x="7543800" y="2112963"/>
                <a:ext cx="685800" cy="498475"/>
              </a:xfrm>
              <a:custGeom>
                <a:avLst/>
                <a:gdLst/>
                <a:ahLst/>
                <a:cxnLst>
                  <a:cxn ang="0">
                    <a:pos x="0" y="240"/>
                  </a:cxn>
                  <a:cxn ang="0">
                    <a:pos x="288" y="240"/>
                  </a:cxn>
                  <a:cxn ang="0">
                    <a:pos x="288" y="0"/>
                  </a:cxn>
                </a:cxnLst>
                <a:rect l="0" t="0" r="r" b="b"/>
                <a:pathLst>
                  <a:path w="288" h="240">
                    <a:moveTo>
                      <a:pt x="0" y="240"/>
                    </a:moveTo>
                    <a:lnTo>
                      <a:pt x="288" y="240"/>
                    </a:lnTo>
                    <a:lnTo>
                      <a:pt x="288" y="0"/>
                    </a:lnTo>
                  </a:path>
                </a:pathLst>
              </a:custGeom>
              <a:noFill/>
              <a:ln w="28575" cmpd="sng">
                <a:solidFill>
                  <a:schemeClr val="tx1"/>
                </a:solidFill>
                <a:round/>
                <a:headEnd type="none" w="med" len="med"/>
                <a:tailEnd type="triangle" w="med" len="med"/>
              </a:ln>
              <a:effectLst/>
            </p:spPr>
            <p:txBody>
              <a:bodyPr>
                <a:prstTxWarp prst="textNoShape">
                  <a:avLst/>
                </a:prstTxWarp>
              </a:bodyPr>
              <a:lstStyle/>
              <a:p>
                <a:endParaRPr lang="en-US" dirty="0">
                  <a:latin typeface="Chalkboard"/>
                </a:endParaRPr>
              </a:p>
            </p:txBody>
          </p:sp>
          <p:sp>
            <p:nvSpPr>
              <p:cNvPr id="22" name="AutoShape 6"/>
              <p:cNvSpPr>
                <a:spLocks noChangeArrowheads="1"/>
              </p:cNvSpPr>
              <p:nvPr/>
            </p:nvSpPr>
            <p:spPr bwMode="auto">
              <a:xfrm>
                <a:off x="7543800" y="3027363"/>
                <a:ext cx="1219200" cy="304800"/>
              </a:xfrm>
              <a:prstGeom prst="rightArrow">
                <a:avLst>
                  <a:gd name="adj1" fmla="val 50000"/>
                  <a:gd name="adj2" fmla="val 100000"/>
                </a:avLst>
              </a:prstGeom>
              <a:solidFill>
                <a:srgbClr val="6585CF"/>
              </a:solidFill>
              <a:ln w="9525">
                <a:solidFill>
                  <a:schemeClr val="tx1"/>
                </a:solidFill>
                <a:miter lim="800000"/>
                <a:headEnd/>
                <a:tailEnd/>
              </a:ln>
              <a:effectLst/>
            </p:spPr>
            <p:txBody>
              <a:bodyPr wrap="none" anchor="ctr">
                <a:prstTxWarp prst="textNoShape">
                  <a:avLst/>
                </a:prstTxWarp>
              </a:bodyPr>
              <a:lstStyle/>
              <a:p>
                <a:endParaRPr lang="en-US" dirty="0">
                  <a:latin typeface="Chalkboard"/>
                </a:endParaRPr>
              </a:p>
            </p:txBody>
          </p:sp>
          <p:sp>
            <p:nvSpPr>
              <p:cNvPr id="24" name="Rectangle 8"/>
              <p:cNvSpPr>
                <a:spLocks noChangeArrowheads="1"/>
              </p:cNvSpPr>
              <p:nvPr/>
            </p:nvSpPr>
            <p:spPr bwMode="auto">
              <a:xfrm>
                <a:off x="1219200" y="2265363"/>
                <a:ext cx="1752600" cy="1163637"/>
              </a:xfrm>
              <a:prstGeom prst="rect">
                <a:avLst/>
              </a:prstGeom>
              <a:solidFill>
                <a:schemeClr val="accent1"/>
              </a:solidFill>
              <a:ln w="28575">
                <a:solidFill>
                  <a:schemeClr val="tx1"/>
                </a:solidFill>
                <a:miter lim="800000"/>
                <a:headEnd/>
                <a:tailEnd/>
              </a:ln>
              <a:effectLst/>
            </p:spPr>
            <p:txBody>
              <a:bodyPr wrap="none" anchor="ctr">
                <a:prstTxWarp prst="textNoShape">
                  <a:avLst/>
                </a:prstTxWarp>
              </a:bodyPr>
              <a:lstStyle/>
              <a:p>
                <a:pPr algn="ctr"/>
                <a:r>
                  <a:rPr lang="en-GB" sz="2800" b="1" dirty="0" err="1" smtClean="0">
                    <a:solidFill>
                      <a:srgbClr val="000000"/>
                    </a:solidFill>
                    <a:latin typeface="Courier New" charset="0"/>
                  </a:rPr>
                  <a:t>m</a:t>
                </a:r>
                <a:endParaRPr lang="en-GB" sz="2800" b="1" dirty="0">
                  <a:solidFill>
                    <a:srgbClr val="000000"/>
                  </a:solidFill>
                  <a:latin typeface="Courier New" charset="0"/>
                </a:endParaRPr>
              </a:p>
            </p:txBody>
          </p:sp>
          <p:sp>
            <p:nvSpPr>
              <p:cNvPr id="25" name="AutoShape 10"/>
              <p:cNvSpPr>
                <a:spLocks noChangeArrowheads="1"/>
              </p:cNvSpPr>
              <p:nvPr/>
            </p:nvSpPr>
            <p:spPr bwMode="auto">
              <a:xfrm>
                <a:off x="609600" y="3027363"/>
                <a:ext cx="609600" cy="304800"/>
              </a:xfrm>
              <a:prstGeom prst="rightArrow">
                <a:avLst>
                  <a:gd name="adj1" fmla="val 50000"/>
                  <a:gd name="adj2" fmla="val 50000"/>
                </a:avLst>
              </a:prstGeom>
              <a:solidFill>
                <a:srgbClr val="6585CF"/>
              </a:solidFill>
              <a:ln w="9525">
                <a:solidFill>
                  <a:schemeClr val="tx1"/>
                </a:solidFill>
                <a:miter lim="800000"/>
                <a:headEnd/>
                <a:tailEnd/>
              </a:ln>
              <a:effectLst/>
            </p:spPr>
            <p:txBody>
              <a:bodyPr wrap="none" anchor="ctr">
                <a:prstTxWarp prst="textNoShape">
                  <a:avLst/>
                </a:prstTxWarp>
              </a:bodyPr>
              <a:lstStyle/>
              <a:p>
                <a:endParaRPr lang="en-US" dirty="0">
                  <a:latin typeface="Chalkboard"/>
                </a:endParaRPr>
              </a:p>
            </p:txBody>
          </p:sp>
          <p:sp>
            <p:nvSpPr>
              <p:cNvPr id="26" name="AutoShape 11"/>
              <p:cNvSpPr>
                <a:spLocks noChangeArrowheads="1"/>
              </p:cNvSpPr>
              <p:nvPr/>
            </p:nvSpPr>
            <p:spPr bwMode="auto">
              <a:xfrm>
                <a:off x="2971800" y="3027363"/>
                <a:ext cx="2819400" cy="304800"/>
              </a:xfrm>
              <a:prstGeom prst="rightArrow">
                <a:avLst>
                  <a:gd name="adj1" fmla="val 50000"/>
                  <a:gd name="adj2" fmla="val 231250"/>
                </a:avLst>
              </a:prstGeom>
              <a:solidFill>
                <a:srgbClr val="6585CF"/>
              </a:solidFill>
              <a:ln w="9525">
                <a:solidFill>
                  <a:schemeClr val="tx1"/>
                </a:solidFill>
                <a:miter lim="800000"/>
                <a:headEnd/>
                <a:tailEnd/>
              </a:ln>
              <a:effectLst/>
            </p:spPr>
            <p:txBody>
              <a:bodyPr wrap="none" anchor="ctr">
                <a:prstTxWarp prst="textNoShape">
                  <a:avLst/>
                </a:prstTxWarp>
              </a:bodyPr>
              <a:lstStyle/>
              <a:p>
                <a:endParaRPr lang="en-US" dirty="0">
                  <a:latin typeface="Chalkboard"/>
                </a:endParaRPr>
              </a:p>
            </p:txBody>
          </p:sp>
          <p:sp>
            <p:nvSpPr>
              <p:cNvPr id="28" name="Freeform 17"/>
              <p:cNvSpPr>
                <a:spLocks/>
              </p:cNvSpPr>
              <p:nvPr/>
            </p:nvSpPr>
            <p:spPr bwMode="auto">
              <a:xfrm>
                <a:off x="3005138" y="2130425"/>
                <a:ext cx="2786062" cy="536575"/>
              </a:xfrm>
              <a:custGeom>
                <a:avLst/>
                <a:gdLst/>
                <a:ahLst/>
                <a:cxnLst>
                  <a:cxn ang="0">
                    <a:pos x="0" y="291"/>
                  </a:cxn>
                  <a:cxn ang="0">
                    <a:pos x="398" y="291"/>
                  </a:cxn>
                  <a:cxn ang="0">
                    <a:pos x="398" y="0"/>
                  </a:cxn>
                  <a:cxn ang="0">
                    <a:pos x="1323" y="2"/>
                  </a:cxn>
                  <a:cxn ang="0">
                    <a:pos x="1323" y="338"/>
                  </a:cxn>
                  <a:cxn ang="0">
                    <a:pos x="1803" y="338"/>
                  </a:cxn>
                </a:cxnLst>
                <a:rect l="0" t="0" r="r" b="b"/>
                <a:pathLst>
                  <a:path w="1803" h="338">
                    <a:moveTo>
                      <a:pt x="0" y="291"/>
                    </a:moveTo>
                    <a:lnTo>
                      <a:pt x="398" y="291"/>
                    </a:lnTo>
                    <a:lnTo>
                      <a:pt x="398" y="0"/>
                    </a:lnTo>
                    <a:lnTo>
                      <a:pt x="1323" y="2"/>
                    </a:lnTo>
                    <a:lnTo>
                      <a:pt x="1323" y="338"/>
                    </a:lnTo>
                    <a:lnTo>
                      <a:pt x="1803" y="338"/>
                    </a:lnTo>
                  </a:path>
                </a:pathLst>
              </a:custGeom>
              <a:noFill/>
              <a:ln w="28575" cap="flat" cmpd="sng">
                <a:solidFill>
                  <a:schemeClr val="tx1"/>
                </a:solidFill>
                <a:prstDash val="solid"/>
                <a:miter lim="800000"/>
                <a:headEnd type="none" w="med" len="med"/>
                <a:tailEnd type="triangle" w="med" len="med"/>
              </a:ln>
              <a:effectLst/>
            </p:spPr>
            <p:txBody>
              <a:bodyPr wrap="none">
                <a:prstTxWarp prst="textNoShape">
                  <a:avLst/>
                </a:prstTxWarp>
              </a:bodyPr>
              <a:lstStyle/>
              <a:p>
                <a:endParaRPr lang="en-US" dirty="0">
                  <a:latin typeface="Chalkboard"/>
                </a:endParaRPr>
              </a:p>
            </p:txBody>
          </p:sp>
        </p:grpSp>
        <p:sp>
          <p:nvSpPr>
            <p:cNvPr id="19" name="Text Box 7"/>
            <p:cNvSpPr txBox="1">
              <a:spLocks noChangeArrowheads="1"/>
            </p:cNvSpPr>
            <p:nvPr/>
          </p:nvSpPr>
          <p:spPr bwMode="auto">
            <a:xfrm flipH="1">
              <a:off x="4127500" y="5232401"/>
              <a:ext cx="406400" cy="461665"/>
            </a:xfrm>
            <a:prstGeom prst="rect">
              <a:avLst/>
            </a:prstGeom>
            <a:noFill/>
            <a:ln w="9525">
              <a:noFill/>
              <a:miter lim="800000"/>
              <a:headEnd/>
              <a:tailEnd/>
            </a:ln>
            <a:effectLst/>
          </p:spPr>
          <p:txBody>
            <a:bodyPr wrap="square">
              <a:prstTxWarp prst="textNoShape">
                <a:avLst/>
              </a:prstTxWarp>
              <a:spAutoFit/>
            </a:bodyPr>
            <a:lstStyle/>
            <a:p>
              <a:pPr algn="l"/>
              <a:r>
                <a:rPr lang="en-GB" sz="2400" b="1" dirty="0" err="1" smtClean="0">
                  <a:latin typeface="Courier New"/>
                  <a:cs typeface="Courier New"/>
                </a:rPr>
                <a:t>a</a:t>
              </a:r>
              <a:endParaRPr lang="en-GB" b="1" dirty="0">
                <a:latin typeface="Courier New"/>
                <a:cs typeface="Courier New"/>
              </a:endParaRPr>
            </a:p>
          </p:txBody>
        </p:sp>
      </p:grpSp>
      <p:sp>
        <p:nvSpPr>
          <p:cNvPr id="29" name="TextBox 28"/>
          <p:cNvSpPr txBox="1"/>
          <p:nvPr/>
        </p:nvSpPr>
        <p:spPr>
          <a:xfrm>
            <a:off x="1079500" y="5803900"/>
            <a:ext cx="469900" cy="461665"/>
          </a:xfrm>
          <a:prstGeom prst="rect">
            <a:avLst/>
          </a:prstGeom>
          <a:noFill/>
        </p:spPr>
        <p:txBody>
          <a:bodyPr wrap="square" rtlCol="0">
            <a:spAutoFit/>
          </a:bodyPr>
          <a:lstStyle/>
          <a:p>
            <a:r>
              <a:rPr lang="en-GB" sz="2400" b="1" dirty="0" err="1" smtClean="0">
                <a:latin typeface="Courier New" charset="0"/>
              </a:rPr>
              <a:t>s</a:t>
            </a:r>
            <a:endParaRPr lang="en-US" dirty="0">
              <a:latin typeface="Chalkboard"/>
            </a:endParaRPr>
          </a:p>
        </p:txBody>
      </p:sp>
      <p:sp>
        <p:nvSpPr>
          <p:cNvPr id="30" name="TextBox 29"/>
          <p:cNvSpPr txBox="1"/>
          <p:nvPr/>
        </p:nvSpPr>
        <p:spPr>
          <a:xfrm>
            <a:off x="4127500" y="6045200"/>
            <a:ext cx="723900" cy="461665"/>
          </a:xfrm>
          <a:prstGeom prst="rect">
            <a:avLst/>
          </a:prstGeom>
          <a:noFill/>
        </p:spPr>
        <p:txBody>
          <a:bodyPr wrap="square" rtlCol="0">
            <a:spAutoFit/>
          </a:bodyPr>
          <a:lstStyle/>
          <a:p>
            <a:r>
              <a:rPr lang="en-GB" sz="2400" b="1" dirty="0" err="1" smtClean="0">
                <a:latin typeface="Courier New" charset="0"/>
              </a:rPr>
              <a:t>s</a:t>
            </a:r>
            <a:r>
              <a:rPr lang="en-GB" sz="2400" b="1" dirty="0" smtClean="0">
                <a:latin typeface="Courier New" charset="0"/>
              </a:rPr>
              <a:t>’</a:t>
            </a:r>
            <a:endParaRPr lang="en-US" dirty="0">
              <a:latin typeface="Chalkboard"/>
            </a:endParaRPr>
          </a:p>
        </p:txBody>
      </p:sp>
      <p:sp>
        <p:nvSpPr>
          <p:cNvPr id="31" name="TextBox 30"/>
          <p:cNvSpPr txBox="1"/>
          <p:nvPr/>
        </p:nvSpPr>
        <p:spPr>
          <a:xfrm>
            <a:off x="7543800" y="5803900"/>
            <a:ext cx="1193800" cy="461665"/>
          </a:xfrm>
          <a:prstGeom prst="rect">
            <a:avLst/>
          </a:prstGeom>
          <a:noFill/>
        </p:spPr>
        <p:txBody>
          <a:bodyPr wrap="square" rtlCol="0">
            <a:spAutoFit/>
          </a:bodyPr>
          <a:lstStyle/>
          <a:p>
            <a:r>
              <a:rPr lang="en-GB" sz="2400" b="1" dirty="0" err="1" smtClean="0">
                <a:latin typeface="Courier New" charset="0"/>
              </a:rPr>
              <a:t>s</a:t>
            </a:r>
            <a:r>
              <a:rPr lang="en-US" sz="2400" b="1" dirty="0" smtClean="0">
                <a:latin typeface="Courier New" charset="0"/>
              </a:rPr>
              <a:t>_res</a:t>
            </a:r>
            <a:endParaRPr lang="en-US" dirty="0">
              <a:latin typeface="Chalkboard"/>
            </a:endParaRPr>
          </a:p>
        </p:txBody>
      </p:sp>
      <p:sp>
        <p:nvSpPr>
          <p:cNvPr id="32" name="Text Box 7"/>
          <p:cNvSpPr txBox="1">
            <a:spLocks noChangeArrowheads="1"/>
          </p:cNvSpPr>
          <p:nvPr/>
        </p:nvSpPr>
        <p:spPr bwMode="auto">
          <a:xfrm flipH="1">
            <a:off x="7175500" y="5029201"/>
            <a:ext cx="1371600" cy="461665"/>
          </a:xfrm>
          <a:prstGeom prst="rect">
            <a:avLst/>
          </a:prstGeom>
          <a:noFill/>
          <a:ln w="9525">
            <a:noFill/>
            <a:miter lim="800000"/>
            <a:headEnd/>
            <a:tailEnd/>
          </a:ln>
          <a:effectLst/>
        </p:spPr>
        <p:txBody>
          <a:bodyPr wrap="square">
            <a:prstTxWarp prst="textNoShape">
              <a:avLst/>
            </a:prstTxWarp>
            <a:spAutoFit/>
          </a:bodyPr>
          <a:lstStyle/>
          <a:p>
            <a:pPr algn="l"/>
            <a:r>
              <a:rPr lang="en-GB" sz="2400" b="1" dirty="0" smtClean="0">
                <a:latin typeface="Courier New"/>
                <a:cs typeface="Courier New"/>
              </a:rPr>
              <a:t>result</a:t>
            </a:r>
            <a:endParaRPr lang="en-GB" b="1" dirty="0">
              <a:latin typeface="Courier New"/>
              <a:cs typeface="Courier New"/>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1862"/>
          </a:xfrm>
        </p:spPr>
        <p:txBody>
          <a:bodyPr/>
          <a:lstStyle/>
          <a:p>
            <a:r>
              <a:rPr lang="en-US" dirty="0" smtClean="0"/>
              <a:t>Operations in the ST Monad</a:t>
            </a:r>
            <a:endParaRPr lang="en-US" dirty="0"/>
          </a:p>
        </p:txBody>
      </p:sp>
      <p:sp>
        <p:nvSpPr>
          <p:cNvPr id="3" name="Content Placeholder 2"/>
          <p:cNvSpPr>
            <a:spLocks noGrp="1"/>
          </p:cNvSpPr>
          <p:nvPr>
            <p:ph idx="1"/>
          </p:nvPr>
        </p:nvSpPr>
        <p:spPr>
          <a:xfrm>
            <a:off x="457200" y="1371600"/>
            <a:ext cx="8229600" cy="4709160"/>
          </a:xfrm>
        </p:spPr>
        <p:txBody>
          <a:bodyPr/>
          <a:lstStyle/>
          <a:p>
            <a:r>
              <a:rPr lang="en-US" dirty="0" smtClean="0"/>
              <a:t>The monad structure specifies </a:t>
            </a:r>
            <a:r>
              <a:rPr lang="en-US" dirty="0" smtClean="0">
                <a:solidFill>
                  <a:srgbClr val="FFFF00"/>
                </a:solidFill>
              </a:rPr>
              <a:t>how to thread the state</a:t>
            </a:r>
            <a:r>
              <a:rPr lang="en-US" dirty="0" smtClean="0"/>
              <a:t>. Now we need to define operations for </a:t>
            </a:r>
            <a:r>
              <a:rPr lang="en-US" dirty="0" smtClean="0">
                <a:solidFill>
                  <a:srgbClr val="FFFF00"/>
                </a:solidFill>
              </a:rPr>
              <a:t>using the state</a:t>
            </a:r>
            <a:r>
              <a:rPr lang="en-US" dirty="0" smtClean="0"/>
              <a:t>.</a:t>
            </a:r>
            <a:endParaRPr lang="en-US" dirty="0"/>
          </a:p>
        </p:txBody>
      </p:sp>
      <p:sp>
        <p:nvSpPr>
          <p:cNvPr id="4" name="TextBox 3"/>
          <p:cNvSpPr txBox="1"/>
          <p:nvPr/>
        </p:nvSpPr>
        <p:spPr>
          <a:xfrm>
            <a:off x="393700" y="2978143"/>
            <a:ext cx="8547100" cy="923330"/>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Get the value of the state, leave state value unchanged.</a:t>
            </a:r>
          </a:p>
          <a:p>
            <a:r>
              <a:rPr lang="en-US" b="1" dirty="0" smtClean="0">
                <a:solidFill>
                  <a:schemeClr val="bg1"/>
                </a:solidFill>
                <a:latin typeface="Courier New" pitchFamily="49" charset="0"/>
                <a:cs typeface="Courier New" pitchFamily="49" charset="0"/>
              </a:rPr>
              <a:t>get ::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get =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s,s</a:t>
            </a:r>
            <a:r>
              <a:rPr lang="en-US" b="1" dirty="0" smtClean="0">
                <a:solidFill>
                  <a:schemeClr val="bg1"/>
                </a:solidFill>
                <a:latin typeface="Courier New" pitchFamily="49" charset="0"/>
                <a:cs typeface="Courier New" pitchFamily="49" charset="0"/>
              </a:rPr>
              <a:t>))</a:t>
            </a:r>
          </a:p>
        </p:txBody>
      </p:sp>
      <p:sp>
        <p:nvSpPr>
          <p:cNvPr id="5" name="TextBox 4"/>
          <p:cNvSpPr txBox="1"/>
          <p:nvPr/>
        </p:nvSpPr>
        <p:spPr>
          <a:xfrm>
            <a:off x="381000" y="4146543"/>
            <a:ext cx="8547100" cy="923330"/>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Make put's argument the new state, return the unit value.</a:t>
            </a:r>
          </a:p>
          <a:p>
            <a:r>
              <a:rPr lang="en-US" b="1" dirty="0" smtClean="0">
                <a:solidFill>
                  <a:schemeClr val="bg1"/>
                </a:solidFill>
                <a:latin typeface="Courier New" pitchFamily="49" charset="0"/>
                <a:cs typeface="Courier New" pitchFamily="49" charset="0"/>
              </a:rPr>
              <a:t>put ::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p>
          <a:p>
            <a:r>
              <a:rPr lang="en-US" b="1" dirty="0" smtClean="0">
                <a:solidFill>
                  <a:schemeClr val="bg1"/>
                </a:solidFill>
                <a:latin typeface="Courier New" pitchFamily="49" charset="0"/>
                <a:cs typeface="Courier New" pitchFamily="49" charset="0"/>
              </a:rPr>
              <a:t>put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 ST (\_ -&gt;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a:t>
            </a:r>
          </a:p>
        </p:txBody>
      </p:sp>
      <p:sp>
        <p:nvSpPr>
          <p:cNvPr id="6" name="TextBox 5"/>
          <p:cNvSpPr txBox="1"/>
          <p:nvPr/>
        </p:nvSpPr>
        <p:spPr>
          <a:xfrm>
            <a:off x="393700" y="5327643"/>
            <a:ext cx="8547100" cy="1200329"/>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Before update, the state has value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a:t>
            </a:r>
          </a:p>
          <a:p>
            <a:r>
              <a:rPr lang="en-US" b="1" dirty="0" smtClean="0">
                <a:solidFill>
                  <a:srgbClr val="FF0000"/>
                </a:solidFill>
                <a:latin typeface="Courier New" pitchFamily="49" charset="0"/>
                <a:cs typeface="Courier New" pitchFamily="49" charset="0"/>
              </a:rPr>
              <a:t>-- Return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 as value of action and replace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 with </a:t>
            </a:r>
            <a:r>
              <a:rPr lang="en-US" b="1" dirty="0" err="1" smtClean="0">
                <a:solidFill>
                  <a:srgbClr val="FF0000"/>
                </a:solidFill>
                <a:latin typeface="Courier New" pitchFamily="49" charset="0"/>
                <a:cs typeface="Courier New" pitchFamily="49" charset="0"/>
              </a:rPr>
              <a:t>f</a:t>
            </a:r>
            <a:r>
              <a:rPr lang="en-US" b="1" dirty="0" smtClean="0">
                <a:solidFill>
                  <a:srgbClr val="FF0000"/>
                </a:solidFill>
                <a:latin typeface="Courier New" pitchFamily="49" charset="0"/>
                <a:cs typeface="Courier New" pitchFamily="49" charset="0"/>
              </a:rPr>
              <a:t> </a:t>
            </a:r>
            <a:r>
              <a:rPr lang="en-US" b="1" dirty="0" err="1" smtClean="0">
                <a:solidFill>
                  <a:srgbClr val="FF0000"/>
                </a:solidFill>
                <a:latin typeface="Courier New" pitchFamily="49" charset="0"/>
                <a:cs typeface="Courier New" pitchFamily="49" charset="0"/>
              </a:rPr>
              <a:t>s</a:t>
            </a:r>
            <a:r>
              <a:rPr lang="en-US" b="1" dirty="0" smtClean="0">
                <a:solidFill>
                  <a:srgbClr val="FF0000"/>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update ::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update </a:t>
            </a:r>
            <a:r>
              <a:rPr lang="en-US" b="1" dirty="0" err="1" smtClean="0">
                <a:solidFill>
                  <a:schemeClr val="bg1"/>
                </a:solidFill>
                <a:latin typeface="Courier New" pitchFamily="49" charset="0"/>
                <a:cs typeface="Courier New" pitchFamily="49" charset="0"/>
              </a:rPr>
              <a:t>f</a:t>
            </a:r>
            <a:r>
              <a:rPr lang="en-US" b="1" dirty="0" smtClean="0">
                <a:solidFill>
                  <a:schemeClr val="bg1"/>
                </a:solidFill>
                <a:latin typeface="Courier New" pitchFamily="49" charset="0"/>
                <a:cs typeface="Courier New" pitchFamily="49" charset="0"/>
              </a:rPr>
              <a:t> =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338"/>
            <a:ext cx="8229600" cy="868362"/>
          </a:xfrm>
        </p:spPr>
        <p:txBody>
          <a:bodyPr/>
          <a:lstStyle/>
          <a:p>
            <a:r>
              <a:rPr lang="en-US" dirty="0" smtClean="0"/>
              <a:t>Counting </a:t>
            </a:r>
            <a:r>
              <a:rPr lang="en-US" dirty="0" err="1" smtClean="0"/>
              <a:t>Divs</a:t>
            </a:r>
            <a:r>
              <a:rPr lang="en-US" dirty="0" smtClean="0"/>
              <a:t> in the ST Monad</a:t>
            </a:r>
            <a:endParaRPr lang="en-US" dirty="0"/>
          </a:p>
        </p:txBody>
      </p:sp>
      <p:sp>
        <p:nvSpPr>
          <p:cNvPr id="4" name="TextBox 3"/>
          <p:cNvSpPr txBox="1"/>
          <p:nvPr/>
        </p:nvSpPr>
        <p:spPr>
          <a:xfrm>
            <a:off x="304800" y="1085843"/>
            <a:ext cx="8585200" cy="4247317"/>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 Exp -&gt; ST </a:t>
            </a:r>
            <a:r>
              <a:rPr lang="en-US" b="1" dirty="0" err="1" smtClean="0">
                <a:solidFill>
                  <a:schemeClr val="bg1"/>
                </a:solidFill>
                <a:latin typeface="Courier New" pitchFamily="49" charset="0"/>
                <a:cs typeface="Courier New" pitchFamily="49" charset="0"/>
              </a:rPr>
              <a:t>Int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Int</a:t>
            </a:r>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Plus and Minus omitted, but similar.</a:t>
            </a:r>
          </a:p>
          <a:p>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(Times e1 e2) = do {</a:t>
            </a:r>
          </a:p>
          <a:p>
            <a:r>
              <a:rPr lang="en-US" b="1" dirty="0" smtClean="0">
                <a:solidFill>
                  <a:schemeClr val="bg1"/>
                </a:solidFill>
                <a:latin typeface="Courier New" pitchFamily="49" charset="0"/>
                <a:cs typeface="Courier New" pitchFamily="49" charset="0"/>
              </a:rPr>
              <a:t>    v1 &lt;- </a:t>
            </a:r>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e1;</a:t>
            </a:r>
          </a:p>
          <a:p>
            <a:r>
              <a:rPr lang="en-US" b="1" dirty="0" smtClean="0">
                <a:solidFill>
                  <a:schemeClr val="bg1"/>
                </a:solidFill>
                <a:latin typeface="Courier New" pitchFamily="49" charset="0"/>
                <a:cs typeface="Courier New" pitchFamily="49" charset="0"/>
              </a:rPr>
              <a:t>    v2 &lt;- </a:t>
            </a:r>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e2;</a:t>
            </a:r>
          </a:p>
          <a:p>
            <a:r>
              <a:rPr lang="en-US" b="1" dirty="0" smtClean="0">
                <a:solidFill>
                  <a:schemeClr val="bg1"/>
                </a:solidFill>
                <a:latin typeface="Courier New" pitchFamily="49" charset="0"/>
                <a:cs typeface="Courier New" pitchFamily="49" charset="0"/>
              </a:rPr>
              <a:t>    return (v1 * v2)      }</a:t>
            </a:r>
          </a:p>
          <a:p>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(Div   e1 e2) = do {</a:t>
            </a:r>
          </a:p>
          <a:p>
            <a:r>
              <a:rPr lang="en-US" b="1" dirty="0" smtClean="0">
                <a:solidFill>
                  <a:schemeClr val="bg1"/>
                </a:solidFill>
                <a:latin typeface="Courier New" pitchFamily="49" charset="0"/>
                <a:cs typeface="Courier New" pitchFamily="49" charset="0"/>
              </a:rPr>
              <a:t>    v1 &lt;- </a:t>
            </a:r>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e1;</a:t>
            </a:r>
          </a:p>
          <a:p>
            <a:r>
              <a:rPr lang="en-US" b="1" dirty="0" smtClean="0">
                <a:solidFill>
                  <a:schemeClr val="bg1"/>
                </a:solidFill>
                <a:latin typeface="Courier New" pitchFamily="49" charset="0"/>
                <a:cs typeface="Courier New" pitchFamily="49" charset="0"/>
              </a:rPr>
              <a:t>    v2 &lt;- </a:t>
            </a:r>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e2;</a:t>
            </a:r>
          </a:p>
          <a:p>
            <a:r>
              <a:rPr lang="en-US" b="1" dirty="0" smtClean="0">
                <a:solidFill>
                  <a:schemeClr val="bg1"/>
                </a:solidFill>
                <a:latin typeface="Courier New" pitchFamily="49" charset="0"/>
                <a:cs typeface="Courier New" pitchFamily="49" charset="0"/>
              </a:rPr>
              <a:t>    update (+1);	       </a:t>
            </a:r>
            <a:r>
              <a:rPr lang="en-US" b="1" dirty="0" smtClean="0">
                <a:solidFill>
                  <a:srgbClr val="FF0000"/>
                </a:solidFill>
                <a:latin typeface="Courier New" pitchFamily="49" charset="0"/>
                <a:cs typeface="Courier New" pitchFamily="49" charset="0"/>
              </a:rPr>
              <a:t>-- Increment state by 1. (\</a:t>
            </a:r>
            <a:r>
              <a:rPr lang="en-US" b="1" dirty="0" err="1" smtClean="0">
                <a:solidFill>
                  <a:srgbClr val="FF0000"/>
                </a:solidFill>
                <a:latin typeface="Courier New" pitchFamily="49" charset="0"/>
                <a:cs typeface="Courier New" pitchFamily="49" charset="0"/>
              </a:rPr>
              <a:t>x</a:t>
            </a:r>
            <a:r>
              <a:rPr lang="en-US" b="1" dirty="0" smtClean="0">
                <a:solidFill>
                  <a:srgbClr val="FF0000"/>
                </a:solidFill>
                <a:latin typeface="Courier New" pitchFamily="49" charset="0"/>
                <a:cs typeface="Courier New" pitchFamily="49" charset="0"/>
              </a:rPr>
              <a:t>-&gt;x+1)</a:t>
            </a:r>
          </a:p>
          <a:p>
            <a:r>
              <a:rPr lang="en-US" b="1" dirty="0" smtClean="0">
                <a:solidFill>
                  <a:schemeClr val="bg1"/>
                </a:solidFill>
                <a:latin typeface="Courier New" pitchFamily="49" charset="0"/>
                <a:cs typeface="Courier New" pitchFamily="49" charset="0"/>
              </a:rPr>
              <a:t>    return (v1 `div` v2)  }</a:t>
            </a:r>
          </a:p>
          <a:p>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(Const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do{return</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a:t>
            </a:r>
          </a:p>
          <a:p>
            <a:endParaRPr lang="en-US" b="1" dirty="0" smtClean="0">
              <a:solidFill>
                <a:schemeClr val="bg1"/>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answerCD</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evalCD</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expA</a:t>
            </a:r>
            <a:r>
              <a:rPr lang="en-US" b="1" dirty="0" smtClean="0">
                <a:solidFill>
                  <a:schemeClr val="bg1"/>
                </a:solidFill>
                <a:latin typeface="Courier New" pitchFamily="49" charset="0"/>
                <a:cs typeface="Courier New" pitchFamily="49" charset="0"/>
              </a:rPr>
              <a:t>) 0</a:t>
            </a:r>
          </a:p>
          <a:p>
            <a:r>
              <a:rPr lang="en-US" b="1" dirty="0" smtClean="0">
                <a:solidFill>
                  <a:srgbClr val="FF0000"/>
                </a:solidFill>
                <a:latin typeface="Courier New" pitchFamily="49" charset="0"/>
                <a:cs typeface="Courier New" pitchFamily="49" charset="0"/>
              </a:rPr>
              <a:t>-- (0,1)     0 is the value of </a:t>
            </a:r>
            <a:r>
              <a:rPr lang="en-US" b="1" dirty="0" err="1" smtClean="0">
                <a:solidFill>
                  <a:srgbClr val="FF0000"/>
                </a:solidFill>
                <a:latin typeface="Courier New" pitchFamily="49" charset="0"/>
                <a:cs typeface="Courier New" pitchFamily="49" charset="0"/>
              </a:rPr>
              <a:t>expA</a:t>
            </a:r>
            <a:r>
              <a:rPr lang="en-US" b="1" dirty="0" smtClean="0">
                <a:solidFill>
                  <a:srgbClr val="FF0000"/>
                </a:solidFill>
                <a:latin typeface="Courier New" pitchFamily="49" charset="0"/>
                <a:cs typeface="Courier New" pitchFamily="49" charset="0"/>
              </a:rPr>
              <a:t>, 1 is the count of </a:t>
            </a:r>
            <a:r>
              <a:rPr lang="en-US" b="1" dirty="0" err="1" smtClean="0">
                <a:solidFill>
                  <a:srgbClr val="FF0000"/>
                </a:solidFill>
                <a:latin typeface="Courier New" pitchFamily="49" charset="0"/>
                <a:cs typeface="Courier New" pitchFamily="49" charset="0"/>
              </a:rPr>
              <a:t>divs</a:t>
            </a:r>
            <a:r>
              <a:rPr lang="en-US" b="1" dirty="0" smtClean="0">
                <a:solidFill>
                  <a:srgbClr val="FF0000"/>
                </a:solidFill>
                <a:latin typeface="Courier New" pitchFamily="49" charset="0"/>
                <a:cs typeface="Courier New" pitchFamily="49" charset="0"/>
              </a:rPr>
              <a:t>.</a:t>
            </a:r>
          </a:p>
        </p:txBody>
      </p:sp>
      <p:sp>
        <p:nvSpPr>
          <p:cNvPr id="5" name="Rounded Rectangular Callout 4"/>
          <p:cNvSpPr/>
          <p:nvPr/>
        </p:nvSpPr>
        <p:spPr>
          <a:xfrm>
            <a:off x="1193800" y="5892800"/>
            <a:ext cx="6756400" cy="783193"/>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chemeClr val="bg1"/>
                </a:solidFill>
                <a:latin typeface="Chalkboard"/>
              </a:rPr>
              <a:t>The state flow is specified in the monad; </a:t>
            </a:r>
            <a:r>
              <a:rPr lang="en-GB" sz="2000" dirty="0" err="1" smtClean="0">
                <a:solidFill>
                  <a:schemeClr val="bg1"/>
                </a:solidFill>
                <a:latin typeface="Chalkboard"/>
              </a:rPr>
              <a:t>eval</a:t>
            </a:r>
            <a:r>
              <a:rPr lang="en-GB" sz="2000" dirty="0" smtClean="0">
                <a:solidFill>
                  <a:schemeClr val="bg1"/>
                </a:solidFill>
                <a:latin typeface="Chalkboard"/>
              </a:rPr>
              <a:t> can access the state w/o having to thread it explicitly.</a:t>
            </a:r>
            <a:endParaRPr lang="en-GB" sz="2000" dirty="0">
              <a:solidFill>
                <a:schemeClr val="bg1"/>
              </a:solidFill>
              <a:latin typeface="Chalkboard"/>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4862"/>
          </a:xfrm>
        </p:spPr>
        <p:txBody>
          <a:bodyPr/>
          <a:lstStyle/>
          <a:p>
            <a:r>
              <a:rPr lang="en-US" dirty="0" smtClean="0"/>
              <a:t>Reviewing IO Monad</a:t>
            </a:r>
            <a:endParaRPr lang="en-US" dirty="0"/>
          </a:p>
        </p:txBody>
      </p:sp>
      <p:sp>
        <p:nvSpPr>
          <p:cNvPr id="3" name="Content Placeholder 2"/>
          <p:cNvSpPr>
            <a:spLocks noGrp="1"/>
          </p:cNvSpPr>
          <p:nvPr>
            <p:ph idx="1"/>
          </p:nvPr>
        </p:nvSpPr>
        <p:spPr>
          <a:xfrm>
            <a:off x="457200" y="1206500"/>
            <a:ext cx="8229600" cy="4927600"/>
          </a:xfrm>
        </p:spPr>
        <p:txBody>
          <a:bodyPr>
            <a:normAutofit fontScale="92500" lnSpcReduction="10000"/>
          </a:bodyPr>
          <a:lstStyle/>
          <a:p>
            <a:r>
              <a:rPr lang="en-US" dirty="0" smtClean="0"/>
              <a:t>Basic actions in IO monad have “side effects”: </a:t>
            </a:r>
          </a:p>
          <a:p>
            <a:endParaRPr lang="en-US" dirty="0" smtClean="0"/>
          </a:p>
          <a:p>
            <a:endParaRPr lang="en-US" dirty="0" smtClean="0"/>
          </a:p>
          <a:p>
            <a:r>
              <a:rPr lang="en-US" dirty="0" smtClean="0"/>
              <a:t>“Do” combines actions into larger actions:</a:t>
            </a:r>
          </a:p>
          <a:p>
            <a:endParaRPr lang="en-US" dirty="0" smtClean="0"/>
          </a:p>
          <a:p>
            <a:endParaRPr lang="en-US" dirty="0" smtClean="0"/>
          </a:p>
          <a:p>
            <a:endParaRPr lang="en-US" dirty="0" smtClean="0"/>
          </a:p>
          <a:p>
            <a:r>
              <a:rPr lang="en-US" dirty="0" smtClean="0"/>
              <a:t>Operations happen only at the “top level” where we implicitly perform an operation with type </a:t>
            </a:r>
          </a:p>
        </p:txBody>
      </p:sp>
      <p:sp>
        <p:nvSpPr>
          <p:cNvPr id="4" name="TextBox 3"/>
          <p:cNvSpPr txBox="1"/>
          <p:nvPr/>
        </p:nvSpPr>
        <p:spPr>
          <a:xfrm>
            <a:off x="1025516" y="1746243"/>
            <a:ext cx="6356369" cy="1015663"/>
          </a:xfrm>
          <a:prstGeom prst="rect">
            <a:avLst/>
          </a:prstGeom>
          <a:solidFill>
            <a:srgbClr val="FFFF00"/>
          </a:solidFill>
        </p:spPr>
        <p:txBody>
          <a:bodyPr wrap="square" rtlCol="0">
            <a:spAutoFit/>
          </a:bodyPr>
          <a:lstStyle/>
          <a:p>
            <a:r>
              <a:rPr lang="en-GB" sz="2000" b="1" dirty="0" err="1" smtClean="0">
                <a:solidFill>
                  <a:schemeClr val="bg1"/>
                </a:solidFill>
                <a:latin typeface="Courier New" pitchFamily="49" charset="0"/>
                <a:cs typeface="Courier New" pitchFamily="49" charset="0"/>
              </a:rPr>
              <a:t>getChar</a:t>
            </a:r>
            <a:r>
              <a:rPr lang="en-GB" sz="2000" b="1" dirty="0" smtClean="0">
                <a:solidFill>
                  <a:schemeClr val="bg1"/>
                </a:solidFill>
                <a:latin typeface="Courier New" pitchFamily="49" charset="0"/>
                <a:cs typeface="Courier New" pitchFamily="49" charset="0"/>
              </a:rPr>
              <a:t> :: IO Char</a:t>
            </a:r>
          </a:p>
          <a:p>
            <a:r>
              <a:rPr lang="en-GB" sz="2000" b="1" dirty="0" err="1" smtClean="0">
                <a:solidFill>
                  <a:schemeClr val="bg1"/>
                </a:solidFill>
                <a:latin typeface="Courier New" pitchFamily="49" charset="0"/>
                <a:cs typeface="Courier New" pitchFamily="49" charset="0"/>
              </a:rPr>
              <a:t>putChar</a:t>
            </a:r>
            <a:r>
              <a:rPr lang="en-GB" sz="2000" b="1" dirty="0" smtClean="0">
                <a:solidFill>
                  <a:schemeClr val="bg1"/>
                </a:solidFill>
                <a:latin typeface="Courier New" pitchFamily="49" charset="0"/>
                <a:cs typeface="Courier New" pitchFamily="49" charset="0"/>
              </a:rPr>
              <a:t> :: Char -&gt; IO ()</a:t>
            </a:r>
          </a:p>
          <a:p>
            <a:r>
              <a:rPr lang="en-GB" sz="2000" b="1" dirty="0" err="1" smtClean="0">
                <a:solidFill>
                  <a:schemeClr val="bg1"/>
                </a:solidFill>
                <a:latin typeface="Courier New" pitchFamily="49" charset="0"/>
                <a:cs typeface="Courier New" pitchFamily="49" charset="0"/>
              </a:rPr>
              <a:t>isEOF</a:t>
            </a:r>
            <a:r>
              <a:rPr lang="en-GB" sz="2000" b="1" dirty="0" smtClean="0">
                <a:solidFill>
                  <a:schemeClr val="bg1"/>
                </a:solidFill>
                <a:latin typeface="Courier New" pitchFamily="49" charset="0"/>
                <a:cs typeface="Courier New" pitchFamily="49" charset="0"/>
              </a:rPr>
              <a:t>   :: IO </a:t>
            </a:r>
            <a:r>
              <a:rPr lang="en-GB" sz="2000" b="1" dirty="0" err="1" smtClean="0">
                <a:solidFill>
                  <a:schemeClr val="bg1"/>
                </a:solidFill>
                <a:latin typeface="Courier New" pitchFamily="49" charset="0"/>
                <a:cs typeface="Courier New" pitchFamily="49" charset="0"/>
              </a:rPr>
              <a:t>Bool</a:t>
            </a:r>
            <a:endParaRPr lang="en-GB" sz="2000" b="1" dirty="0" smtClean="0">
              <a:solidFill>
                <a:schemeClr val="bg1"/>
              </a:solidFill>
              <a:latin typeface="Courier New" pitchFamily="49" charset="0"/>
              <a:cs typeface="Courier New" pitchFamily="49" charset="0"/>
            </a:endParaRPr>
          </a:p>
        </p:txBody>
      </p:sp>
      <p:sp>
        <p:nvSpPr>
          <p:cNvPr id="5" name="TextBox 4"/>
          <p:cNvSpPr txBox="1"/>
          <p:nvPr/>
        </p:nvSpPr>
        <p:spPr>
          <a:xfrm>
            <a:off x="1038216" y="3498843"/>
            <a:ext cx="7546984" cy="1631216"/>
          </a:xfrm>
          <a:prstGeom prst="rect">
            <a:avLst/>
          </a:prstGeom>
          <a:solidFill>
            <a:srgbClr val="FFFF00"/>
          </a:solidFill>
        </p:spPr>
        <p:txBody>
          <a:bodyPr wrap="square" rtlCol="0">
            <a:spAutoFit/>
          </a:bodyPr>
          <a:lstStyle/>
          <a:p>
            <a:r>
              <a:rPr lang="en-US" sz="2000" b="1" dirty="0" smtClean="0">
                <a:solidFill>
                  <a:schemeClr val="bg1"/>
                </a:solidFill>
                <a:latin typeface="Courier New" pitchFamily="49" charset="0"/>
                <a:cs typeface="Courier New" pitchFamily="49" charset="0"/>
              </a:rPr>
              <a:t>echo :: IO ()</a:t>
            </a:r>
          </a:p>
          <a:p>
            <a:r>
              <a:rPr lang="en-US" sz="2000" b="1" dirty="0" smtClean="0">
                <a:solidFill>
                  <a:schemeClr val="bg1"/>
                </a:solidFill>
                <a:latin typeface="Courier New" pitchFamily="49" charset="0"/>
                <a:cs typeface="Courier New" pitchFamily="49" charset="0"/>
              </a:rPr>
              <a:t>echo = do { </a:t>
            </a:r>
            <a:r>
              <a:rPr lang="en-US" sz="2000" b="1" dirty="0" err="1" smtClean="0">
                <a:solidFill>
                  <a:schemeClr val="bg1"/>
                </a:solidFill>
                <a:latin typeface="Courier New" pitchFamily="49" charset="0"/>
                <a:cs typeface="Courier New" pitchFamily="49" charset="0"/>
              </a:rPr>
              <a:t>b</a:t>
            </a:r>
            <a:r>
              <a:rPr lang="en-US" sz="2000" b="1" dirty="0" smtClean="0">
                <a:solidFill>
                  <a:schemeClr val="bg1"/>
                </a:solidFill>
                <a:latin typeface="Courier New" pitchFamily="49" charset="0"/>
                <a:cs typeface="Courier New" pitchFamily="49" charset="0"/>
              </a:rPr>
              <a:t> &lt;- </a:t>
            </a:r>
            <a:r>
              <a:rPr lang="en-US" sz="2000" b="1" dirty="0" err="1" smtClean="0">
                <a:solidFill>
                  <a:schemeClr val="bg1"/>
                </a:solidFill>
                <a:latin typeface="Courier New" pitchFamily="49" charset="0"/>
                <a:cs typeface="Courier New" pitchFamily="49" charset="0"/>
              </a:rPr>
              <a:t>isEOF</a:t>
            </a:r>
            <a:r>
              <a:rPr lang="en-US" sz="2000" b="1" dirty="0" smtClean="0">
                <a:solidFill>
                  <a:schemeClr val="bg1"/>
                </a:solidFill>
                <a:latin typeface="Courier New" pitchFamily="49" charset="0"/>
                <a:cs typeface="Courier New" pitchFamily="49" charset="0"/>
              </a:rPr>
              <a:t>;</a:t>
            </a:r>
          </a:p>
          <a:p>
            <a:r>
              <a:rPr lang="en-US" sz="2000" b="1" dirty="0" smtClean="0">
                <a:solidFill>
                  <a:schemeClr val="bg1"/>
                </a:solidFill>
                <a:latin typeface="Courier New" pitchFamily="49" charset="0"/>
                <a:cs typeface="Courier New" pitchFamily="49" charset="0"/>
              </a:rPr>
              <a:t>            if not </a:t>
            </a:r>
            <a:r>
              <a:rPr lang="en-US" sz="2000" b="1" dirty="0" err="1" smtClean="0">
                <a:solidFill>
                  <a:schemeClr val="bg1"/>
                </a:solidFill>
                <a:latin typeface="Courier New" pitchFamily="49" charset="0"/>
                <a:cs typeface="Courier New" pitchFamily="49" charset="0"/>
              </a:rPr>
              <a:t>b</a:t>
            </a:r>
            <a:r>
              <a:rPr lang="en-US" sz="2000" b="1" dirty="0" smtClean="0">
                <a:solidFill>
                  <a:schemeClr val="bg1"/>
                </a:solidFill>
                <a:latin typeface="Courier New" pitchFamily="49" charset="0"/>
                <a:cs typeface="Courier New" pitchFamily="49" charset="0"/>
              </a:rPr>
              <a:t> then do </a:t>
            </a:r>
          </a:p>
          <a:p>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x</a:t>
            </a:r>
            <a:r>
              <a:rPr lang="en-US" sz="2000" b="1" dirty="0" smtClean="0">
                <a:solidFill>
                  <a:schemeClr val="bg1"/>
                </a:solidFill>
                <a:latin typeface="Courier New" pitchFamily="49" charset="0"/>
                <a:cs typeface="Courier New" pitchFamily="49" charset="0"/>
              </a:rPr>
              <a:t> &lt;- </a:t>
            </a:r>
            <a:r>
              <a:rPr lang="en-US" sz="2000" b="1" dirty="0" err="1" smtClean="0">
                <a:solidFill>
                  <a:schemeClr val="bg1"/>
                </a:solidFill>
                <a:latin typeface="Courier New" pitchFamily="49" charset="0"/>
                <a:cs typeface="Courier New" pitchFamily="49" charset="0"/>
              </a:rPr>
              <a:t>getChar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putChar</a:t>
            </a:r>
            <a:r>
              <a:rPr lang="en-US" sz="2000" b="1" dirty="0" smtClean="0">
                <a:solidFill>
                  <a:schemeClr val="bg1"/>
                </a:solidFill>
                <a:latin typeface="Courier New" pitchFamily="49" charset="0"/>
                <a:cs typeface="Courier New" pitchFamily="49" charset="0"/>
              </a:rPr>
              <a:t> </a:t>
            </a:r>
            <a:r>
              <a:rPr lang="en-US" sz="2000" b="1" dirty="0" err="1" smtClean="0">
                <a:solidFill>
                  <a:schemeClr val="bg1"/>
                </a:solidFill>
                <a:latin typeface="Courier New" pitchFamily="49" charset="0"/>
                <a:cs typeface="Courier New" pitchFamily="49" charset="0"/>
              </a:rPr>
              <a:t>x</a:t>
            </a:r>
            <a:r>
              <a:rPr lang="en-US" sz="2000" b="1" dirty="0" smtClean="0">
                <a:solidFill>
                  <a:schemeClr val="bg1"/>
                </a:solidFill>
                <a:latin typeface="Courier New" pitchFamily="49" charset="0"/>
                <a:cs typeface="Courier New" pitchFamily="49" charset="0"/>
              </a:rPr>
              <a:t>; echo }</a:t>
            </a:r>
          </a:p>
          <a:p>
            <a:r>
              <a:rPr lang="en-US" sz="2000" b="1" dirty="0" smtClean="0">
                <a:solidFill>
                  <a:schemeClr val="bg1"/>
                </a:solidFill>
                <a:latin typeface="Courier New" pitchFamily="49" charset="0"/>
                <a:cs typeface="Courier New" pitchFamily="49" charset="0"/>
              </a:rPr>
              <a:t>            else return () }</a:t>
            </a:r>
          </a:p>
        </p:txBody>
      </p:sp>
      <p:sp>
        <p:nvSpPr>
          <p:cNvPr id="6" name="TextBox 5"/>
          <p:cNvSpPr txBox="1"/>
          <p:nvPr/>
        </p:nvSpPr>
        <p:spPr>
          <a:xfrm>
            <a:off x="1012816" y="6178543"/>
            <a:ext cx="7546984" cy="400110"/>
          </a:xfrm>
          <a:prstGeom prst="rect">
            <a:avLst/>
          </a:prstGeom>
          <a:solidFill>
            <a:srgbClr val="FFFF00"/>
          </a:solidFill>
        </p:spPr>
        <p:txBody>
          <a:bodyPr wrap="square" rtlCol="0">
            <a:spAutoFit/>
          </a:bodyPr>
          <a:lstStyle/>
          <a:p>
            <a:r>
              <a:rPr lang="en-GB" sz="2000" b="1" dirty="0" err="1" smtClean="0">
                <a:solidFill>
                  <a:schemeClr val="bg1"/>
                </a:solidFill>
                <a:latin typeface="Courier New" pitchFamily="49" charset="0"/>
                <a:cs typeface="Courier New" pitchFamily="49" charset="0"/>
              </a:rPr>
              <a:t>runIO</a:t>
            </a:r>
            <a:r>
              <a:rPr lang="en-GB" sz="2000" b="1" dirty="0" smtClean="0">
                <a:solidFill>
                  <a:schemeClr val="bg1"/>
                </a:solidFill>
                <a:latin typeface="Courier New" pitchFamily="49" charset="0"/>
                <a:cs typeface="Courier New" pitchFamily="49" charset="0"/>
              </a:rPr>
              <a:t> :: IO a -&gt; a       </a:t>
            </a:r>
            <a:r>
              <a:rPr lang="en-GB" sz="2000" b="1" dirty="0" smtClean="0">
                <a:solidFill>
                  <a:srgbClr val="FF0000"/>
                </a:solidFill>
                <a:latin typeface="Courier New" pitchFamily="49" charset="0"/>
                <a:cs typeface="Courier New" pitchFamily="49" charset="0"/>
              </a:rPr>
              <a:t>-- Doesn’t really exist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0338"/>
            <a:ext cx="8229600" cy="1143000"/>
          </a:xfrm>
        </p:spPr>
        <p:txBody>
          <a:bodyPr/>
          <a:lstStyle/>
          <a:p>
            <a:r>
              <a:rPr lang="en-US" dirty="0" smtClean="0"/>
              <a:t>The “Real” ST Monad</a:t>
            </a:r>
            <a:endParaRPr lang="en-US" dirty="0"/>
          </a:p>
        </p:txBody>
      </p:sp>
      <p:sp>
        <p:nvSpPr>
          <p:cNvPr id="4" name="Content Placeholder 3"/>
          <p:cNvSpPr>
            <a:spLocks noGrp="1"/>
          </p:cNvSpPr>
          <p:nvPr>
            <p:ph idx="1"/>
          </p:nvPr>
        </p:nvSpPr>
        <p:spPr>
          <a:xfrm>
            <a:off x="457200" y="1295400"/>
            <a:ext cx="8229600" cy="5334000"/>
          </a:xfrm>
        </p:spPr>
        <p:txBody>
          <a:bodyPr>
            <a:normAutofit fontScale="92500"/>
          </a:bodyPr>
          <a:lstStyle/>
          <a:p>
            <a:r>
              <a:rPr lang="en-US" dirty="0" smtClean="0"/>
              <a:t>The module </a:t>
            </a:r>
            <a:r>
              <a:rPr lang="en-US" b="1" dirty="0" err="1" smtClean="0">
                <a:solidFill>
                  <a:schemeClr val="accent1"/>
                </a:solidFill>
                <a:latin typeface="Courier New"/>
                <a:cs typeface="Courier New"/>
              </a:rPr>
              <a:t>Control.Module.ST.Lazy</a:t>
            </a:r>
            <a:r>
              <a:rPr lang="en-US" dirty="0" smtClean="0"/>
              <a:t>, part of the standard distribution, defines the ST monad, including the </a:t>
            </a:r>
            <a:r>
              <a:rPr lang="en-US" b="1" dirty="0" smtClean="0">
                <a:solidFill>
                  <a:srgbClr val="CEB966"/>
                </a:solidFill>
                <a:latin typeface="Courier New"/>
                <a:cs typeface="Courier New"/>
              </a:rPr>
              <a:t>get</a:t>
            </a:r>
            <a:r>
              <a:rPr lang="en-US" b="1" dirty="0" smtClean="0">
                <a:solidFill>
                  <a:srgbClr val="CEB966"/>
                </a:solidFill>
              </a:rPr>
              <a:t> </a:t>
            </a:r>
            <a:r>
              <a:rPr lang="en-US" dirty="0" smtClean="0"/>
              <a:t>and </a:t>
            </a:r>
            <a:r>
              <a:rPr lang="en-US" b="1" dirty="0" smtClean="0">
                <a:solidFill>
                  <a:srgbClr val="CEB966"/>
                </a:solidFill>
                <a:latin typeface="Courier New"/>
                <a:cs typeface="Courier New"/>
              </a:rPr>
              <a:t>put</a:t>
            </a:r>
            <a:r>
              <a:rPr lang="en-US" b="1" dirty="0" smtClean="0"/>
              <a:t> </a:t>
            </a:r>
            <a:r>
              <a:rPr lang="en-US" dirty="0" smtClean="0"/>
              <a:t>functions.</a:t>
            </a:r>
          </a:p>
          <a:p>
            <a:r>
              <a:rPr lang="en-US" dirty="0" smtClean="0"/>
              <a:t>It also provides operations for allocating, writing to, reading from, and modifying named imperative variables in </a:t>
            </a:r>
            <a:r>
              <a:rPr lang="en-US" b="1" dirty="0" smtClean="0">
                <a:solidFill>
                  <a:schemeClr val="accent1"/>
                </a:solidFill>
                <a:latin typeface="Courier New"/>
                <a:cs typeface="Courier New"/>
              </a:rPr>
              <a:t>ST </a:t>
            </a:r>
            <a:r>
              <a:rPr lang="en-US" b="1" dirty="0" err="1" smtClean="0">
                <a:solidFill>
                  <a:schemeClr val="accent1"/>
                </a:solidFill>
                <a:latin typeface="Courier New"/>
                <a:cs typeface="Courier New"/>
              </a:rPr>
              <a:t>s</a:t>
            </a:r>
            <a:r>
              <a:rPr lang="en-US" dirty="0" smtClean="0"/>
              <a:t>:</a:t>
            </a:r>
          </a:p>
          <a:p>
            <a:endParaRPr lang="en-US" dirty="0" smtClean="0"/>
          </a:p>
          <a:p>
            <a:endParaRPr lang="en-US" dirty="0" smtClean="0"/>
          </a:p>
          <a:p>
            <a:endParaRPr lang="en-US" dirty="0" smtClean="0"/>
          </a:p>
          <a:p>
            <a:r>
              <a:rPr lang="en-US" dirty="0" smtClean="0"/>
              <a:t>Analogous to the </a:t>
            </a:r>
            <a:r>
              <a:rPr lang="en-US" dirty="0" err="1" smtClean="0"/>
              <a:t>IORefs</a:t>
            </a:r>
            <a:r>
              <a:rPr lang="en-US" dirty="0" smtClean="0"/>
              <a:t> in the IO Monad.</a:t>
            </a:r>
            <a:endParaRPr lang="en-US" dirty="0"/>
          </a:p>
        </p:txBody>
      </p:sp>
      <p:sp>
        <p:nvSpPr>
          <p:cNvPr id="5" name="TextBox 4"/>
          <p:cNvSpPr txBox="1"/>
          <p:nvPr/>
        </p:nvSpPr>
        <p:spPr>
          <a:xfrm>
            <a:off x="1130300" y="4032243"/>
            <a:ext cx="6883400" cy="1754327"/>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From </a:t>
            </a:r>
            <a:r>
              <a:rPr lang="en-US" b="1" dirty="0" err="1" smtClean="0">
                <a:solidFill>
                  <a:srgbClr val="FF0000"/>
                </a:solidFill>
                <a:latin typeface="Courier New" pitchFamily="49" charset="0"/>
                <a:cs typeface="Courier New" pitchFamily="49" charset="0"/>
              </a:rPr>
              <a:t>Data.STRef.Lazy</a:t>
            </a:r>
            <a:endParaRPr lang="en-US" b="1" dirty="0" smtClean="0">
              <a:solidFill>
                <a:srgbClr val="FF0000"/>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data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a:t>
            </a:r>
          </a:p>
          <a:p>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 a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a:t>
            </a:r>
          </a:p>
          <a:p>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a:t>
            </a:r>
          </a:p>
          <a:p>
            <a:r>
              <a:rPr lang="en-US" b="1" dirty="0" err="1" smtClean="0">
                <a:solidFill>
                  <a:schemeClr val="bg1"/>
                </a:solidFill>
                <a:latin typeface="Courier New" pitchFamily="49" charset="0"/>
                <a:cs typeface="Courier New" pitchFamily="49" charset="0"/>
              </a:rPr>
              <a:t>writeSTRef</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-&gt; a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p>
          <a:p>
            <a:r>
              <a:rPr lang="en-US" b="1" dirty="0" err="1" smtClean="0">
                <a:solidFill>
                  <a:schemeClr val="bg1"/>
                </a:solidFill>
                <a:latin typeface="Courier New" pitchFamily="49" charset="0"/>
                <a:cs typeface="Courier New" pitchFamily="49" charset="0"/>
              </a:rPr>
              <a:t>modifySTRef</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-&gt; (a -&gt; a)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Swapping in </a:t>
            </a:r>
            <a:r>
              <a:rPr lang="en-US" dirty="0" smtClean="0">
                <a:latin typeface="Courier New"/>
                <a:cs typeface="Courier New"/>
              </a:rPr>
              <a:t>ST </a:t>
            </a:r>
            <a:r>
              <a:rPr lang="en-US" dirty="0" err="1" smtClean="0">
                <a:latin typeface="Courier New"/>
                <a:cs typeface="Courier New"/>
              </a:rPr>
              <a:t>s</a:t>
            </a:r>
            <a:endParaRPr lang="en-US" dirty="0">
              <a:latin typeface="Courier New"/>
              <a:cs typeface="Courier New"/>
            </a:endParaRPr>
          </a:p>
        </p:txBody>
      </p:sp>
      <p:sp>
        <p:nvSpPr>
          <p:cNvPr id="3" name="Content Placeholder 2"/>
          <p:cNvSpPr>
            <a:spLocks noGrp="1"/>
          </p:cNvSpPr>
          <p:nvPr>
            <p:ph idx="1"/>
          </p:nvPr>
        </p:nvSpPr>
        <p:spPr>
          <a:xfrm>
            <a:off x="457200" y="1219200"/>
            <a:ext cx="8229600" cy="4709160"/>
          </a:xfrm>
        </p:spPr>
        <p:txBody>
          <a:bodyPr/>
          <a:lstStyle/>
          <a:p>
            <a:r>
              <a:rPr lang="en-US" dirty="0" smtClean="0"/>
              <a:t>Using these operations, we can write an imperative swap function:</a:t>
            </a:r>
          </a:p>
          <a:p>
            <a:endParaRPr lang="en-US" dirty="0" smtClean="0"/>
          </a:p>
          <a:p>
            <a:endParaRPr lang="en-US" dirty="0" smtClean="0"/>
          </a:p>
          <a:p>
            <a:pPr lvl="4"/>
            <a:endParaRPr lang="en-US" dirty="0" smtClean="0"/>
          </a:p>
          <a:p>
            <a:r>
              <a:rPr lang="en-US" dirty="0" smtClean="0"/>
              <a:t>And test it...</a:t>
            </a:r>
            <a:endParaRPr lang="en-US" dirty="0"/>
          </a:p>
        </p:txBody>
      </p:sp>
      <p:sp>
        <p:nvSpPr>
          <p:cNvPr id="4" name="TextBox 3"/>
          <p:cNvSpPr txBox="1"/>
          <p:nvPr/>
        </p:nvSpPr>
        <p:spPr>
          <a:xfrm>
            <a:off x="1104900" y="2317743"/>
            <a:ext cx="6883400" cy="1477328"/>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swap ::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-&gt;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p>
          <a:p>
            <a:r>
              <a:rPr lang="en-US" b="1" dirty="0" smtClean="0">
                <a:solidFill>
                  <a:schemeClr val="bg1"/>
                </a:solidFill>
                <a:latin typeface="Courier New" pitchFamily="49" charset="0"/>
                <a:cs typeface="Courier New" pitchFamily="49" charset="0"/>
              </a:rPr>
              <a:t>swap r1 r2 = do {v1 &lt;- </a:t>
            </a:r>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r1;</a:t>
            </a:r>
          </a:p>
          <a:p>
            <a:r>
              <a:rPr lang="en-US" b="1" dirty="0" smtClean="0">
                <a:solidFill>
                  <a:schemeClr val="bg1"/>
                </a:solidFill>
                <a:latin typeface="Courier New" pitchFamily="49" charset="0"/>
                <a:cs typeface="Courier New" pitchFamily="49" charset="0"/>
              </a:rPr>
              <a:t>                 v2 &lt;- </a:t>
            </a:r>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r2;</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writeSTRef</a:t>
            </a:r>
            <a:r>
              <a:rPr lang="en-US" b="1" dirty="0" smtClean="0">
                <a:solidFill>
                  <a:schemeClr val="bg1"/>
                </a:solidFill>
                <a:latin typeface="Courier New" pitchFamily="49" charset="0"/>
                <a:cs typeface="Courier New" pitchFamily="49" charset="0"/>
              </a:rPr>
              <a:t> r1 v2;</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writeSTRef</a:t>
            </a:r>
            <a:r>
              <a:rPr lang="en-US" b="1" dirty="0" smtClean="0">
                <a:solidFill>
                  <a:schemeClr val="bg1"/>
                </a:solidFill>
                <a:latin typeface="Courier New" pitchFamily="49" charset="0"/>
                <a:cs typeface="Courier New" pitchFamily="49" charset="0"/>
              </a:rPr>
              <a:t> r2 v1}</a:t>
            </a:r>
          </a:p>
        </p:txBody>
      </p:sp>
      <p:sp>
        <p:nvSpPr>
          <p:cNvPr id="5" name="TextBox 4"/>
          <p:cNvSpPr txBox="1"/>
          <p:nvPr/>
        </p:nvSpPr>
        <p:spPr>
          <a:xfrm>
            <a:off x="1130300" y="4705343"/>
            <a:ext cx="6883400" cy="1754327"/>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testSwap</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Int</a:t>
            </a:r>
            <a:endParaRPr lang="en-US" b="1" dirty="0" smtClean="0">
              <a:solidFill>
                <a:schemeClr val="bg1"/>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testSwap</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(do { r1 &lt;- </a:t>
            </a:r>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1;</a:t>
            </a:r>
          </a:p>
          <a:p>
            <a:r>
              <a:rPr lang="en-US" b="1" dirty="0" smtClean="0">
                <a:solidFill>
                  <a:schemeClr val="bg1"/>
                </a:solidFill>
                <a:latin typeface="Courier New" pitchFamily="49" charset="0"/>
                <a:cs typeface="Courier New" pitchFamily="49" charset="0"/>
              </a:rPr>
              <a:t>                       r2 &lt;- </a:t>
            </a:r>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2;</a:t>
            </a:r>
          </a:p>
          <a:p>
            <a:r>
              <a:rPr lang="en-US" b="1" dirty="0" smtClean="0">
                <a:solidFill>
                  <a:schemeClr val="bg1"/>
                </a:solidFill>
                <a:latin typeface="Courier New" pitchFamily="49" charset="0"/>
                <a:cs typeface="Courier New" pitchFamily="49" charset="0"/>
              </a:rPr>
              <a:t>                       swap r1 r2;</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r2})</a:t>
            </a:r>
          </a:p>
          <a:p>
            <a:r>
              <a:rPr lang="en-US" b="1" dirty="0" smtClean="0">
                <a:solidFill>
                  <a:srgbClr val="FF0000"/>
                </a:solidFill>
                <a:latin typeface="Courier New" pitchFamily="49" charset="0"/>
                <a:cs typeface="Courier New" pitchFamily="49" charset="0"/>
              </a:rPr>
              <a:t>-- 1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Look</a:t>
            </a:r>
            <a:endParaRPr lang="en-US" dirty="0"/>
          </a:p>
        </p:txBody>
      </p:sp>
      <p:sp>
        <p:nvSpPr>
          <p:cNvPr id="3" name="Content Placeholder 2"/>
          <p:cNvSpPr>
            <a:spLocks noGrp="1"/>
          </p:cNvSpPr>
          <p:nvPr>
            <p:ph idx="1"/>
          </p:nvPr>
        </p:nvSpPr>
        <p:spPr>
          <a:xfrm>
            <a:off x="457200" y="1384300"/>
            <a:ext cx="8229600" cy="4709160"/>
          </a:xfrm>
        </p:spPr>
        <p:txBody>
          <a:bodyPr/>
          <a:lstStyle/>
          <a:p>
            <a:r>
              <a:rPr lang="en-US" dirty="0" smtClean="0"/>
              <a:t>Consider again the test code:</a:t>
            </a:r>
          </a:p>
          <a:p>
            <a:pPr lvl="5"/>
            <a:endParaRPr lang="en-US" dirty="0" smtClean="0">
              <a:latin typeface="Chalkboard"/>
            </a:endParaRPr>
          </a:p>
          <a:p>
            <a:endParaRPr lang="en-US" dirty="0" smtClean="0"/>
          </a:p>
          <a:p>
            <a:pPr>
              <a:buNone/>
            </a:pPr>
            <a:r>
              <a:rPr lang="en-US" dirty="0" smtClean="0"/>
              <a:t>	</a:t>
            </a:r>
          </a:p>
          <a:p>
            <a:r>
              <a:rPr lang="en-US" dirty="0" smtClean="0"/>
              <a:t>The </a:t>
            </a:r>
            <a:r>
              <a:rPr lang="en-US" b="1" dirty="0" err="1" smtClean="0">
                <a:solidFill>
                  <a:schemeClr val="accent1"/>
                </a:solidFill>
                <a:latin typeface="Courier New"/>
                <a:cs typeface="Courier New"/>
              </a:rPr>
              <a:t>runST</a:t>
            </a:r>
            <a:r>
              <a:rPr lang="en-US" b="1" dirty="0" smtClean="0">
                <a:solidFill>
                  <a:schemeClr val="accent1"/>
                </a:solidFill>
                <a:latin typeface="Courier New"/>
                <a:cs typeface="Courier New"/>
              </a:rPr>
              <a:t> :: ST </a:t>
            </a:r>
            <a:r>
              <a:rPr lang="en-US" b="1" dirty="0" err="1" smtClean="0">
                <a:solidFill>
                  <a:schemeClr val="accent1"/>
                </a:solidFill>
                <a:latin typeface="Courier New"/>
                <a:cs typeface="Courier New"/>
              </a:rPr>
              <a:t>s</a:t>
            </a:r>
            <a:r>
              <a:rPr lang="en-US" b="1" dirty="0" smtClean="0">
                <a:solidFill>
                  <a:schemeClr val="accent1"/>
                </a:solidFill>
                <a:latin typeface="Courier New"/>
                <a:cs typeface="Courier New"/>
              </a:rPr>
              <a:t> </a:t>
            </a:r>
            <a:r>
              <a:rPr lang="en-US" b="1" dirty="0" err="1" smtClean="0">
                <a:solidFill>
                  <a:schemeClr val="accent1"/>
                </a:solidFill>
                <a:latin typeface="Courier New"/>
                <a:cs typeface="Courier New"/>
              </a:rPr>
              <a:t>Int</a:t>
            </a:r>
            <a:r>
              <a:rPr lang="en-US" b="1" dirty="0" smtClean="0">
                <a:solidFill>
                  <a:schemeClr val="accent1"/>
                </a:solidFill>
                <a:latin typeface="Courier New"/>
                <a:cs typeface="Courier New"/>
              </a:rPr>
              <a:t> -&gt; </a:t>
            </a:r>
            <a:r>
              <a:rPr lang="en-US" b="1" dirty="0" err="1" smtClean="0">
                <a:solidFill>
                  <a:schemeClr val="accent1"/>
                </a:solidFill>
                <a:latin typeface="Courier New"/>
                <a:cs typeface="Courier New"/>
              </a:rPr>
              <a:t>Int</a:t>
            </a:r>
            <a:r>
              <a:rPr lang="en-US" dirty="0" smtClean="0"/>
              <a:t> function allowed us to “escape” the </a:t>
            </a:r>
            <a:r>
              <a:rPr lang="en-US" b="1" dirty="0" smtClean="0">
                <a:solidFill>
                  <a:srgbClr val="CEB966"/>
                </a:solidFill>
                <a:latin typeface="Courier New"/>
                <a:cs typeface="Courier New"/>
              </a:rPr>
              <a:t>ST </a:t>
            </a:r>
            <a:r>
              <a:rPr lang="en-US" b="1" dirty="0" err="1" smtClean="0">
                <a:solidFill>
                  <a:srgbClr val="CEB966"/>
                </a:solidFill>
                <a:latin typeface="Courier New"/>
                <a:cs typeface="Courier New"/>
              </a:rPr>
              <a:t>s</a:t>
            </a:r>
            <a:r>
              <a:rPr lang="en-US" dirty="0" smtClean="0"/>
              <a:t> monad.</a:t>
            </a:r>
            <a:endParaRPr lang="en-US" dirty="0"/>
          </a:p>
        </p:txBody>
      </p:sp>
      <p:sp>
        <p:nvSpPr>
          <p:cNvPr id="4" name="TextBox 3"/>
          <p:cNvSpPr txBox="1"/>
          <p:nvPr/>
        </p:nvSpPr>
        <p:spPr>
          <a:xfrm>
            <a:off x="1079500" y="2051043"/>
            <a:ext cx="6883400" cy="1477328"/>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testSwap</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Int</a:t>
            </a:r>
            <a:endParaRPr lang="en-US" b="1" dirty="0" smtClean="0">
              <a:solidFill>
                <a:schemeClr val="bg1"/>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testSwap</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(do { r1 &lt;- </a:t>
            </a:r>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1;</a:t>
            </a:r>
          </a:p>
          <a:p>
            <a:r>
              <a:rPr lang="en-US" b="1" dirty="0" smtClean="0">
                <a:solidFill>
                  <a:schemeClr val="bg1"/>
                </a:solidFill>
                <a:latin typeface="Courier New" pitchFamily="49" charset="0"/>
                <a:cs typeface="Courier New" pitchFamily="49" charset="0"/>
              </a:rPr>
              <a:t>                       r2 &lt;- </a:t>
            </a:r>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2;</a:t>
            </a:r>
          </a:p>
          <a:p>
            <a:r>
              <a:rPr lang="en-US" b="1" dirty="0" smtClean="0">
                <a:solidFill>
                  <a:schemeClr val="bg1"/>
                </a:solidFill>
                <a:latin typeface="Courier New" pitchFamily="49" charset="0"/>
                <a:cs typeface="Courier New" pitchFamily="49" charset="0"/>
              </a:rPr>
              <a:t>                       swap r1 r2;</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r2})</a:t>
            </a:r>
          </a:p>
        </p:txBody>
      </p:sp>
      <p:grpSp>
        <p:nvGrpSpPr>
          <p:cNvPr id="5" name="Group 4"/>
          <p:cNvGrpSpPr/>
          <p:nvPr/>
        </p:nvGrpSpPr>
        <p:grpSpPr>
          <a:xfrm>
            <a:off x="2159000" y="4927600"/>
            <a:ext cx="5796933" cy="1651000"/>
            <a:chOff x="2235200" y="4711700"/>
            <a:chExt cx="5796933" cy="1651000"/>
          </a:xfrm>
        </p:grpSpPr>
        <p:sp>
          <p:nvSpPr>
            <p:cNvPr id="6" name="Rectangle 5"/>
            <p:cNvSpPr/>
            <p:nvPr/>
          </p:nvSpPr>
          <p:spPr>
            <a:xfrm>
              <a:off x="2235200" y="5009504"/>
              <a:ext cx="4678862" cy="1353196"/>
            </a:xfrm>
            <a:prstGeom prst="rect">
              <a:avLst/>
            </a:prstGeom>
            <a:noFill/>
            <a:ln w="6350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Chalkboard"/>
              </a:endParaRPr>
            </a:p>
          </p:txBody>
        </p:sp>
        <p:sp>
          <p:nvSpPr>
            <p:cNvPr id="7" name="Freeform 4"/>
            <p:cNvSpPr>
              <a:spLocks/>
            </p:cNvSpPr>
            <p:nvPr/>
          </p:nvSpPr>
          <p:spPr bwMode="auto">
            <a:xfrm>
              <a:off x="5283200" y="5044966"/>
              <a:ext cx="2222500" cy="323980"/>
            </a:xfrm>
            <a:custGeom>
              <a:avLst/>
              <a:gdLst/>
              <a:ahLst/>
              <a:cxnLst>
                <a:cxn ang="0">
                  <a:pos x="0" y="240"/>
                </a:cxn>
                <a:cxn ang="0">
                  <a:pos x="288" y="240"/>
                </a:cxn>
                <a:cxn ang="0">
                  <a:pos x="288" y="0"/>
                </a:cxn>
              </a:cxnLst>
              <a:rect l="0" t="0" r="r" b="b"/>
              <a:pathLst>
                <a:path w="288" h="240">
                  <a:moveTo>
                    <a:pt x="0" y="240"/>
                  </a:moveTo>
                  <a:lnTo>
                    <a:pt x="288" y="240"/>
                  </a:lnTo>
                  <a:lnTo>
                    <a:pt x="288" y="0"/>
                  </a:lnTo>
                </a:path>
              </a:pathLst>
            </a:custGeom>
            <a:noFill/>
            <a:ln w="28575" cmpd="sng">
              <a:solidFill>
                <a:schemeClr val="tx1"/>
              </a:solidFill>
              <a:round/>
              <a:headEnd type="none" w="med" len="med"/>
              <a:tailEnd type="triangle" w="med" len="med"/>
            </a:ln>
            <a:effectLst/>
          </p:spPr>
          <p:txBody>
            <a:bodyPr>
              <a:prstTxWarp prst="textNoShape">
                <a:avLst/>
              </a:prstTxWarp>
            </a:bodyPr>
            <a:lstStyle/>
            <a:p>
              <a:endParaRPr lang="en-US" dirty="0">
                <a:latin typeface="Chalkboard"/>
              </a:endParaRPr>
            </a:p>
          </p:txBody>
        </p:sp>
        <p:sp>
          <p:nvSpPr>
            <p:cNvPr id="8" name="Text Box 7"/>
            <p:cNvSpPr txBox="1">
              <a:spLocks noChangeArrowheads="1"/>
            </p:cNvSpPr>
            <p:nvPr/>
          </p:nvSpPr>
          <p:spPr bwMode="auto">
            <a:xfrm>
              <a:off x="7016335" y="4711700"/>
              <a:ext cx="1015798" cy="369332"/>
            </a:xfrm>
            <a:prstGeom prst="rect">
              <a:avLst/>
            </a:prstGeom>
            <a:noFill/>
            <a:ln w="9525">
              <a:noFill/>
              <a:miter lim="800000"/>
              <a:headEnd/>
              <a:tailEnd/>
            </a:ln>
            <a:effectLst/>
          </p:spPr>
          <p:txBody>
            <a:bodyPr wrap="none">
              <a:prstTxWarp prst="textNoShape">
                <a:avLst/>
              </a:prstTxWarp>
              <a:spAutoFit/>
            </a:bodyPr>
            <a:lstStyle/>
            <a:p>
              <a:pPr algn="l"/>
              <a:r>
                <a:rPr lang="en-GB" b="1" dirty="0" smtClean="0">
                  <a:latin typeface="Courier New"/>
                  <a:cs typeface="Courier New"/>
                </a:rPr>
                <a:t>Result</a:t>
              </a:r>
              <a:endParaRPr lang="en-GB" b="1" dirty="0">
                <a:latin typeface="Courier New"/>
                <a:cs typeface="Courier New"/>
              </a:endParaRPr>
            </a:p>
          </p:txBody>
        </p:sp>
        <p:sp>
          <p:nvSpPr>
            <p:cNvPr id="9" name="Rectangle 8"/>
            <p:cNvSpPr>
              <a:spLocks noChangeArrowheads="1"/>
            </p:cNvSpPr>
            <p:nvPr/>
          </p:nvSpPr>
          <p:spPr bwMode="auto">
            <a:xfrm>
              <a:off x="3989582" y="5258317"/>
              <a:ext cx="1283056" cy="756296"/>
            </a:xfrm>
            <a:prstGeom prst="rect">
              <a:avLst/>
            </a:prstGeom>
            <a:solidFill>
              <a:schemeClr val="accent1"/>
            </a:solidFill>
            <a:ln w="28575">
              <a:solidFill>
                <a:schemeClr val="tx1"/>
              </a:solidFill>
              <a:miter lim="800000"/>
              <a:headEnd/>
              <a:tailEnd/>
            </a:ln>
            <a:effectLst/>
          </p:spPr>
          <p:txBody>
            <a:bodyPr wrap="none" anchor="ctr">
              <a:prstTxWarp prst="textNoShape">
                <a:avLst/>
              </a:prstTxWarp>
            </a:bodyPr>
            <a:lstStyle/>
            <a:p>
              <a:pPr algn="ctr"/>
              <a:r>
                <a:rPr lang="en-GB" sz="2800" b="1" dirty="0" smtClean="0">
                  <a:solidFill>
                    <a:srgbClr val="000000"/>
                  </a:solidFill>
                  <a:latin typeface="Courier New" charset="0"/>
                </a:rPr>
                <a:t>act</a:t>
              </a:r>
              <a:endParaRPr lang="en-GB" sz="2800" b="1" dirty="0">
                <a:solidFill>
                  <a:srgbClr val="000000"/>
                </a:solidFill>
                <a:latin typeface="Courier New" charset="0"/>
              </a:endParaRPr>
            </a:p>
          </p:txBody>
        </p:sp>
        <p:sp>
          <p:nvSpPr>
            <p:cNvPr id="10" name="AutoShape 10"/>
            <p:cNvSpPr>
              <a:spLocks noChangeArrowheads="1"/>
            </p:cNvSpPr>
            <p:nvPr/>
          </p:nvSpPr>
          <p:spPr bwMode="auto">
            <a:xfrm>
              <a:off x="3492502" y="5804373"/>
              <a:ext cx="446280" cy="198102"/>
            </a:xfrm>
            <a:prstGeom prst="rightArrow">
              <a:avLst>
                <a:gd name="adj1" fmla="val 50000"/>
                <a:gd name="adj2" fmla="val 50000"/>
              </a:avLst>
            </a:prstGeom>
            <a:solidFill>
              <a:srgbClr val="6585CF"/>
            </a:solidFill>
            <a:ln w="9525">
              <a:solidFill>
                <a:schemeClr val="tx1"/>
              </a:solidFill>
              <a:miter lim="800000"/>
              <a:headEnd/>
              <a:tailEnd/>
            </a:ln>
            <a:effectLst/>
          </p:spPr>
          <p:txBody>
            <a:bodyPr wrap="none" anchor="ctr">
              <a:prstTxWarp prst="textNoShape">
                <a:avLst/>
              </a:prstTxWarp>
            </a:bodyPr>
            <a:lstStyle/>
            <a:p>
              <a:endParaRPr lang="en-US" dirty="0">
                <a:latin typeface="Chalkboard"/>
              </a:endParaRPr>
            </a:p>
          </p:txBody>
        </p:sp>
        <p:sp>
          <p:nvSpPr>
            <p:cNvPr id="11" name="Text Box 7"/>
            <p:cNvSpPr txBox="1">
              <a:spLocks noChangeArrowheads="1"/>
            </p:cNvSpPr>
            <p:nvPr/>
          </p:nvSpPr>
          <p:spPr bwMode="auto">
            <a:xfrm>
              <a:off x="2362201" y="5575300"/>
              <a:ext cx="1104900" cy="646331"/>
            </a:xfrm>
            <a:prstGeom prst="rect">
              <a:avLst/>
            </a:prstGeom>
            <a:noFill/>
            <a:ln w="9525">
              <a:noFill/>
              <a:miter lim="800000"/>
              <a:headEnd/>
              <a:tailEnd/>
            </a:ln>
            <a:effectLst/>
          </p:spPr>
          <p:txBody>
            <a:bodyPr wrap="square">
              <a:prstTxWarp prst="textNoShape">
                <a:avLst/>
              </a:prstTxWarp>
              <a:spAutoFit/>
            </a:bodyPr>
            <a:lstStyle/>
            <a:p>
              <a:pPr algn="l"/>
              <a:r>
                <a:rPr lang="en-GB" b="1" dirty="0" smtClean="0">
                  <a:latin typeface="Courier New"/>
                  <a:cs typeface="Courier New"/>
                </a:rPr>
                <a:t>Invent</a:t>
              </a:r>
            </a:p>
            <a:p>
              <a:pPr algn="l"/>
              <a:r>
                <a:rPr lang="en-GB" b="1" dirty="0" smtClean="0">
                  <a:latin typeface="Courier New"/>
                  <a:cs typeface="Courier New"/>
                </a:rPr>
                <a:t>World</a:t>
              </a:r>
              <a:endParaRPr lang="en-GB" b="1" dirty="0">
                <a:latin typeface="Courier New"/>
                <a:cs typeface="Courier New"/>
              </a:endParaRPr>
            </a:p>
          </p:txBody>
        </p:sp>
        <p:sp>
          <p:nvSpPr>
            <p:cNvPr id="12" name="Text Box 7"/>
            <p:cNvSpPr txBox="1">
              <a:spLocks noChangeArrowheads="1"/>
            </p:cNvSpPr>
            <p:nvPr/>
          </p:nvSpPr>
          <p:spPr bwMode="auto">
            <a:xfrm>
              <a:off x="5753101" y="5562600"/>
              <a:ext cx="1168400" cy="646331"/>
            </a:xfrm>
            <a:prstGeom prst="rect">
              <a:avLst/>
            </a:prstGeom>
            <a:noFill/>
            <a:ln w="9525">
              <a:noFill/>
              <a:miter lim="800000"/>
              <a:headEnd/>
              <a:tailEnd/>
            </a:ln>
            <a:effectLst/>
          </p:spPr>
          <p:txBody>
            <a:bodyPr wrap="square">
              <a:prstTxWarp prst="textNoShape">
                <a:avLst/>
              </a:prstTxWarp>
              <a:spAutoFit/>
            </a:bodyPr>
            <a:lstStyle/>
            <a:p>
              <a:pPr algn="l"/>
              <a:r>
                <a:rPr lang="en-GB" b="1" dirty="0" smtClean="0">
                  <a:latin typeface="Courier New"/>
                  <a:cs typeface="Courier New"/>
                </a:rPr>
                <a:t>Discard</a:t>
              </a:r>
            </a:p>
            <a:p>
              <a:pPr algn="l"/>
              <a:r>
                <a:rPr lang="en-GB" b="1" dirty="0" smtClean="0">
                  <a:latin typeface="Courier New"/>
                  <a:cs typeface="Courier New"/>
                </a:rPr>
                <a:t>World</a:t>
              </a:r>
              <a:endParaRPr lang="en-GB" b="1" dirty="0">
                <a:latin typeface="Courier New"/>
                <a:cs typeface="Courier New"/>
              </a:endParaRPr>
            </a:p>
          </p:txBody>
        </p:sp>
        <p:sp>
          <p:nvSpPr>
            <p:cNvPr id="13" name="AutoShape 10"/>
            <p:cNvSpPr>
              <a:spLocks noChangeArrowheads="1"/>
            </p:cNvSpPr>
            <p:nvPr/>
          </p:nvSpPr>
          <p:spPr bwMode="auto">
            <a:xfrm>
              <a:off x="5295902" y="5791673"/>
              <a:ext cx="446280" cy="198102"/>
            </a:xfrm>
            <a:prstGeom prst="rightArrow">
              <a:avLst>
                <a:gd name="adj1" fmla="val 50000"/>
                <a:gd name="adj2" fmla="val 50000"/>
              </a:avLst>
            </a:prstGeom>
            <a:solidFill>
              <a:srgbClr val="6585CF"/>
            </a:solidFill>
            <a:ln w="9525">
              <a:solidFill>
                <a:schemeClr val="tx1"/>
              </a:solidFill>
              <a:miter lim="800000"/>
              <a:headEnd/>
              <a:tailEnd/>
            </a:ln>
            <a:effectLst/>
          </p:spPr>
          <p:txBody>
            <a:bodyPr wrap="none" anchor="ctr">
              <a:prstTxWarp prst="textNoShape">
                <a:avLst/>
              </a:prstTxWarp>
            </a:bodyPr>
            <a:lstStyle/>
            <a:p>
              <a:endParaRPr lang="en-US" dirty="0">
                <a:latin typeface="Chalkboard"/>
              </a:endParaRPr>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Wait!!!!</a:t>
            </a:r>
            <a:endParaRPr lang="en-US" dirty="0"/>
          </a:p>
        </p:txBody>
      </p:sp>
      <p:sp>
        <p:nvSpPr>
          <p:cNvPr id="3" name="Content Placeholder 2"/>
          <p:cNvSpPr>
            <a:spLocks noGrp="1"/>
          </p:cNvSpPr>
          <p:nvPr>
            <p:ph idx="1"/>
          </p:nvPr>
        </p:nvSpPr>
        <p:spPr>
          <a:xfrm>
            <a:off x="457200" y="1460500"/>
            <a:ext cx="8229600" cy="4709160"/>
          </a:xfrm>
        </p:spPr>
        <p:txBody>
          <a:bodyPr/>
          <a:lstStyle/>
          <a:p>
            <a:r>
              <a:rPr lang="en-US" dirty="0" smtClean="0"/>
              <a:t>The analogous function in the IO Monad </a:t>
            </a:r>
            <a:r>
              <a:rPr lang="en-US" b="1" dirty="0" err="1" smtClean="0">
                <a:solidFill>
                  <a:srgbClr val="CEB966"/>
                </a:solidFill>
                <a:latin typeface="Courier New"/>
                <a:cs typeface="Courier New"/>
              </a:rPr>
              <a:t>unsafePerformIO</a:t>
            </a:r>
            <a:r>
              <a:rPr lang="en-US" b="1" dirty="0" smtClean="0">
                <a:solidFill>
                  <a:srgbClr val="CEB966"/>
                </a:solidFill>
                <a:cs typeface="Chalkboard"/>
              </a:rPr>
              <a:t> </a:t>
            </a:r>
            <a:r>
              <a:rPr lang="en-US" dirty="0" smtClean="0"/>
              <a:t>breaks the type system.</a:t>
            </a:r>
          </a:p>
          <a:p>
            <a:r>
              <a:rPr lang="en-US" dirty="0" smtClean="0"/>
              <a:t>How do we know </a:t>
            </a:r>
            <a:r>
              <a:rPr lang="en-US" b="1" dirty="0" err="1" smtClean="0">
                <a:solidFill>
                  <a:srgbClr val="CEB966"/>
                </a:solidFill>
                <a:latin typeface="Courier New"/>
                <a:cs typeface="Courier New"/>
              </a:rPr>
              <a:t>runST</a:t>
            </a:r>
            <a:r>
              <a:rPr lang="en-US" dirty="0" smtClean="0"/>
              <a:t> is safe?  </a:t>
            </a:r>
            <a:endParaRPr lang="en-US" dirty="0"/>
          </a:p>
        </p:txBody>
      </p:sp>
      <p:sp>
        <p:nvSpPr>
          <p:cNvPr id="4" name="TextBox 3"/>
          <p:cNvSpPr txBox="1"/>
          <p:nvPr/>
        </p:nvSpPr>
        <p:spPr>
          <a:xfrm>
            <a:off x="1155700" y="3448043"/>
            <a:ext cx="6883400" cy="1754327"/>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What is to prevent examples like this one?</a:t>
            </a:r>
          </a:p>
          <a:p>
            <a:r>
              <a:rPr lang="en-US" b="1" dirty="0" smtClean="0">
                <a:solidFill>
                  <a:srgbClr val="FF0000"/>
                </a:solidFill>
                <a:latin typeface="Courier New" pitchFamily="49" charset="0"/>
                <a:cs typeface="Courier New" pitchFamily="49" charset="0"/>
              </a:rPr>
              <a:t>-- It allocates a reference in one state thread,</a:t>
            </a:r>
          </a:p>
          <a:p>
            <a:r>
              <a:rPr lang="en-US" b="1" dirty="0" smtClean="0">
                <a:solidFill>
                  <a:srgbClr val="FF0000"/>
                </a:solidFill>
                <a:latin typeface="Courier New" pitchFamily="49" charset="0"/>
                <a:cs typeface="Courier New" pitchFamily="49" charset="0"/>
              </a:rPr>
              <a:t>-- then uses the reference in a different state.</a:t>
            </a:r>
          </a:p>
          <a:p>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let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True)    </a:t>
            </a:r>
            <a:endParaRPr lang="en-US" b="1" dirty="0" smtClean="0">
              <a:solidFill>
                <a:srgbClr val="FF0000"/>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in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a:t>
            </a:r>
            <a:r>
              <a:rPr lang="en-US" b="1" dirty="0" smtClean="0">
                <a:solidFill>
                  <a:srgbClr val="FF0000"/>
                </a:solidFill>
                <a:latin typeface="Courier New" pitchFamily="49" charset="0"/>
                <a:cs typeface="Courier New" pitchFamily="49" charset="0"/>
              </a:rPr>
              <a:t>-- BAD!!</a:t>
            </a:r>
          </a:p>
        </p:txBody>
      </p:sp>
      <p:sp>
        <p:nvSpPr>
          <p:cNvPr id="6" name="Rounded Rectangular Callout 5"/>
          <p:cNvSpPr/>
          <p:nvPr/>
        </p:nvSpPr>
        <p:spPr>
          <a:xfrm>
            <a:off x="1244600" y="5473700"/>
            <a:ext cx="6756399" cy="1123712"/>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chemeClr val="bg1"/>
                </a:solidFill>
                <a:latin typeface="Chalkboard"/>
              </a:rPr>
              <a:t>This code must be </a:t>
            </a:r>
            <a:r>
              <a:rPr lang="en-GB" sz="2000" dirty="0" smtClean="0">
                <a:solidFill>
                  <a:srgbClr val="FF0000"/>
                </a:solidFill>
                <a:latin typeface="Chalkboard"/>
              </a:rPr>
              <a:t>outlawed </a:t>
            </a:r>
            <a:r>
              <a:rPr lang="en-US" sz="2000" dirty="0" smtClean="0">
                <a:solidFill>
                  <a:schemeClr val="bg1"/>
                </a:solidFill>
                <a:latin typeface="Chalkboard"/>
              </a:rPr>
              <a:t>because </a:t>
            </a:r>
            <a:r>
              <a:rPr lang="en-GB" sz="2000" dirty="0" smtClean="0">
                <a:solidFill>
                  <a:schemeClr val="bg1"/>
                </a:solidFill>
                <a:latin typeface="Chalkboard"/>
              </a:rPr>
              <a:t>actions in different state threads are not sequenced with respect to each other.  Purity would be lost!</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de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How?</a:t>
            </a:r>
            <a:endParaRPr lang="en-US" dirty="0"/>
          </a:p>
        </p:txBody>
      </p:sp>
      <p:sp>
        <p:nvSpPr>
          <p:cNvPr id="3" name="Content Placeholder 2"/>
          <p:cNvSpPr>
            <a:spLocks noGrp="1"/>
          </p:cNvSpPr>
          <p:nvPr>
            <p:ph idx="1"/>
          </p:nvPr>
        </p:nvSpPr>
        <p:spPr/>
        <p:txBody>
          <a:bodyPr/>
          <a:lstStyle/>
          <a:p>
            <a:r>
              <a:rPr lang="en-US" dirty="0" smtClean="0"/>
              <a:t>Initially, the Haskell designers thought they would have to </a:t>
            </a:r>
            <a:r>
              <a:rPr lang="en-US" dirty="0" smtClean="0">
                <a:solidFill>
                  <a:srgbClr val="FFFF00"/>
                </a:solidFill>
              </a:rPr>
              <a:t>tag each reference </a:t>
            </a:r>
            <a:r>
              <a:rPr lang="en-US" dirty="0" smtClean="0"/>
              <a:t>with its originating state thread and </a:t>
            </a:r>
            <a:r>
              <a:rPr lang="en-US" dirty="0" smtClean="0">
                <a:solidFill>
                  <a:srgbClr val="FFFF00"/>
                </a:solidFill>
              </a:rPr>
              <a:t>check each use </a:t>
            </a:r>
            <a:r>
              <a:rPr lang="en-US" dirty="0" smtClean="0"/>
              <a:t>to ensure compatibility.  </a:t>
            </a:r>
          </a:p>
          <a:p>
            <a:pPr lvl="1"/>
            <a:r>
              <a:rPr lang="en-US" dirty="0" smtClean="0">
                <a:solidFill>
                  <a:srgbClr val="FF0000"/>
                </a:solidFill>
              </a:rPr>
              <a:t>Expensive</a:t>
            </a:r>
            <a:r>
              <a:rPr lang="en-US" dirty="0" smtClean="0"/>
              <a:t>, runtime test</a:t>
            </a:r>
          </a:p>
          <a:p>
            <a:pPr lvl="1"/>
            <a:r>
              <a:rPr lang="en-US" dirty="0" smtClean="0"/>
              <a:t>Obvious implementation strategies made it possible to test the identity of a state thread and therefore </a:t>
            </a:r>
            <a:r>
              <a:rPr lang="en-US" dirty="0" smtClean="0">
                <a:solidFill>
                  <a:srgbClr val="FF0000"/>
                </a:solidFill>
              </a:rPr>
              <a:t>break referential transparency</a:t>
            </a:r>
            <a:r>
              <a:rPr lang="en-US" dirty="0" smtClean="0"/>
              <a:t>.</a:t>
            </a:r>
          </a:p>
          <a:p>
            <a:r>
              <a:rPr lang="en-US" dirty="0" smtClean="0"/>
              <a:t>Use the type system!</a:t>
            </a:r>
            <a:endParaRPr lang="en-US" dirty="0"/>
          </a:p>
        </p:txBody>
      </p:sp>
      <p:pic>
        <p:nvPicPr>
          <p:cNvPr id="5" name="Picture 4" descr="C:\Program Files\Microsoft Office\Clipart\standard\stddir1\bd05030_.wmf"/>
          <p:cNvPicPr>
            <a:picLocks noChangeAspect="1" noChangeArrowheads="1"/>
          </p:cNvPicPr>
          <p:nvPr/>
        </p:nvPicPr>
        <p:blipFill>
          <a:blip r:embed="rId2"/>
          <a:srcRect/>
          <a:stretch>
            <a:fillRect/>
          </a:stretch>
        </p:blipFill>
        <p:spPr bwMode="auto">
          <a:xfrm>
            <a:off x="7480300" y="5295900"/>
            <a:ext cx="742620" cy="10033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Typing </a:t>
            </a:r>
            <a:r>
              <a:rPr lang="en-US" dirty="0" err="1" smtClean="0">
                <a:latin typeface="Courier New"/>
                <a:cs typeface="Courier New"/>
              </a:rPr>
              <a:t>runST</a:t>
            </a:r>
            <a:endParaRPr lang="en-US" dirty="0">
              <a:latin typeface="Courier New"/>
              <a:cs typeface="Courier New"/>
            </a:endParaRPr>
          </a:p>
        </p:txBody>
      </p:sp>
      <p:sp>
        <p:nvSpPr>
          <p:cNvPr id="3" name="Content Placeholder 2"/>
          <p:cNvSpPr>
            <a:spLocks noGrp="1"/>
          </p:cNvSpPr>
          <p:nvPr>
            <p:ph idx="1"/>
          </p:nvPr>
        </p:nvSpPr>
        <p:spPr/>
        <p:txBody>
          <a:bodyPr>
            <a:normAutofit/>
          </a:bodyPr>
          <a:lstStyle/>
          <a:p>
            <a:r>
              <a:rPr lang="en-US" dirty="0" smtClean="0"/>
              <a:t>Precisely typing </a:t>
            </a:r>
            <a:r>
              <a:rPr lang="en-US" b="1" dirty="0" err="1" smtClean="0">
                <a:solidFill>
                  <a:schemeClr val="accent1"/>
                </a:solidFill>
                <a:latin typeface="Courier New"/>
                <a:cs typeface="Courier New"/>
              </a:rPr>
              <a:t>runST</a:t>
            </a:r>
            <a:r>
              <a:rPr lang="en-US" b="1" dirty="0" smtClean="0">
                <a:solidFill>
                  <a:schemeClr val="accent1"/>
                </a:solidFill>
                <a:cs typeface="Chalkboard"/>
              </a:rPr>
              <a:t> </a:t>
            </a:r>
            <a:r>
              <a:rPr lang="en-US" dirty="0" smtClean="0"/>
              <a:t>solves the problem!</a:t>
            </a:r>
          </a:p>
          <a:p>
            <a:r>
              <a:rPr lang="en-US" dirty="0" smtClean="0"/>
              <a:t>In </a:t>
            </a:r>
            <a:r>
              <a:rPr lang="en-US" dirty="0" err="1" smtClean="0"/>
              <a:t>Hindley</a:t>
            </a:r>
            <a:r>
              <a:rPr lang="en-US" dirty="0" smtClean="0"/>
              <a:t>/Milner, the type we have given to </a:t>
            </a:r>
            <a:r>
              <a:rPr lang="en-US" b="1" dirty="0" err="1" smtClean="0">
                <a:solidFill>
                  <a:schemeClr val="accent1"/>
                </a:solidFill>
                <a:latin typeface="Courier New"/>
                <a:cs typeface="Courier New"/>
              </a:rPr>
              <a:t>runST</a:t>
            </a:r>
            <a:r>
              <a:rPr lang="en-US" b="1" dirty="0" smtClean="0">
                <a:solidFill>
                  <a:schemeClr val="accent1"/>
                </a:solidFill>
                <a:cs typeface="Chalkboard"/>
              </a:rPr>
              <a:t> </a:t>
            </a:r>
            <a:r>
              <a:rPr lang="en-US" dirty="0" smtClean="0"/>
              <a:t>is implicitly universally quantified:</a:t>
            </a:r>
          </a:p>
          <a:p>
            <a:endParaRPr lang="en-US" dirty="0" smtClean="0"/>
          </a:p>
          <a:p>
            <a:r>
              <a:rPr lang="en-US" dirty="0" smtClean="0"/>
              <a:t>But this type isn’t good enough.</a:t>
            </a:r>
          </a:p>
        </p:txBody>
      </p:sp>
      <p:sp>
        <p:nvSpPr>
          <p:cNvPr id="4" name="TextBox 3"/>
          <p:cNvSpPr txBox="1"/>
          <p:nvPr/>
        </p:nvSpPr>
        <p:spPr>
          <a:xfrm>
            <a:off x="2514600" y="3359143"/>
            <a:ext cx="4114800" cy="369332"/>
          </a:xfrm>
          <a:prstGeom prst="rect">
            <a:avLst/>
          </a:prstGeom>
          <a:solidFill>
            <a:srgbClr val="FFFF00"/>
          </a:solidFill>
        </p:spPr>
        <p:txBody>
          <a:bodyPr wrap="square" rtlCol="0">
            <a:spAutoFit/>
          </a:bodyPr>
          <a:lstStyle/>
          <a:p>
            <a:r>
              <a:rPr lang="en-US" b="1" dirty="0" err="1" smtClean="0">
                <a:solidFill>
                  <a:schemeClr val="bg1"/>
                </a:solidFill>
                <a:latin typeface="Courier New"/>
                <a:cs typeface="Courier New"/>
              </a:rPr>
              <a:t>runST</a:t>
            </a:r>
            <a:r>
              <a:rPr lang="en-US" b="1" dirty="0" smtClean="0">
                <a:solidFill>
                  <a:schemeClr val="bg1"/>
                </a:solidFill>
                <a:latin typeface="Courier New"/>
                <a:cs typeface="Courier New"/>
              </a:rPr>
              <a:t> :: \/</a:t>
            </a:r>
            <a:r>
              <a:rPr lang="en-US" b="1" dirty="0" err="1" smtClean="0">
                <a:solidFill>
                  <a:schemeClr val="bg1"/>
                </a:solidFill>
                <a:latin typeface="Courier New"/>
                <a:cs typeface="Courier New"/>
              </a:rPr>
              <a:t>s,a.(ST</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s</a:t>
            </a:r>
            <a:r>
              <a:rPr lang="en-US" b="1" dirty="0" smtClean="0">
                <a:solidFill>
                  <a:schemeClr val="bg1"/>
                </a:solidFill>
                <a:latin typeface="Courier New"/>
                <a:cs typeface="Courier New"/>
              </a:rPr>
              <a:t> a -&gt; a)</a:t>
            </a:r>
            <a:endParaRPr lang="en-US" b="1" dirty="0" smtClean="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4862"/>
          </a:xfrm>
        </p:spPr>
        <p:txBody>
          <a:bodyPr/>
          <a:lstStyle/>
          <a:p>
            <a:r>
              <a:rPr lang="en-US" dirty="0" smtClean="0"/>
              <a:t>A Better Type</a:t>
            </a:r>
            <a:endParaRPr lang="en-US" dirty="0"/>
          </a:p>
        </p:txBody>
      </p:sp>
      <p:sp>
        <p:nvSpPr>
          <p:cNvPr id="3" name="Content Placeholder 2"/>
          <p:cNvSpPr>
            <a:spLocks noGrp="1"/>
          </p:cNvSpPr>
          <p:nvPr>
            <p:ph idx="1"/>
          </p:nvPr>
        </p:nvSpPr>
        <p:spPr>
          <a:xfrm>
            <a:off x="457200" y="1244600"/>
            <a:ext cx="8229600" cy="5397500"/>
          </a:xfrm>
        </p:spPr>
        <p:txBody>
          <a:bodyPr>
            <a:normAutofit fontScale="92500" lnSpcReduction="20000"/>
          </a:bodyPr>
          <a:lstStyle/>
          <a:p>
            <a:r>
              <a:rPr lang="en-US" dirty="0" smtClean="0">
                <a:solidFill>
                  <a:srgbClr val="FFFF00"/>
                </a:solidFill>
              </a:rPr>
              <a:t>Intuition</a:t>
            </a:r>
            <a:r>
              <a:rPr lang="en-US" dirty="0" smtClean="0"/>
              <a:t>: </a:t>
            </a:r>
            <a:r>
              <a:rPr lang="en-US" b="1" dirty="0" err="1" smtClean="0">
                <a:solidFill>
                  <a:schemeClr val="accent1"/>
                </a:solidFill>
                <a:latin typeface="Courier New"/>
                <a:cs typeface="Courier New"/>
              </a:rPr>
              <a:t>runST</a:t>
            </a:r>
            <a:r>
              <a:rPr lang="en-US" b="1" dirty="0" smtClean="0">
                <a:solidFill>
                  <a:schemeClr val="accent1"/>
                </a:solidFill>
                <a:cs typeface="Chalkboard"/>
              </a:rPr>
              <a:t> </a:t>
            </a:r>
            <a:r>
              <a:rPr lang="en-US" dirty="0" smtClean="0"/>
              <a:t>should only be applied to an ST action which uses </a:t>
            </a:r>
            <a:r>
              <a:rPr lang="en-US" b="1" dirty="0" err="1" smtClean="0">
                <a:solidFill>
                  <a:schemeClr val="accent1"/>
                </a:solidFill>
                <a:latin typeface="Courier New"/>
                <a:cs typeface="Courier New"/>
              </a:rPr>
              <a:t>newSTRef</a:t>
            </a:r>
            <a:r>
              <a:rPr lang="en-US" b="1" dirty="0" smtClean="0">
                <a:solidFill>
                  <a:schemeClr val="accent1"/>
                </a:solidFill>
                <a:cs typeface="Chalkboard"/>
              </a:rPr>
              <a:t> </a:t>
            </a:r>
            <a:r>
              <a:rPr lang="en-US" dirty="0" smtClean="0"/>
              <a:t>to allocate any references it needs.</a:t>
            </a:r>
          </a:p>
          <a:p>
            <a:r>
              <a:rPr lang="en-US" dirty="0" smtClean="0">
                <a:solidFill>
                  <a:srgbClr val="FFFF00"/>
                </a:solidFill>
              </a:rPr>
              <a:t>Or</a:t>
            </a:r>
            <a:r>
              <a:rPr lang="en-US" dirty="0" smtClean="0"/>
              <a:t>: the argument to </a:t>
            </a:r>
            <a:r>
              <a:rPr lang="en-US" b="1" dirty="0" err="1" smtClean="0">
                <a:solidFill>
                  <a:schemeClr val="accent1"/>
                </a:solidFill>
                <a:latin typeface="Courier New"/>
                <a:cs typeface="Courier New"/>
              </a:rPr>
              <a:t>runST</a:t>
            </a:r>
            <a:r>
              <a:rPr lang="en-US" dirty="0" smtClean="0"/>
              <a:t> should not make any assumptions about what has already been allocated.</a:t>
            </a:r>
          </a:p>
          <a:p>
            <a:r>
              <a:rPr lang="en-US" dirty="0" smtClean="0">
                <a:solidFill>
                  <a:srgbClr val="FFFF00"/>
                </a:solidFill>
              </a:rPr>
              <a:t>Or</a:t>
            </a:r>
            <a:r>
              <a:rPr lang="en-US" dirty="0" smtClean="0"/>
              <a:t>: </a:t>
            </a:r>
            <a:r>
              <a:rPr lang="en-US" b="1" dirty="0" err="1" smtClean="0">
                <a:solidFill>
                  <a:schemeClr val="accent1"/>
                </a:solidFill>
                <a:latin typeface="Courier New"/>
                <a:cs typeface="Courier New"/>
              </a:rPr>
              <a:t>runST</a:t>
            </a:r>
            <a:r>
              <a:rPr lang="en-US" dirty="0" smtClean="0"/>
              <a:t> should work </a:t>
            </a:r>
            <a:r>
              <a:rPr lang="en-US" i="1" dirty="0" smtClean="0">
                <a:solidFill>
                  <a:srgbClr val="FFFF00"/>
                </a:solidFill>
              </a:rPr>
              <a:t>regardless of what initial state is given</a:t>
            </a:r>
            <a:r>
              <a:rPr lang="en-US" dirty="0" smtClean="0"/>
              <a:t>.</a:t>
            </a:r>
          </a:p>
          <a:p>
            <a:r>
              <a:rPr lang="en-US" dirty="0" smtClean="0"/>
              <a:t>So, its type should be:</a:t>
            </a:r>
          </a:p>
          <a:p>
            <a:endParaRPr lang="en-US" dirty="0" smtClean="0"/>
          </a:p>
          <a:p>
            <a:pPr>
              <a:buNone/>
            </a:pPr>
            <a:r>
              <a:rPr lang="en-US" dirty="0" smtClean="0"/>
              <a:t>   which is not a </a:t>
            </a:r>
            <a:r>
              <a:rPr lang="en-US" dirty="0" err="1" smtClean="0"/>
              <a:t>Hindley</a:t>
            </a:r>
            <a:r>
              <a:rPr lang="en-US" dirty="0" smtClean="0"/>
              <a:t>/Milner type because it has a nested quantifier.  It is an example of a </a:t>
            </a:r>
            <a:r>
              <a:rPr lang="en-US" i="1" dirty="0" smtClean="0"/>
              <a:t>rank-2 polymorphic type</a:t>
            </a:r>
            <a:r>
              <a:rPr lang="en-US" dirty="0" smtClean="0"/>
              <a:t>.</a:t>
            </a:r>
          </a:p>
        </p:txBody>
      </p:sp>
      <p:sp>
        <p:nvSpPr>
          <p:cNvPr id="4" name="TextBox 3"/>
          <p:cNvSpPr txBox="1"/>
          <p:nvPr/>
        </p:nvSpPr>
        <p:spPr>
          <a:xfrm>
            <a:off x="2413000" y="5010143"/>
            <a:ext cx="4787900" cy="369332"/>
          </a:xfrm>
          <a:prstGeom prst="rect">
            <a:avLst/>
          </a:prstGeom>
          <a:solidFill>
            <a:srgbClr val="FFFF00"/>
          </a:solidFill>
        </p:spPr>
        <p:txBody>
          <a:bodyPr wrap="square" rtlCol="0">
            <a:spAutoFit/>
          </a:bodyPr>
          <a:lstStyle/>
          <a:p>
            <a:r>
              <a:rPr lang="en-US" b="1" dirty="0" err="1" smtClean="0">
                <a:solidFill>
                  <a:schemeClr val="bg1"/>
                </a:solidFill>
                <a:latin typeface="Courier New"/>
                <a:cs typeface="Courier New"/>
              </a:rPr>
              <a:t>runST</a:t>
            </a:r>
            <a:r>
              <a:rPr lang="en-US" b="1" dirty="0" smtClean="0">
                <a:solidFill>
                  <a:schemeClr val="bg1"/>
                </a:solidFill>
                <a:latin typeface="Courier New"/>
                <a:cs typeface="Courier New"/>
              </a:rPr>
              <a:t> :: \/a.(\/</a:t>
            </a:r>
            <a:r>
              <a:rPr lang="en-US" b="1" dirty="0" err="1" smtClean="0">
                <a:solidFill>
                  <a:schemeClr val="bg1"/>
                </a:solidFill>
                <a:latin typeface="Courier New"/>
                <a:cs typeface="Courier New"/>
              </a:rPr>
              <a:t>s.ST</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s</a:t>
            </a:r>
            <a:r>
              <a:rPr lang="en-US" b="1" dirty="0" smtClean="0">
                <a:solidFill>
                  <a:schemeClr val="bg1"/>
                </a:solidFill>
                <a:latin typeface="Courier New"/>
                <a:cs typeface="Courier New"/>
              </a:rPr>
              <a:t> a) -&gt; a</a:t>
            </a:r>
            <a:endParaRPr lang="en-US" b="1" dirty="0" smtClean="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1138"/>
            <a:ext cx="8229600" cy="893762"/>
          </a:xfrm>
        </p:spPr>
        <p:txBody>
          <a:bodyPr/>
          <a:lstStyle/>
          <a:p>
            <a:r>
              <a:rPr lang="en-US" dirty="0" smtClean="0"/>
              <a:t>How does this work?</a:t>
            </a:r>
            <a:endParaRPr lang="en-US" dirty="0"/>
          </a:p>
        </p:txBody>
      </p:sp>
      <p:sp>
        <p:nvSpPr>
          <p:cNvPr id="3" name="Content Placeholder 2"/>
          <p:cNvSpPr>
            <a:spLocks noGrp="1"/>
          </p:cNvSpPr>
          <p:nvPr>
            <p:ph idx="1"/>
          </p:nvPr>
        </p:nvSpPr>
        <p:spPr>
          <a:xfrm>
            <a:off x="457200" y="1155700"/>
            <a:ext cx="8521700" cy="5080000"/>
          </a:xfrm>
        </p:spPr>
        <p:txBody>
          <a:bodyPr>
            <a:normAutofit fontScale="92500"/>
          </a:bodyPr>
          <a:lstStyle/>
          <a:p>
            <a:pPr>
              <a:spcAft>
                <a:spcPts val="1800"/>
              </a:spcAft>
            </a:pPr>
            <a:r>
              <a:rPr lang="en-US" dirty="0" smtClean="0"/>
              <a:t>Consider the example again:</a:t>
            </a:r>
          </a:p>
          <a:p>
            <a:pPr lvl="1"/>
            <a:endParaRPr lang="en-US" dirty="0" smtClean="0"/>
          </a:p>
          <a:p>
            <a:r>
              <a:rPr lang="en-US" dirty="0" smtClean="0"/>
              <a:t>The type of </a:t>
            </a:r>
            <a:r>
              <a:rPr lang="en-US" b="1" dirty="0" err="1" smtClean="0">
                <a:solidFill>
                  <a:schemeClr val="accent1"/>
                </a:solidFill>
                <a:latin typeface="Courier New"/>
                <a:cs typeface="Courier New"/>
              </a:rPr>
              <a:t>readSTRef</a:t>
            </a:r>
            <a:r>
              <a:rPr lang="en-US" b="1" dirty="0" smtClean="0">
                <a:solidFill>
                  <a:schemeClr val="accent1"/>
                </a:solidFill>
                <a:latin typeface="Courier New"/>
                <a:cs typeface="Courier New"/>
              </a:rPr>
              <a:t> </a:t>
            </a:r>
            <a:r>
              <a:rPr lang="en-US" b="1" dirty="0" err="1" smtClean="0">
                <a:solidFill>
                  <a:schemeClr val="accent1"/>
                </a:solidFill>
                <a:latin typeface="Courier New"/>
                <a:cs typeface="Courier New"/>
              </a:rPr>
              <a:t>v</a:t>
            </a:r>
            <a:r>
              <a:rPr lang="en-US" dirty="0" smtClean="0">
                <a:latin typeface="Courier New"/>
                <a:cs typeface="Courier New"/>
              </a:rPr>
              <a:t> </a:t>
            </a:r>
            <a:r>
              <a:rPr lang="en-US" dirty="0" smtClean="0"/>
              <a:t>depends upon the type of </a:t>
            </a:r>
            <a:r>
              <a:rPr lang="en-US" b="1" dirty="0" err="1" smtClean="0">
                <a:solidFill>
                  <a:schemeClr val="accent1"/>
                </a:solidFill>
                <a:latin typeface="Courier New"/>
                <a:cs typeface="Courier New"/>
              </a:rPr>
              <a:t>v</a:t>
            </a:r>
            <a:r>
              <a:rPr lang="en-US" dirty="0" smtClean="0"/>
              <a:t>, so during type checking, we will discover</a:t>
            </a:r>
          </a:p>
          <a:p>
            <a:endParaRPr lang="en-US" dirty="0" smtClean="0"/>
          </a:p>
          <a:p>
            <a:r>
              <a:rPr lang="en-US" dirty="0" smtClean="0"/>
              <a:t>To apply </a:t>
            </a:r>
            <a:r>
              <a:rPr lang="en-US" b="1" dirty="0" err="1" smtClean="0">
                <a:solidFill>
                  <a:schemeClr val="accent1"/>
                </a:solidFill>
                <a:latin typeface="Courier New"/>
                <a:cs typeface="Courier New"/>
              </a:rPr>
              <a:t>runST</a:t>
            </a:r>
            <a:r>
              <a:rPr lang="en-US" b="1" dirty="0" smtClean="0">
                <a:solidFill>
                  <a:schemeClr val="accent1"/>
                </a:solidFill>
                <a:latin typeface="Courier New"/>
                <a:cs typeface="Courier New"/>
              </a:rPr>
              <a:t> </a:t>
            </a:r>
            <a:r>
              <a:rPr lang="en-US" dirty="0" smtClean="0"/>
              <a:t>we have to give </a:t>
            </a:r>
            <a:r>
              <a:rPr lang="en-US" b="1" dirty="0" smtClean="0">
                <a:solidFill>
                  <a:schemeClr val="accent1"/>
                </a:solidFill>
                <a:latin typeface="Courier New"/>
                <a:cs typeface="Courier New"/>
              </a:rPr>
              <a:t>(</a:t>
            </a:r>
            <a:r>
              <a:rPr lang="en-US" b="1" dirty="0" err="1" smtClean="0">
                <a:solidFill>
                  <a:schemeClr val="accent1"/>
                </a:solidFill>
                <a:latin typeface="Courier New"/>
                <a:cs typeface="Courier New"/>
              </a:rPr>
              <a:t>readSTRef</a:t>
            </a:r>
            <a:r>
              <a:rPr lang="en-US" b="1" dirty="0" smtClean="0">
                <a:solidFill>
                  <a:schemeClr val="accent1"/>
                </a:solidFill>
                <a:latin typeface="Courier New"/>
                <a:cs typeface="Courier New"/>
              </a:rPr>
              <a:t> </a:t>
            </a:r>
            <a:r>
              <a:rPr lang="en-US" b="1" dirty="0" err="1" smtClean="0">
                <a:solidFill>
                  <a:schemeClr val="accent1"/>
                </a:solidFill>
                <a:latin typeface="Courier New"/>
                <a:cs typeface="Courier New"/>
              </a:rPr>
              <a:t>v</a:t>
            </a:r>
            <a:r>
              <a:rPr lang="en-US" b="1" dirty="0" smtClean="0">
                <a:solidFill>
                  <a:schemeClr val="accent1"/>
                </a:solidFill>
                <a:latin typeface="Courier New"/>
                <a:cs typeface="Courier New"/>
              </a:rPr>
              <a:t>)</a:t>
            </a:r>
            <a:r>
              <a:rPr lang="en-US" dirty="0" smtClean="0"/>
              <a:t>  the type </a:t>
            </a:r>
            <a:r>
              <a:rPr lang="en-US" b="1" dirty="0" smtClean="0">
                <a:solidFill>
                  <a:schemeClr val="accent1"/>
                </a:solidFill>
                <a:latin typeface="Courier New"/>
                <a:cs typeface="Courier New"/>
              </a:rPr>
              <a:t>\/</a:t>
            </a:r>
            <a:r>
              <a:rPr lang="en-US" b="1" dirty="0" err="1" smtClean="0">
                <a:solidFill>
                  <a:schemeClr val="accent1"/>
                </a:solidFill>
                <a:latin typeface="Courier New"/>
                <a:cs typeface="Courier New"/>
              </a:rPr>
              <a:t>s.ST</a:t>
            </a:r>
            <a:r>
              <a:rPr lang="en-US" b="1" dirty="0" smtClean="0">
                <a:solidFill>
                  <a:schemeClr val="accent1"/>
                </a:solidFill>
                <a:latin typeface="Courier New"/>
                <a:cs typeface="Courier New"/>
              </a:rPr>
              <a:t> </a:t>
            </a:r>
            <a:r>
              <a:rPr lang="en-US" b="1" dirty="0" err="1" smtClean="0">
                <a:solidFill>
                  <a:schemeClr val="accent1"/>
                </a:solidFill>
                <a:latin typeface="Courier New"/>
                <a:cs typeface="Courier New"/>
              </a:rPr>
              <a:t>s</a:t>
            </a:r>
            <a:r>
              <a:rPr lang="en-US" b="1" dirty="0" smtClean="0">
                <a:solidFill>
                  <a:schemeClr val="accent1"/>
                </a:solidFill>
                <a:latin typeface="Courier New"/>
                <a:cs typeface="Courier New"/>
              </a:rPr>
              <a:t> </a:t>
            </a:r>
            <a:r>
              <a:rPr lang="en-US" b="1" dirty="0" err="1" smtClean="0">
                <a:solidFill>
                  <a:schemeClr val="accent1"/>
                </a:solidFill>
                <a:latin typeface="Courier New"/>
                <a:cs typeface="Courier New"/>
              </a:rPr>
              <a:t>Bool</a:t>
            </a:r>
            <a:r>
              <a:rPr lang="en-US" dirty="0" smtClean="0"/>
              <a:t>.</a:t>
            </a:r>
          </a:p>
          <a:p>
            <a:r>
              <a:rPr lang="en-US" dirty="0" smtClean="0"/>
              <a:t>But the type system </a:t>
            </a:r>
            <a:r>
              <a:rPr lang="en-US" dirty="0" smtClean="0">
                <a:solidFill>
                  <a:srgbClr val="FFFF00"/>
                </a:solidFill>
              </a:rPr>
              <a:t>prevents </a:t>
            </a:r>
            <a:r>
              <a:rPr lang="en-US" dirty="0" smtClean="0"/>
              <a:t>this quantifier introduction because </a:t>
            </a:r>
            <a:r>
              <a:rPr lang="en-US" b="1" dirty="0" err="1" smtClean="0">
                <a:solidFill>
                  <a:schemeClr val="accent1"/>
                </a:solidFill>
                <a:latin typeface="Courier New"/>
                <a:cs typeface="Courier New"/>
              </a:rPr>
              <a:t>s</a:t>
            </a:r>
            <a:r>
              <a:rPr lang="en-US" dirty="0" smtClean="0"/>
              <a:t> is in the set of assumptions.</a:t>
            </a:r>
          </a:p>
        </p:txBody>
      </p:sp>
      <p:sp>
        <p:nvSpPr>
          <p:cNvPr id="4" name="TextBox 3"/>
          <p:cNvSpPr txBox="1"/>
          <p:nvPr/>
        </p:nvSpPr>
        <p:spPr>
          <a:xfrm>
            <a:off x="1104900" y="1644643"/>
            <a:ext cx="6883400" cy="646331"/>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let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True)</a:t>
            </a:r>
          </a:p>
          <a:p>
            <a:r>
              <a:rPr lang="en-US" b="1" dirty="0" smtClean="0">
                <a:solidFill>
                  <a:schemeClr val="bg1"/>
                </a:solidFill>
                <a:latin typeface="Courier New" pitchFamily="49" charset="0"/>
                <a:cs typeface="Courier New" pitchFamily="49" charset="0"/>
              </a:rPr>
              <a:t>in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a:t>
            </a:r>
            <a:r>
              <a:rPr lang="en-US" b="1" dirty="0" smtClean="0">
                <a:solidFill>
                  <a:srgbClr val="FF0000"/>
                </a:solidFill>
                <a:latin typeface="Courier New" pitchFamily="49" charset="0"/>
                <a:cs typeface="Courier New" pitchFamily="49" charset="0"/>
              </a:rPr>
              <a:t>-- Bad!</a:t>
            </a:r>
          </a:p>
        </p:txBody>
      </p:sp>
      <p:sp>
        <p:nvSpPr>
          <p:cNvPr id="5" name="TextBox 4"/>
          <p:cNvSpPr txBox="1"/>
          <p:nvPr/>
        </p:nvSpPr>
        <p:spPr>
          <a:xfrm>
            <a:off x="1092200" y="3397243"/>
            <a:ext cx="6883400" cy="369332"/>
          </a:xfrm>
          <a:prstGeom prst="rect">
            <a:avLst/>
          </a:prstGeom>
          <a:solidFill>
            <a:srgbClr val="5F84D2"/>
          </a:solidFill>
        </p:spPr>
        <p:txBody>
          <a:bodyPr wrap="square" rtlCol="0">
            <a:spAutoFit/>
          </a:bodyPr>
          <a:lstStyle/>
          <a:p>
            <a:r>
              <a:rPr lang="en-US" b="1" dirty="0" smtClean="0">
                <a:solidFill>
                  <a:schemeClr val="bg1"/>
                </a:solidFill>
                <a:latin typeface="Courier New" pitchFamily="49" charset="0"/>
                <a:cs typeface="Courier New" pitchFamily="49" charset="0"/>
              </a:rPr>
              <a:t>{...,</a:t>
            </a:r>
            <a:r>
              <a:rPr lang="en-US" b="1" dirty="0" err="1" smtClean="0">
                <a:solidFill>
                  <a:schemeClr val="bg1"/>
                </a:solidFill>
                <a:latin typeface="Courier New" pitchFamily="49" charset="0"/>
                <a:cs typeface="Courier New" pitchFamily="49" charset="0"/>
              </a:rPr>
              <a:t>v:STRef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Bool</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readSTRef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Bool</a:t>
            </a:r>
            <a:r>
              <a:rPr lang="en-US" b="1" dirty="0" smtClean="0">
                <a:solidFill>
                  <a:schemeClr val="bg1"/>
                </a:solidFill>
                <a:latin typeface="Courier New" pitchFamily="49" charset="0"/>
                <a:cs typeface="Courier New" pitchFamily="49" charset="0"/>
              </a:rPr>
              <a:t> </a:t>
            </a:r>
          </a:p>
        </p:txBody>
      </p:sp>
      <p:sp>
        <p:nvSpPr>
          <p:cNvPr id="6" name="Rounded Rectangular Callout 5"/>
          <p:cNvSpPr/>
          <p:nvPr/>
        </p:nvSpPr>
        <p:spPr>
          <a:xfrm>
            <a:off x="1498600" y="6121400"/>
            <a:ext cx="7429500"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000" dirty="0" smtClean="0">
                <a:solidFill>
                  <a:schemeClr val="bg1"/>
                </a:solidFill>
                <a:latin typeface="Chalkboard"/>
              </a:rPr>
              <a:t>A foreign reference cannot be imported into a state thread.</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de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1138"/>
            <a:ext cx="8229600" cy="893762"/>
          </a:xfrm>
        </p:spPr>
        <p:txBody>
          <a:bodyPr/>
          <a:lstStyle/>
          <a:p>
            <a:r>
              <a:rPr lang="en-US" dirty="0" smtClean="0"/>
              <a:t>How does this work?</a:t>
            </a:r>
            <a:endParaRPr lang="en-US" dirty="0"/>
          </a:p>
        </p:txBody>
      </p:sp>
      <p:sp>
        <p:nvSpPr>
          <p:cNvPr id="3" name="Content Placeholder 2"/>
          <p:cNvSpPr>
            <a:spLocks noGrp="1"/>
          </p:cNvSpPr>
          <p:nvPr>
            <p:ph idx="1"/>
          </p:nvPr>
        </p:nvSpPr>
        <p:spPr>
          <a:xfrm>
            <a:off x="457200" y="1155700"/>
            <a:ext cx="8521700" cy="5080000"/>
          </a:xfrm>
        </p:spPr>
        <p:txBody>
          <a:bodyPr>
            <a:normAutofit/>
          </a:bodyPr>
          <a:lstStyle/>
          <a:p>
            <a:pPr>
              <a:spcAft>
                <a:spcPts val="2400"/>
              </a:spcAft>
            </a:pPr>
            <a:r>
              <a:rPr lang="en-US" dirty="0" smtClean="0"/>
              <a:t>In this example, </a:t>
            </a:r>
            <a:r>
              <a:rPr lang="en-US" dirty="0" err="1" smtClean="0"/>
              <a:t>v</a:t>
            </a:r>
            <a:r>
              <a:rPr lang="en-US" dirty="0" smtClean="0"/>
              <a:t> is escaping its thread:</a:t>
            </a:r>
          </a:p>
          <a:p>
            <a:pPr>
              <a:spcAft>
                <a:spcPts val="1800"/>
              </a:spcAft>
            </a:pPr>
            <a:r>
              <a:rPr lang="en-US" dirty="0" smtClean="0"/>
              <a:t>During typing, we get</a:t>
            </a:r>
          </a:p>
          <a:p>
            <a:pPr>
              <a:spcAft>
                <a:spcPts val="1800"/>
              </a:spcAft>
            </a:pPr>
            <a:endParaRPr lang="en-US" dirty="0" smtClean="0"/>
          </a:p>
          <a:p>
            <a:pPr>
              <a:spcAft>
                <a:spcPts val="1800"/>
              </a:spcAft>
            </a:pPr>
            <a:r>
              <a:rPr lang="en-US" dirty="0" smtClean="0"/>
              <a:t>But we still can’t apply </a:t>
            </a:r>
            <a:r>
              <a:rPr lang="en-US" b="1" dirty="0" err="1" smtClean="0">
                <a:solidFill>
                  <a:schemeClr val="accent1"/>
                </a:solidFill>
                <a:latin typeface="Courier New"/>
                <a:cs typeface="Courier New"/>
              </a:rPr>
              <a:t>runST</a:t>
            </a:r>
            <a:r>
              <a:rPr lang="en-US" dirty="0" smtClean="0"/>
              <a:t>.  To try, we instantiate its type with </a:t>
            </a:r>
            <a:r>
              <a:rPr lang="en-US" b="1" dirty="0" err="1" smtClean="0">
                <a:solidFill>
                  <a:schemeClr val="accent1"/>
                </a:solidFill>
                <a:latin typeface="Courier New"/>
                <a:cs typeface="Courier New"/>
              </a:rPr>
              <a:t>STRef</a:t>
            </a:r>
            <a:r>
              <a:rPr lang="en-US" b="1" dirty="0" smtClean="0">
                <a:solidFill>
                  <a:schemeClr val="accent1"/>
                </a:solidFill>
                <a:latin typeface="Courier New"/>
                <a:cs typeface="Courier New"/>
              </a:rPr>
              <a:t> </a:t>
            </a:r>
            <a:r>
              <a:rPr lang="en-US" b="1" dirty="0" err="1" smtClean="0">
                <a:solidFill>
                  <a:schemeClr val="accent1"/>
                </a:solidFill>
                <a:latin typeface="Courier New"/>
                <a:cs typeface="Courier New"/>
              </a:rPr>
              <a:t>s</a:t>
            </a:r>
            <a:r>
              <a:rPr lang="en-US" b="1" dirty="0" smtClean="0">
                <a:solidFill>
                  <a:schemeClr val="accent1"/>
                </a:solidFill>
                <a:latin typeface="Courier New"/>
                <a:cs typeface="Courier New"/>
              </a:rPr>
              <a:t> </a:t>
            </a:r>
            <a:r>
              <a:rPr lang="en-US" b="1" dirty="0" err="1" smtClean="0">
                <a:solidFill>
                  <a:schemeClr val="accent1"/>
                </a:solidFill>
                <a:latin typeface="Courier New"/>
                <a:cs typeface="Courier New"/>
              </a:rPr>
              <a:t>Bool</a:t>
            </a:r>
            <a:r>
              <a:rPr lang="en-US" dirty="0" smtClean="0"/>
              <a:t> to get:</a:t>
            </a:r>
          </a:p>
        </p:txBody>
      </p:sp>
      <p:sp>
        <p:nvSpPr>
          <p:cNvPr id="4" name="TextBox 3"/>
          <p:cNvSpPr txBox="1"/>
          <p:nvPr/>
        </p:nvSpPr>
        <p:spPr>
          <a:xfrm>
            <a:off x="1130300" y="1695443"/>
            <a:ext cx="6883400" cy="369332"/>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True)                </a:t>
            </a:r>
            <a:r>
              <a:rPr lang="en-US" b="1" dirty="0" smtClean="0">
                <a:solidFill>
                  <a:srgbClr val="FF0000"/>
                </a:solidFill>
                <a:latin typeface="Courier New" pitchFamily="49" charset="0"/>
                <a:cs typeface="Courier New" pitchFamily="49" charset="0"/>
              </a:rPr>
              <a:t>-- Bad!</a:t>
            </a:r>
          </a:p>
        </p:txBody>
      </p:sp>
      <p:sp>
        <p:nvSpPr>
          <p:cNvPr id="5" name="TextBox 4"/>
          <p:cNvSpPr txBox="1"/>
          <p:nvPr/>
        </p:nvSpPr>
        <p:spPr>
          <a:xfrm>
            <a:off x="1054100" y="2787643"/>
            <a:ext cx="6883400" cy="923330"/>
          </a:xfrm>
          <a:prstGeom prst="rect">
            <a:avLst/>
          </a:prstGeom>
          <a:solidFill>
            <a:srgbClr val="5F84D2"/>
          </a:solidFill>
        </p:spPr>
        <p:txBody>
          <a:bodyPr wrap="square" rtlCol="0">
            <a:spAutoFit/>
          </a:bodyPr>
          <a:lstStyle/>
          <a:p>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True ::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Bool</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which generalizes to</a:t>
            </a:r>
          </a:p>
          <a:p>
            <a:r>
              <a:rPr lang="en-US" b="1" dirty="0" err="1" smtClean="0">
                <a:solidFill>
                  <a:schemeClr val="bg1"/>
                </a:solidFill>
                <a:latin typeface="Courier New" pitchFamily="49" charset="0"/>
                <a:cs typeface="Courier New" pitchFamily="49" charset="0"/>
              </a:rPr>
              <a:t>newSTRef</a:t>
            </a:r>
            <a:r>
              <a:rPr lang="en-US" b="1" dirty="0" smtClean="0">
                <a:solidFill>
                  <a:schemeClr val="bg1"/>
                </a:solidFill>
                <a:latin typeface="Courier New" pitchFamily="49" charset="0"/>
                <a:cs typeface="Courier New" pitchFamily="49" charset="0"/>
              </a:rPr>
              <a:t> True :: \/</a:t>
            </a:r>
            <a:r>
              <a:rPr lang="en-US" b="1" dirty="0" err="1" smtClean="0">
                <a:solidFill>
                  <a:schemeClr val="bg1"/>
                </a:solidFill>
                <a:latin typeface="Courier New" pitchFamily="49" charset="0"/>
                <a:cs typeface="Courier New" pitchFamily="49" charset="0"/>
              </a:rPr>
              <a:t>s.ST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Bool</a:t>
            </a:r>
            <a:r>
              <a:rPr lang="en-US" b="1" dirty="0" smtClean="0">
                <a:solidFill>
                  <a:schemeClr val="bg1"/>
                </a:solidFill>
                <a:latin typeface="Courier New" pitchFamily="49" charset="0"/>
                <a:cs typeface="Courier New" pitchFamily="49" charset="0"/>
              </a:rPr>
              <a:t>)</a:t>
            </a:r>
          </a:p>
        </p:txBody>
      </p:sp>
      <p:sp>
        <p:nvSpPr>
          <p:cNvPr id="6" name="Rounded Rectangular Callout 5"/>
          <p:cNvSpPr/>
          <p:nvPr/>
        </p:nvSpPr>
        <p:spPr>
          <a:xfrm>
            <a:off x="2832100" y="5803900"/>
            <a:ext cx="6096000" cy="783193"/>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000" dirty="0" smtClean="0">
                <a:solidFill>
                  <a:schemeClr val="bg1"/>
                </a:solidFill>
                <a:latin typeface="Chalkboard"/>
              </a:rPr>
              <a:t>The types don’t match, so a reference cannot escape from a state thread.</a:t>
            </a:r>
            <a:endParaRPr lang="en-GB" sz="2000" dirty="0">
              <a:solidFill>
                <a:schemeClr val="bg1"/>
              </a:solidFill>
              <a:latin typeface="Chalkboard"/>
            </a:endParaRPr>
          </a:p>
        </p:txBody>
      </p:sp>
      <p:sp>
        <p:nvSpPr>
          <p:cNvPr id="7" name="TextBox 6"/>
          <p:cNvSpPr txBox="1"/>
          <p:nvPr/>
        </p:nvSpPr>
        <p:spPr>
          <a:xfrm>
            <a:off x="1079500" y="4933943"/>
            <a:ext cx="7454900" cy="646331"/>
          </a:xfrm>
          <a:prstGeom prst="rect">
            <a:avLst/>
          </a:prstGeom>
          <a:solidFill>
            <a:srgbClr val="5F84D2"/>
          </a:solidFill>
        </p:spPr>
        <p:txBody>
          <a:bodyPr wrap="square" rtlCol="0">
            <a:spAutoFit/>
          </a:bodyPr>
          <a:lstStyle/>
          <a:p>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 </a:t>
            </a:r>
            <a:r>
              <a:rPr lang="en-US" b="1" dirty="0" smtClean="0">
                <a:solidFill>
                  <a:schemeClr val="bg1"/>
                </a:solidFill>
                <a:latin typeface="Courier New"/>
                <a:cs typeface="Courier New"/>
              </a:rPr>
              <a:t>\/</a:t>
            </a:r>
            <a:r>
              <a:rPr lang="en-US" b="1" dirty="0" err="1" smtClean="0">
                <a:solidFill>
                  <a:schemeClr val="bg1"/>
                </a:solidFill>
                <a:latin typeface="Courier New"/>
                <a:cs typeface="Courier New"/>
              </a:rPr>
              <a:t>s,(\/a.ST</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s</a:t>
            </a:r>
            <a:r>
              <a:rPr lang="en-US" b="1" dirty="0" smtClean="0">
                <a:solidFill>
                  <a:schemeClr val="bg1"/>
                </a:solidFill>
                <a:latin typeface="Courier New"/>
                <a:cs typeface="Courier New"/>
              </a:rPr>
              <a:t> a) -&gt; a</a:t>
            </a:r>
            <a:r>
              <a:rPr lang="en-US" b="1" dirty="0" smtClean="0">
                <a:solidFill>
                  <a:schemeClr val="bg1"/>
                </a:solidFill>
                <a:latin typeface="Courier New" pitchFamily="49" charset="0"/>
                <a:cs typeface="Courier New" pitchFamily="49" charset="0"/>
              </a:rPr>
              <a:t>       </a:t>
            </a:r>
            <a:r>
              <a:rPr lang="en-US" b="1" dirty="0" smtClean="0">
                <a:solidFill>
                  <a:srgbClr val="FFFF00"/>
                </a:solidFill>
                <a:latin typeface="Courier New" pitchFamily="49" charset="0"/>
                <a:cs typeface="Courier New" pitchFamily="49" charset="0"/>
              </a:rPr>
              <a:t>-- instantiate a</a:t>
            </a:r>
          </a:p>
          <a:p>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ST </a:t>
            </a:r>
            <a:r>
              <a:rPr lang="en-US" b="1" dirty="0" err="1" smtClean="0">
                <a:solidFill>
                  <a:schemeClr val="bg1"/>
                </a:solidFill>
                <a:latin typeface="Courier New" pitchFamily="49" charset="0"/>
                <a:cs typeface="Courier New" pitchFamily="49" charset="0"/>
              </a:rPr>
              <a:t>s’(STRef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Bool</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STRef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Bool</a:t>
            </a:r>
            <a:endParaRPr lang="en-US" b="1" dirty="0" smtClean="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de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0262"/>
          </a:xfrm>
        </p:spPr>
        <p:txBody>
          <a:bodyPr/>
          <a:lstStyle/>
          <a:p>
            <a:r>
              <a:rPr lang="en-US" dirty="0" smtClean="0"/>
              <a:t>Formally</a:t>
            </a:r>
            <a:endParaRPr lang="en-US" dirty="0"/>
          </a:p>
        </p:txBody>
      </p:sp>
      <p:sp>
        <p:nvSpPr>
          <p:cNvPr id="3" name="Content Placeholder 2"/>
          <p:cNvSpPr>
            <a:spLocks noGrp="1"/>
          </p:cNvSpPr>
          <p:nvPr>
            <p:ph idx="1"/>
          </p:nvPr>
        </p:nvSpPr>
        <p:spPr>
          <a:xfrm>
            <a:off x="457200" y="1244600"/>
            <a:ext cx="8229600" cy="4709160"/>
          </a:xfrm>
        </p:spPr>
        <p:txBody>
          <a:bodyPr>
            <a:normAutofit lnSpcReduction="10000"/>
          </a:bodyPr>
          <a:lstStyle/>
          <a:p>
            <a:r>
              <a:rPr lang="en-US" dirty="0" smtClean="0"/>
              <a:t>These arguments just give the intuition for why the type preserves soundness.</a:t>
            </a:r>
          </a:p>
          <a:p>
            <a:r>
              <a:rPr lang="en-US" dirty="0" smtClean="0"/>
              <a:t>In 1994, researchers showed the rank-2 type for </a:t>
            </a:r>
            <a:r>
              <a:rPr lang="en-US" b="1" dirty="0" err="1" smtClean="0">
                <a:solidFill>
                  <a:srgbClr val="CEB966"/>
                </a:solidFill>
                <a:latin typeface="Courier New"/>
                <a:cs typeface="Courier New"/>
              </a:rPr>
              <a:t>runST</a:t>
            </a:r>
            <a:r>
              <a:rPr lang="en-US" b="1" dirty="0" smtClean="0">
                <a:solidFill>
                  <a:srgbClr val="CEB966"/>
                </a:solidFill>
                <a:cs typeface="Chalkboard"/>
              </a:rPr>
              <a:t> </a:t>
            </a:r>
            <a:r>
              <a:rPr lang="en-US" dirty="0" smtClean="0"/>
              <a:t>makes its use safe.</a:t>
            </a:r>
          </a:p>
          <a:p>
            <a:r>
              <a:rPr lang="en-US" dirty="0" smtClean="0"/>
              <a:t>They used proof techniques for reasoning about polymorphic programs developed by John Mitchell and Albert Meyer.</a:t>
            </a:r>
          </a:p>
          <a:p>
            <a:r>
              <a:rPr lang="en-US" dirty="0" smtClean="0">
                <a:solidFill>
                  <a:srgbClr val="FFFF00"/>
                </a:solidFill>
              </a:rPr>
              <a:t>Consequence</a:t>
            </a:r>
            <a:r>
              <a:rPr lang="en-US" dirty="0" smtClean="0"/>
              <a:t>: we can write functions with pure type that internally use state.  The rest of the program </a:t>
            </a:r>
            <a:r>
              <a:rPr lang="en-US" i="1" dirty="0" smtClean="0">
                <a:solidFill>
                  <a:srgbClr val="FFFF00"/>
                </a:solidFill>
              </a:rPr>
              <a:t>cannot </a:t>
            </a:r>
            <a:r>
              <a:rPr lang="en-US" dirty="0" smtClean="0"/>
              <a:t>tell the difference.</a:t>
            </a:r>
          </a:p>
          <a:p>
            <a:pPr>
              <a:buNone/>
            </a:pPr>
            <a:endParaRPr lang="en-US" dirty="0"/>
          </a:p>
        </p:txBody>
      </p:sp>
      <p:sp>
        <p:nvSpPr>
          <p:cNvPr id="4" name="TextBox 3"/>
          <p:cNvSpPr txBox="1"/>
          <p:nvPr/>
        </p:nvSpPr>
        <p:spPr>
          <a:xfrm>
            <a:off x="580629" y="6285468"/>
            <a:ext cx="8148384" cy="369332"/>
          </a:xfrm>
          <a:prstGeom prst="rect">
            <a:avLst/>
          </a:prstGeom>
          <a:noFill/>
          <a:ln>
            <a:solidFill>
              <a:schemeClr val="tx1"/>
            </a:solidFill>
          </a:ln>
        </p:spPr>
        <p:txBody>
          <a:bodyPr wrap="none" rtlCol="0">
            <a:spAutoFit/>
          </a:bodyPr>
          <a:lstStyle/>
          <a:p>
            <a:r>
              <a:rPr lang="en-US" dirty="0" smtClean="0">
                <a:latin typeface="Chalkboard"/>
                <a:cs typeface="Chalkboard"/>
                <a:hlinkClick r:id="rId2"/>
              </a:rPr>
              <a:t>Lazy Functional State Threads </a:t>
            </a:r>
            <a:r>
              <a:rPr lang="en-US" dirty="0" smtClean="0">
                <a:latin typeface="Chalkboard"/>
                <a:cs typeface="Chalkboard"/>
              </a:rPr>
              <a:t>by John </a:t>
            </a:r>
            <a:r>
              <a:rPr lang="en-US" dirty="0" err="1" smtClean="0">
                <a:latin typeface="Chalkboard"/>
                <a:cs typeface="Chalkboard"/>
              </a:rPr>
              <a:t>Launchbury</a:t>
            </a:r>
            <a:r>
              <a:rPr lang="en-US" dirty="0" smtClean="0">
                <a:latin typeface="Chalkboard"/>
                <a:cs typeface="Chalkboard"/>
              </a:rPr>
              <a:t> and Simon Peyton Jones</a:t>
            </a:r>
            <a:endParaRPr lang="en-US" dirty="0">
              <a:latin typeface="Chalkboard"/>
              <a:cs typeface="Chalkboard"/>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“do” and “bind”</a:t>
            </a:r>
            <a:endParaRPr lang="en-US" dirty="0">
              <a:ea typeface="+mj-ea"/>
            </a:endParaRPr>
          </a:p>
        </p:txBody>
      </p:sp>
      <p:sp>
        <p:nvSpPr>
          <p:cNvPr id="19459" name="Content Placeholder 2"/>
          <p:cNvSpPr>
            <a:spLocks noGrp="1"/>
          </p:cNvSpPr>
          <p:nvPr>
            <p:ph idx="1"/>
          </p:nvPr>
        </p:nvSpPr>
        <p:spPr>
          <a:xfrm>
            <a:off x="457200" y="1600200"/>
            <a:ext cx="8343900" cy="4708525"/>
          </a:xfrm>
        </p:spPr>
        <p:txBody>
          <a:bodyPr>
            <a:normAutofit lnSpcReduction="10000"/>
          </a:bodyPr>
          <a:lstStyle/>
          <a:p>
            <a:pPr>
              <a:spcAft>
                <a:spcPct val="0"/>
              </a:spcAft>
              <a:buFont typeface="Wingdings 2" charset="2"/>
              <a:buChar char=""/>
            </a:pPr>
            <a:r>
              <a:rPr lang="en-US" dirty="0" smtClean="0">
                <a:latin typeface="Chalkboard" charset="0"/>
              </a:rPr>
              <a:t>The special notation</a:t>
            </a:r>
          </a:p>
          <a:p>
            <a:pPr lvl="1"/>
            <a:endParaRPr lang="en-US" dirty="0" smtClean="0">
              <a:latin typeface="Chalkboard" charset="0"/>
            </a:endParaRPr>
          </a:p>
          <a:p>
            <a:pPr>
              <a:spcAft>
                <a:spcPct val="0"/>
              </a:spcAft>
              <a:buFont typeface="Wingdings 2" charset="2"/>
              <a:buNone/>
            </a:pPr>
            <a:r>
              <a:rPr lang="en-US" dirty="0" smtClean="0">
                <a:latin typeface="Chalkboard" charset="0"/>
              </a:rPr>
              <a:t>   is “syntactic” sugar for the ordinary expression</a:t>
            </a:r>
          </a:p>
          <a:p>
            <a:pPr>
              <a:spcBef>
                <a:spcPts val="600"/>
              </a:spcBef>
              <a:spcAft>
                <a:spcPct val="0"/>
              </a:spcAft>
              <a:buFont typeface="Wingdings 2" charset="2"/>
              <a:buNone/>
            </a:pPr>
            <a:r>
              <a:rPr lang="en-US" dirty="0" smtClean="0">
                <a:latin typeface="Chalkboard" charset="0"/>
              </a:rPr>
              <a:t>	</a:t>
            </a:r>
          </a:p>
          <a:p>
            <a:pPr>
              <a:spcAft>
                <a:spcPct val="0"/>
              </a:spcAft>
              <a:buFont typeface="Wingdings 2" charset="2"/>
              <a:buNone/>
            </a:pPr>
            <a:r>
              <a:rPr lang="en-US" dirty="0" smtClean="0">
                <a:latin typeface="Chalkboard" charset="0"/>
              </a:rPr>
              <a:t>   where </a:t>
            </a:r>
            <a:r>
              <a:rPr lang="en-US" b="1" dirty="0" smtClean="0">
                <a:solidFill>
                  <a:srgbClr val="CEB966"/>
                </a:solidFill>
                <a:latin typeface="Courier New"/>
                <a:cs typeface="Courier New"/>
              </a:rPr>
              <a:t>&gt;&gt;=</a:t>
            </a:r>
            <a:r>
              <a:rPr lang="en-US" b="1" dirty="0" smtClean="0">
                <a:solidFill>
                  <a:srgbClr val="CEB966"/>
                </a:solidFill>
                <a:latin typeface="Chalkboard" charset="0"/>
              </a:rPr>
              <a:t> </a:t>
            </a:r>
            <a:r>
              <a:rPr lang="en-US" dirty="0" smtClean="0">
                <a:latin typeface="Chalkboard" charset="0"/>
              </a:rPr>
              <a:t>(called bind) sequences actions.</a:t>
            </a:r>
          </a:p>
          <a:p>
            <a:pPr>
              <a:spcAft>
                <a:spcPct val="0"/>
              </a:spcAft>
              <a:buFont typeface="Wingdings 2" charset="2"/>
              <a:buNone/>
            </a:pPr>
            <a:endParaRPr lang="en-US" dirty="0" smtClean="0">
              <a:latin typeface="Chalkboard" charset="0"/>
            </a:endParaRPr>
          </a:p>
          <a:p>
            <a:pPr>
              <a:spcAft>
                <a:spcPct val="0"/>
              </a:spcAft>
              <a:buFont typeface="Wingdings" charset="2"/>
              <a:buChar char="§"/>
            </a:pPr>
            <a:r>
              <a:rPr lang="en-US" dirty="0" smtClean="0">
                <a:latin typeface="Chalkboard" charset="0"/>
              </a:rPr>
              <a:t>The value returned by the first action needs to be fed to the second; hence the 2</a:t>
            </a:r>
            <a:r>
              <a:rPr lang="en-US" baseline="30000" dirty="0" smtClean="0">
                <a:latin typeface="Chalkboard" charset="0"/>
              </a:rPr>
              <a:t>nd</a:t>
            </a:r>
            <a:r>
              <a:rPr lang="en-US" dirty="0" smtClean="0">
                <a:latin typeface="Chalkboard" charset="0"/>
              </a:rPr>
              <a:t> </a:t>
            </a:r>
            <a:r>
              <a:rPr lang="en-US" dirty="0" err="1" smtClean="0">
                <a:latin typeface="Chalkboard" charset="0"/>
              </a:rPr>
              <a:t>arg</a:t>
            </a:r>
            <a:r>
              <a:rPr lang="en-US" dirty="0" smtClean="0">
                <a:latin typeface="Chalkboard" charset="0"/>
              </a:rPr>
              <a:t> to </a:t>
            </a:r>
            <a:r>
              <a:rPr lang="en-US" b="1" dirty="0" smtClean="0">
                <a:solidFill>
                  <a:srgbClr val="CEB966"/>
                </a:solidFill>
                <a:latin typeface="Courier New"/>
                <a:cs typeface="Courier New"/>
              </a:rPr>
              <a:t>&gt;&gt;= </a:t>
            </a:r>
            <a:r>
              <a:rPr lang="en-US" dirty="0" smtClean="0">
                <a:latin typeface="Chalkboard" charset="0"/>
              </a:rPr>
              <a:t>is a function (often an explicit lambda). </a:t>
            </a:r>
          </a:p>
        </p:txBody>
      </p:sp>
      <p:sp>
        <p:nvSpPr>
          <p:cNvPr id="19460" name="TextBox 3"/>
          <p:cNvSpPr txBox="1">
            <a:spLocks noChangeArrowheads="1"/>
          </p:cNvSpPr>
          <p:nvPr/>
        </p:nvSpPr>
        <p:spPr bwMode="auto">
          <a:xfrm>
            <a:off x="1927225" y="2178050"/>
            <a:ext cx="2860675" cy="400050"/>
          </a:xfrm>
          <a:prstGeom prst="rect">
            <a:avLst/>
          </a:prstGeom>
          <a:solidFill>
            <a:srgbClr val="FFFF00"/>
          </a:solidFill>
          <a:ln w="9525">
            <a:noFill/>
            <a:miter lim="800000"/>
            <a:headEnd/>
            <a:tailEnd/>
          </a:ln>
        </p:spPr>
        <p:txBody>
          <a:bodyPr>
            <a:prstTxWarp prst="textNoShape">
              <a:avLst/>
            </a:prstTxWarp>
            <a:spAutoFit/>
          </a:bodyPr>
          <a:lstStyle/>
          <a:p>
            <a:r>
              <a:rPr lang="en-GB" sz="2000" b="1">
                <a:solidFill>
                  <a:schemeClr val="bg1"/>
                </a:solidFill>
                <a:latin typeface="Courier New" charset="0"/>
                <a:ea typeface="Courier New" charset="0"/>
                <a:cs typeface="Courier New" charset="0"/>
              </a:rPr>
              <a:t>do {v1 &lt;- e1; e2} </a:t>
            </a:r>
          </a:p>
        </p:txBody>
      </p:sp>
      <p:sp>
        <p:nvSpPr>
          <p:cNvPr id="19461" name="TextBox 4"/>
          <p:cNvSpPr txBox="1">
            <a:spLocks noChangeArrowheads="1"/>
          </p:cNvSpPr>
          <p:nvPr/>
        </p:nvSpPr>
        <p:spPr bwMode="auto">
          <a:xfrm>
            <a:off x="1927225" y="3219450"/>
            <a:ext cx="2860675" cy="400050"/>
          </a:xfrm>
          <a:prstGeom prst="rect">
            <a:avLst/>
          </a:prstGeom>
          <a:solidFill>
            <a:srgbClr val="FFFF00"/>
          </a:solidFill>
          <a:ln w="9525">
            <a:noFill/>
            <a:miter lim="800000"/>
            <a:headEnd/>
            <a:tailEnd/>
          </a:ln>
        </p:spPr>
        <p:txBody>
          <a:bodyPr>
            <a:prstTxWarp prst="textNoShape">
              <a:avLst/>
            </a:prstTxWarp>
            <a:spAutoFit/>
          </a:bodyPr>
          <a:lstStyle/>
          <a:p>
            <a:r>
              <a:rPr lang="en-GB" sz="2000" b="1">
                <a:solidFill>
                  <a:schemeClr val="bg1"/>
                </a:solidFill>
                <a:latin typeface="Courier New" charset="0"/>
                <a:ea typeface="Courier New" charset="0"/>
                <a:cs typeface="Courier New" charset="0"/>
              </a:rPr>
              <a:t>e1 &gt;&gt;= \v1 -&gt; e2</a:t>
            </a:r>
          </a:p>
        </p:txBody>
      </p:sp>
      <p:sp>
        <p:nvSpPr>
          <p:cNvPr id="19462" name="TextBox 5"/>
          <p:cNvSpPr txBox="1">
            <a:spLocks noChangeArrowheads="1"/>
          </p:cNvSpPr>
          <p:nvPr/>
        </p:nvSpPr>
        <p:spPr bwMode="auto">
          <a:xfrm>
            <a:off x="1927225" y="4298950"/>
            <a:ext cx="5908675" cy="400050"/>
          </a:xfrm>
          <a:prstGeom prst="rect">
            <a:avLst/>
          </a:prstGeom>
          <a:solidFill>
            <a:srgbClr val="FFFF00"/>
          </a:solidFill>
          <a:ln w="9525">
            <a:noFill/>
            <a:miter lim="800000"/>
            <a:headEnd/>
            <a:tailEnd/>
          </a:ln>
        </p:spPr>
        <p:txBody>
          <a:bodyPr>
            <a:prstTxWarp prst="textNoShape">
              <a:avLst/>
            </a:prstTxWarp>
            <a:spAutoFit/>
          </a:bodyPr>
          <a:lstStyle/>
          <a:p>
            <a:r>
              <a:rPr lang="en-GB" sz="2000" b="1">
                <a:solidFill>
                  <a:schemeClr val="bg1"/>
                </a:solidFill>
                <a:latin typeface="Courier New" charset="0"/>
                <a:ea typeface="Courier New" charset="0"/>
                <a:cs typeface="Courier New" charset="0"/>
              </a:rPr>
              <a:t>(&gt;&gt;=) :: IO a -&gt; (a -&gt; IO b) -&gt; IO b</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Implementation</a:t>
            </a:r>
            <a:endParaRPr lang="en-US" dirty="0"/>
          </a:p>
        </p:txBody>
      </p:sp>
      <p:sp>
        <p:nvSpPr>
          <p:cNvPr id="3" name="Content Placeholder 2"/>
          <p:cNvSpPr>
            <a:spLocks noGrp="1"/>
          </p:cNvSpPr>
          <p:nvPr>
            <p:ph idx="1"/>
          </p:nvPr>
        </p:nvSpPr>
        <p:spPr/>
        <p:txBody>
          <a:bodyPr>
            <a:normAutofit/>
          </a:bodyPr>
          <a:lstStyle/>
          <a:p>
            <a:r>
              <a:rPr lang="en-US" dirty="0" smtClean="0"/>
              <a:t>The ST monad </a:t>
            </a:r>
            <a:r>
              <a:rPr lang="en-US" i="1" dirty="0" smtClean="0"/>
              <a:t>could be </a:t>
            </a:r>
            <a:r>
              <a:rPr lang="en-US" dirty="0" smtClean="0"/>
              <a:t>implemented by threading the state through the computation, directly as the model suggests.</a:t>
            </a:r>
          </a:p>
          <a:p>
            <a:r>
              <a:rPr lang="en-US" dirty="0" smtClean="0"/>
              <a:t>But, the type system ensures access to state will be single threaded.</a:t>
            </a:r>
          </a:p>
          <a:p>
            <a:r>
              <a:rPr lang="en-US" dirty="0" smtClean="0"/>
              <a:t>So the system simply does imperative updates.</a:t>
            </a:r>
          </a:p>
          <a:p>
            <a:r>
              <a:rPr lang="en-US" dirty="0" smtClean="0"/>
              <a:t>The safety of the type system ensures that user code </a:t>
            </a:r>
            <a:r>
              <a:rPr lang="en-US" i="1" dirty="0" smtClean="0">
                <a:solidFill>
                  <a:srgbClr val="FFFF00"/>
                </a:solidFill>
              </a:rPr>
              <a:t>cannot tell the difference </a:t>
            </a:r>
            <a:r>
              <a:rPr lang="en-US" dirty="0" smtClean="0"/>
              <a:t>(except in performance!)</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Mutable Arrays</a:t>
            </a:r>
            <a:endParaRPr lang="en-US" dirty="0"/>
          </a:p>
        </p:txBody>
      </p:sp>
      <p:sp>
        <p:nvSpPr>
          <p:cNvPr id="3" name="Content Placeholder 2"/>
          <p:cNvSpPr>
            <a:spLocks noGrp="1"/>
          </p:cNvSpPr>
          <p:nvPr>
            <p:ph idx="1"/>
          </p:nvPr>
        </p:nvSpPr>
        <p:spPr/>
        <p:txBody>
          <a:bodyPr/>
          <a:lstStyle/>
          <a:p>
            <a:r>
              <a:rPr lang="en-US" dirty="0" smtClean="0"/>
              <a:t>In addition to imperative variables, the ST monad provides mutable arrays with the API:</a:t>
            </a:r>
            <a:endParaRPr lang="en-US" dirty="0"/>
          </a:p>
        </p:txBody>
      </p:sp>
      <p:sp>
        <p:nvSpPr>
          <p:cNvPr id="4" name="TextBox 3"/>
          <p:cNvSpPr txBox="1"/>
          <p:nvPr/>
        </p:nvSpPr>
        <p:spPr>
          <a:xfrm>
            <a:off x="406400" y="2736843"/>
            <a:ext cx="8534400" cy="2308324"/>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Allocate a new array, with each cell initialized to </a:t>
            </a:r>
            <a:r>
              <a:rPr lang="en-US" b="1" dirty="0" err="1" smtClean="0">
                <a:solidFill>
                  <a:srgbClr val="FF0000"/>
                </a:solidFill>
                <a:latin typeface="Courier New" pitchFamily="49" charset="0"/>
                <a:cs typeface="Courier New" pitchFamily="49" charset="0"/>
              </a:rPr>
              <a:t>elt</a:t>
            </a:r>
            <a:r>
              <a:rPr lang="en-US" b="1" dirty="0" smtClean="0">
                <a:solidFill>
                  <a:srgbClr val="FF0000"/>
                </a:solidFill>
                <a:latin typeface="Courier New" pitchFamily="49" charset="0"/>
                <a:cs typeface="Courier New" pitchFamily="49" charset="0"/>
              </a:rPr>
              <a:t>.</a:t>
            </a:r>
          </a:p>
          <a:p>
            <a:r>
              <a:rPr lang="en-US" b="1" dirty="0" err="1" smtClean="0">
                <a:solidFill>
                  <a:schemeClr val="bg1"/>
                </a:solidFill>
                <a:latin typeface="Courier New" pitchFamily="49" charset="0"/>
                <a:cs typeface="Courier New" pitchFamily="49" charset="0"/>
              </a:rPr>
              <a:t>newArray</a:t>
            </a:r>
            <a:r>
              <a:rPr lang="en-US" b="1" dirty="0" smtClean="0">
                <a:solidFill>
                  <a:schemeClr val="bg1"/>
                </a:solidFill>
                <a:latin typeface="Courier New" pitchFamily="49" charset="0"/>
                <a:cs typeface="Courier New" pitchFamily="49" charset="0"/>
              </a:rPr>
              <a:t>   :: Ix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i,i</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elt</a:t>
            </a:r>
            <a:r>
              <a:rPr lang="en-US" b="1" dirty="0" smtClean="0">
                <a:solidFill>
                  <a:schemeClr val="bg1"/>
                </a:solidFill>
                <a:latin typeface="Courier New" pitchFamily="49" charset="0"/>
                <a:cs typeface="Courier New" pitchFamily="49" charset="0"/>
              </a:rPr>
              <a:t>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MArray(s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elt</a:t>
            </a:r>
            <a:r>
              <a:rPr lang="en-US" b="1" dirty="0" smtClean="0">
                <a:solidFill>
                  <a:schemeClr val="bg1"/>
                </a:solidFill>
                <a:latin typeface="Courier New" pitchFamily="49" charset="0"/>
                <a:cs typeface="Courier New" pitchFamily="49" charset="0"/>
              </a:rPr>
              <a:t>)</a:t>
            </a:r>
          </a:p>
          <a:p>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Read an element of the array </a:t>
            </a:r>
            <a:r>
              <a:rPr lang="en-US" b="1" dirty="0" err="1" smtClean="0">
                <a:solidFill>
                  <a:srgbClr val="FF0000"/>
                </a:solidFill>
                <a:latin typeface="Courier New" pitchFamily="49" charset="0"/>
                <a:cs typeface="Courier New" pitchFamily="49" charset="0"/>
              </a:rPr>
              <a:t>a[i</a:t>
            </a:r>
            <a:r>
              <a:rPr lang="en-US" b="1" dirty="0" smtClean="0">
                <a:solidFill>
                  <a:srgbClr val="FF0000"/>
                </a:solidFill>
                <a:latin typeface="Courier New" pitchFamily="49" charset="0"/>
                <a:cs typeface="Courier New" pitchFamily="49" charset="0"/>
              </a:rPr>
              <a:t>]</a:t>
            </a:r>
          </a:p>
          <a:p>
            <a:r>
              <a:rPr lang="en-US" b="1" dirty="0" err="1" smtClean="0">
                <a:solidFill>
                  <a:schemeClr val="bg1"/>
                </a:solidFill>
                <a:latin typeface="Courier New" pitchFamily="49" charset="0"/>
                <a:cs typeface="Courier New" pitchFamily="49" charset="0"/>
              </a:rPr>
              <a:t>readArray</a:t>
            </a:r>
            <a:r>
              <a:rPr lang="en-US" b="1" dirty="0" smtClean="0">
                <a:solidFill>
                  <a:schemeClr val="bg1"/>
                </a:solidFill>
                <a:latin typeface="Courier New" pitchFamily="49" charset="0"/>
                <a:cs typeface="Courier New" pitchFamily="49" charset="0"/>
              </a:rPr>
              <a:t>  :: Ix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MArray(s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elt</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elt</a:t>
            </a:r>
            <a:endParaRPr lang="en-US" b="1" dirty="0" smtClean="0">
              <a:solidFill>
                <a:schemeClr val="bg1"/>
              </a:solidFill>
              <a:latin typeface="Courier New" pitchFamily="49" charset="0"/>
              <a:cs typeface="Courier New" pitchFamily="49" charset="0"/>
            </a:endParaRPr>
          </a:p>
          <a:p>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Write an element of the array </a:t>
            </a:r>
            <a:r>
              <a:rPr lang="en-US" b="1" dirty="0" err="1" smtClean="0">
                <a:solidFill>
                  <a:srgbClr val="FF0000"/>
                </a:solidFill>
                <a:latin typeface="Courier New" pitchFamily="49" charset="0"/>
                <a:cs typeface="Courier New" pitchFamily="49" charset="0"/>
              </a:rPr>
              <a:t>a[i</a:t>
            </a:r>
            <a:r>
              <a:rPr lang="en-US" b="1" dirty="0" smtClean="0">
                <a:solidFill>
                  <a:srgbClr val="FF0000"/>
                </a:solidFill>
                <a:latin typeface="Courier New" pitchFamily="49" charset="0"/>
                <a:cs typeface="Courier New" pitchFamily="49" charset="0"/>
              </a:rPr>
              <a:t>] := </a:t>
            </a:r>
            <a:r>
              <a:rPr lang="en-US" b="1" dirty="0" err="1" smtClean="0">
                <a:solidFill>
                  <a:srgbClr val="FF0000"/>
                </a:solidFill>
                <a:latin typeface="Courier New" pitchFamily="49" charset="0"/>
                <a:cs typeface="Courier New" pitchFamily="49" charset="0"/>
              </a:rPr>
              <a:t>new_elt</a:t>
            </a:r>
            <a:endParaRPr lang="en-US" b="1" dirty="0" smtClean="0">
              <a:solidFill>
                <a:srgbClr val="FF0000"/>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writeArray</a:t>
            </a:r>
            <a:r>
              <a:rPr lang="en-US" b="1" dirty="0" smtClean="0">
                <a:solidFill>
                  <a:schemeClr val="bg1"/>
                </a:solidFill>
                <a:latin typeface="Courier New" pitchFamily="49" charset="0"/>
                <a:cs typeface="Courier New" pitchFamily="49" charset="0"/>
              </a:rPr>
              <a:t> :: Ix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MArray(s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elt</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i</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elt</a:t>
            </a:r>
            <a:r>
              <a:rPr lang="en-US" b="1" dirty="0" smtClean="0">
                <a:solidFill>
                  <a:schemeClr val="bg1"/>
                </a:solidFill>
                <a:latin typeface="Courier New" pitchFamily="49" charset="0"/>
                <a:cs typeface="Courier New" pitchFamily="49" charset="0"/>
              </a:rPr>
              <a:t>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69962"/>
          </a:xfrm>
        </p:spPr>
        <p:txBody>
          <a:bodyPr/>
          <a:lstStyle/>
          <a:p>
            <a:r>
              <a:rPr lang="en-US" dirty="0" smtClean="0"/>
              <a:t>Imperative Depth First Search</a:t>
            </a:r>
            <a:endParaRPr lang="en-US" dirty="0"/>
          </a:p>
        </p:txBody>
      </p:sp>
      <p:sp>
        <p:nvSpPr>
          <p:cNvPr id="5" name="Content Placeholder 4"/>
          <p:cNvSpPr>
            <a:spLocks noGrp="1"/>
          </p:cNvSpPr>
          <p:nvPr>
            <p:ph idx="1"/>
          </p:nvPr>
        </p:nvSpPr>
        <p:spPr>
          <a:xfrm>
            <a:off x="457200" y="1435100"/>
            <a:ext cx="8229600" cy="5092700"/>
          </a:xfrm>
        </p:spPr>
        <p:txBody>
          <a:bodyPr>
            <a:normAutofit fontScale="92500" lnSpcReduction="10000"/>
          </a:bodyPr>
          <a:lstStyle/>
          <a:p>
            <a:r>
              <a:rPr lang="en-US" dirty="0" smtClean="0">
                <a:solidFill>
                  <a:srgbClr val="FFFF00"/>
                </a:solidFill>
              </a:rPr>
              <a:t>Problem</a:t>
            </a:r>
            <a:r>
              <a:rPr lang="en-US" dirty="0" smtClean="0"/>
              <a:t>:  Given a graph and a list of “root” vertices, construct a list of trees that form a spanning forest for the graph.</a:t>
            </a:r>
          </a:p>
          <a:p>
            <a:pPr>
              <a:buNone/>
            </a:pPr>
            <a:endParaRPr lang="en-US" dirty="0" smtClean="0"/>
          </a:p>
          <a:p>
            <a:pPr>
              <a:buNone/>
            </a:pPr>
            <a:endParaRPr lang="en-US" dirty="0" smtClean="0"/>
          </a:p>
          <a:p>
            <a:r>
              <a:rPr lang="en-US" dirty="0" smtClean="0"/>
              <a:t>With lazy evaluation, the trees will be constructed </a:t>
            </a:r>
            <a:r>
              <a:rPr lang="en-US" dirty="0" smtClean="0">
                <a:solidFill>
                  <a:srgbClr val="FFFF00"/>
                </a:solidFill>
              </a:rPr>
              <a:t>on demand</a:t>
            </a:r>
            <a:r>
              <a:rPr lang="en-US" dirty="0" smtClean="0"/>
              <a:t>, so the this construction corresponds to depth-first search.</a:t>
            </a:r>
          </a:p>
          <a:p>
            <a:r>
              <a:rPr lang="en-US" dirty="0" smtClean="0"/>
              <a:t>We can use the ST monad to give a </a:t>
            </a:r>
            <a:r>
              <a:rPr lang="en-US" dirty="0" smtClean="0">
                <a:solidFill>
                  <a:srgbClr val="FFFF00"/>
                </a:solidFill>
              </a:rPr>
              <a:t>purely functional interface</a:t>
            </a:r>
            <a:r>
              <a:rPr lang="en-US" dirty="0" smtClean="0"/>
              <a:t> to an </a:t>
            </a:r>
            <a:r>
              <a:rPr lang="en-US" dirty="0" smtClean="0">
                <a:solidFill>
                  <a:srgbClr val="FFFF00"/>
                </a:solidFill>
              </a:rPr>
              <a:t>imperative implementation</a:t>
            </a:r>
            <a:r>
              <a:rPr lang="en-US" dirty="0" smtClean="0"/>
              <a:t> of this algorithm.</a:t>
            </a:r>
            <a:endParaRPr lang="en-US" dirty="0"/>
          </a:p>
        </p:txBody>
      </p:sp>
      <p:sp>
        <p:nvSpPr>
          <p:cNvPr id="4" name="TextBox 3"/>
          <p:cNvSpPr txBox="1"/>
          <p:nvPr/>
        </p:nvSpPr>
        <p:spPr>
          <a:xfrm>
            <a:off x="1930400" y="2825743"/>
            <a:ext cx="4940300" cy="646331"/>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type Graph = Array Vertex [Vertex]</a:t>
            </a:r>
          </a:p>
          <a:p>
            <a:r>
              <a:rPr lang="en-US" b="1" dirty="0" smtClean="0">
                <a:solidFill>
                  <a:schemeClr val="bg1"/>
                </a:solidFill>
                <a:latin typeface="Courier New" pitchFamily="49" charset="0"/>
                <a:cs typeface="Courier New" pitchFamily="49" charset="0"/>
              </a:rPr>
              <a:t>data Tree a = Node a [Tree a]</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9000" y="1606543"/>
            <a:ext cx="7785100" cy="4524316"/>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dfs</a:t>
            </a:r>
            <a:r>
              <a:rPr lang="en-US" b="1" dirty="0" smtClean="0">
                <a:solidFill>
                  <a:schemeClr val="bg1"/>
                </a:solidFill>
                <a:latin typeface="Courier New" pitchFamily="49" charset="0"/>
                <a:cs typeface="Courier New" pitchFamily="49" charset="0"/>
              </a:rPr>
              <a:t> :: Graph -&gt; [Vertex] -&gt; [Tree Vertex]</a:t>
            </a:r>
          </a:p>
          <a:p>
            <a:r>
              <a:rPr lang="en-US" b="1" dirty="0" err="1" smtClean="0">
                <a:solidFill>
                  <a:schemeClr val="bg1"/>
                </a:solidFill>
                <a:latin typeface="Courier New" pitchFamily="49" charset="0"/>
                <a:cs typeface="Courier New" pitchFamily="49" charset="0"/>
              </a:rPr>
              <a:t>dfs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g</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vs</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runST</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              do{ marks &lt;- </a:t>
            </a:r>
            <a:r>
              <a:rPr lang="en-US" b="1" dirty="0" err="1" smtClean="0">
                <a:solidFill>
                  <a:schemeClr val="bg1"/>
                </a:solidFill>
                <a:latin typeface="Courier New" pitchFamily="49" charset="0"/>
                <a:cs typeface="Courier New" pitchFamily="49" charset="0"/>
              </a:rPr>
              <a:t>newArray</a:t>
            </a:r>
            <a:r>
              <a:rPr lang="en-US" b="1" dirty="0" smtClean="0">
                <a:solidFill>
                  <a:schemeClr val="bg1"/>
                </a:solidFill>
                <a:latin typeface="Courier New" pitchFamily="49" charset="0"/>
                <a:cs typeface="Courier New" pitchFamily="49" charset="0"/>
              </a:rPr>
              <a:t> (bounds </a:t>
            </a:r>
            <a:r>
              <a:rPr lang="en-US" b="1" dirty="0" err="1" smtClean="0">
                <a:solidFill>
                  <a:schemeClr val="bg1"/>
                </a:solidFill>
                <a:latin typeface="Courier New" pitchFamily="49" charset="0"/>
                <a:cs typeface="Courier New" pitchFamily="49" charset="0"/>
              </a:rPr>
              <a:t>g</a:t>
            </a:r>
            <a:r>
              <a:rPr lang="en-US" b="1" dirty="0" smtClean="0">
                <a:solidFill>
                  <a:schemeClr val="bg1"/>
                </a:solidFill>
                <a:latin typeface="Courier New" pitchFamily="49" charset="0"/>
                <a:cs typeface="Courier New" pitchFamily="49" charset="0"/>
              </a:rPr>
              <a:t>) False;</a:t>
            </a:r>
          </a:p>
          <a:p>
            <a:r>
              <a:rPr lang="en-US" b="1" dirty="0" smtClean="0">
                <a:solidFill>
                  <a:schemeClr val="bg1"/>
                </a:solidFill>
                <a:latin typeface="Courier New" pitchFamily="49" charset="0"/>
                <a:cs typeface="Courier New" pitchFamily="49" charset="0"/>
              </a:rPr>
              <a:t>                  search marks </a:t>
            </a:r>
            <a:r>
              <a:rPr lang="en-US" b="1" dirty="0" err="1" smtClean="0">
                <a:solidFill>
                  <a:schemeClr val="bg1"/>
                </a:solidFill>
                <a:latin typeface="Courier New" pitchFamily="49" charset="0"/>
                <a:cs typeface="Courier New" pitchFamily="49" charset="0"/>
              </a:rPr>
              <a:t>vs</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    where search :: </a:t>
            </a:r>
            <a:r>
              <a:rPr lang="en-US" b="1" dirty="0" err="1" smtClean="0">
                <a:solidFill>
                  <a:schemeClr val="bg1"/>
                </a:solidFill>
                <a:latin typeface="Courier New" pitchFamily="49" charset="0"/>
                <a:cs typeface="Courier New" pitchFamily="49" charset="0"/>
              </a:rPr>
              <a:t>STArray</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Vertex </a:t>
            </a:r>
            <a:r>
              <a:rPr lang="en-US" b="1" dirty="0" err="1" smtClean="0">
                <a:solidFill>
                  <a:schemeClr val="bg1"/>
                </a:solidFill>
                <a:latin typeface="Courier New" pitchFamily="49" charset="0"/>
                <a:cs typeface="Courier New" pitchFamily="49" charset="0"/>
              </a:rPr>
              <a:t>Bool</a:t>
            </a:r>
            <a:r>
              <a:rPr lang="en-US" b="1" dirty="0" smtClean="0">
                <a:solidFill>
                  <a:schemeClr val="bg1"/>
                </a:solidFill>
                <a:latin typeface="Courier New" pitchFamily="49" charset="0"/>
                <a:cs typeface="Courier New" pitchFamily="49" charset="0"/>
              </a:rPr>
              <a:t> -&gt; </a:t>
            </a:r>
          </a:p>
          <a:p>
            <a:r>
              <a:rPr lang="en-US" b="1" dirty="0" smtClean="0">
                <a:solidFill>
                  <a:schemeClr val="bg1"/>
                </a:solidFill>
                <a:latin typeface="Courier New" pitchFamily="49" charset="0"/>
                <a:cs typeface="Courier New" pitchFamily="49" charset="0"/>
              </a:rPr>
              <a:t>                         [Vertex] -&gt; ST </a:t>
            </a:r>
            <a:r>
              <a:rPr lang="en-US" b="1" dirty="0" err="1" smtClean="0">
                <a:solidFill>
                  <a:schemeClr val="bg1"/>
                </a:solidFill>
                <a:latin typeface="Courier New" pitchFamily="49" charset="0"/>
                <a:cs typeface="Courier New" pitchFamily="49" charset="0"/>
              </a:rPr>
              <a:t>s</a:t>
            </a:r>
            <a:r>
              <a:rPr lang="en-US" b="1" dirty="0" smtClean="0">
                <a:solidFill>
                  <a:schemeClr val="bg1"/>
                </a:solidFill>
                <a:latin typeface="Courier New" pitchFamily="49" charset="0"/>
                <a:cs typeface="Courier New" pitchFamily="49" charset="0"/>
              </a:rPr>
              <a:t> [Tree Vertex]</a:t>
            </a:r>
          </a:p>
          <a:p>
            <a:r>
              <a:rPr lang="en-US" b="1" dirty="0" smtClean="0">
                <a:solidFill>
                  <a:schemeClr val="bg1"/>
                </a:solidFill>
                <a:latin typeface="Courier New" pitchFamily="49" charset="0"/>
                <a:cs typeface="Courier New" pitchFamily="49" charset="0"/>
              </a:rPr>
              <a:t>          search marks [] = return []</a:t>
            </a:r>
          </a:p>
          <a:p>
            <a:r>
              <a:rPr lang="en-US" b="1" dirty="0" smtClean="0">
                <a:solidFill>
                  <a:schemeClr val="bg1"/>
                </a:solidFill>
                <a:latin typeface="Courier New" pitchFamily="49" charset="0"/>
                <a:cs typeface="Courier New" pitchFamily="49" charset="0"/>
              </a:rPr>
              <a:t>          search marks (</a:t>
            </a:r>
            <a:r>
              <a:rPr lang="en-US" b="1" dirty="0" err="1" smtClean="0">
                <a:solidFill>
                  <a:schemeClr val="bg1"/>
                </a:solidFill>
                <a:latin typeface="Courier New" pitchFamily="49" charset="0"/>
                <a:cs typeface="Courier New" pitchFamily="49" charset="0"/>
              </a:rPr>
              <a:t>v:vs</a:t>
            </a:r>
            <a:r>
              <a:rPr lang="en-US" b="1" dirty="0" smtClean="0">
                <a:solidFill>
                  <a:schemeClr val="bg1"/>
                </a:solidFill>
                <a:latin typeface="Courier New" pitchFamily="49" charset="0"/>
                <a:cs typeface="Courier New" pitchFamily="49" charset="0"/>
              </a:rPr>
              <a:t>) = do {</a:t>
            </a:r>
          </a:p>
          <a:p>
            <a:r>
              <a:rPr lang="en-US" b="1" dirty="0" smtClean="0">
                <a:solidFill>
                  <a:schemeClr val="bg1"/>
                </a:solidFill>
                <a:latin typeface="Courier New" pitchFamily="49" charset="0"/>
                <a:cs typeface="Courier New" pitchFamily="49" charset="0"/>
              </a:rPr>
              <a:t>               visited &lt;- </a:t>
            </a:r>
            <a:r>
              <a:rPr lang="en-US" b="1" dirty="0" err="1" smtClean="0">
                <a:solidFill>
                  <a:schemeClr val="bg1"/>
                </a:solidFill>
                <a:latin typeface="Courier New" pitchFamily="49" charset="0"/>
                <a:cs typeface="Courier New" pitchFamily="49" charset="0"/>
              </a:rPr>
              <a:t>readArray</a:t>
            </a:r>
            <a:r>
              <a:rPr lang="en-US" b="1" dirty="0" smtClean="0">
                <a:solidFill>
                  <a:schemeClr val="bg1"/>
                </a:solidFill>
                <a:latin typeface="Courier New" pitchFamily="49" charset="0"/>
                <a:cs typeface="Courier New" pitchFamily="49" charset="0"/>
              </a:rPr>
              <a:t> marks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               if visited then </a:t>
            </a:r>
          </a:p>
          <a:p>
            <a:r>
              <a:rPr lang="en-US" b="1" dirty="0" smtClean="0">
                <a:solidFill>
                  <a:schemeClr val="bg1"/>
                </a:solidFill>
                <a:latin typeface="Courier New" pitchFamily="49" charset="0"/>
                <a:cs typeface="Courier New" pitchFamily="49" charset="0"/>
              </a:rPr>
              <a:t>                  search marks </a:t>
            </a:r>
            <a:r>
              <a:rPr lang="en-US" b="1" dirty="0" err="1" smtClean="0">
                <a:solidFill>
                  <a:schemeClr val="bg1"/>
                </a:solidFill>
                <a:latin typeface="Courier New" pitchFamily="49" charset="0"/>
                <a:cs typeface="Courier New" pitchFamily="49" charset="0"/>
              </a:rPr>
              <a:t>vs</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               else </a:t>
            </a:r>
          </a:p>
          <a:p>
            <a:r>
              <a:rPr lang="en-US" b="1" dirty="0" smtClean="0">
                <a:solidFill>
                  <a:schemeClr val="bg1"/>
                </a:solidFill>
                <a:latin typeface="Courier New" pitchFamily="49" charset="0"/>
                <a:cs typeface="Courier New" pitchFamily="49" charset="0"/>
              </a:rPr>
              <a:t>                  do { </a:t>
            </a:r>
            <a:r>
              <a:rPr lang="en-US" b="1" dirty="0" err="1" smtClean="0">
                <a:solidFill>
                  <a:schemeClr val="bg1"/>
                </a:solidFill>
                <a:latin typeface="Courier New" pitchFamily="49" charset="0"/>
                <a:cs typeface="Courier New" pitchFamily="49" charset="0"/>
              </a:rPr>
              <a:t>writeArray</a:t>
            </a:r>
            <a:r>
              <a:rPr lang="en-US" b="1" dirty="0" smtClean="0">
                <a:solidFill>
                  <a:schemeClr val="bg1"/>
                </a:solidFill>
                <a:latin typeface="Courier New" pitchFamily="49" charset="0"/>
                <a:cs typeface="Courier New" pitchFamily="49" charset="0"/>
              </a:rPr>
              <a:t> marks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True;</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ts</a:t>
            </a:r>
            <a:r>
              <a:rPr lang="en-US" b="1" dirty="0" smtClean="0">
                <a:solidFill>
                  <a:schemeClr val="bg1"/>
                </a:solidFill>
                <a:latin typeface="Courier New" pitchFamily="49" charset="0"/>
                <a:cs typeface="Courier New" pitchFamily="49" charset="0"/>
              </a:rPr>
              <a:t> &lt;- search marks (</a:t>
            </a:r>
            <a:r>
              <a:rPr lang="en-US" b="1" dirty="0" err="1" smtClean="0">
                <a:solidFill>
                  <a:schemeClr val="bg1"/>
                </a:solidFill>
                <a:latin typeface="Courier New" pitchFamily="49" charset="0"/>
                <a:cs typeface="Courier New" pitchFamily="49" charset="0"/>
              </a:rPr>
              <a:t>g!v</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                       us &lt;- search marks </a:t>
            </a:r>
            <a:r>
              <a:rPr lang="en-US" b="1" dirty="0" err="1" smtClean="0">
                <a:solidFill>
                  <a:schemeClr val="bg1"/>
                </a:solidFill>
                <a:latin typeface="Courier New" pitchFamily="49" charset="0"/>
                <a:cs typeface="Courier New" pitchFamily="49" charset="0"/>
              </a:rPr>
              <a:t>vs</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                       return ((Node </a:t>
            </a:r>
            <a:r>
              <a:rPr lang="en-US" b="1" dirty="0" err="1" smtClean="0">
                <a:solidFill>
                  <a:schemeClr val="bg1"/>
                </a:solidFill>
                <a:latin typeface="Courier New" pitchFamily="49" charset="0"/>
                <a:cs typeface="Courier New" pitchFamily="49" charset="0"/>
              </a:rPr>
              <a:t>v</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ts</a:t>
            </a:r>
            <a:r>
              <a:rPr lang="en-US" b="1" dirty="0" smtClean="0">
                <a:solidFill>
                  <a:schemeClr val="bg1"/>
                </a:solidFill>
                <a:latin typeface="Courier New" pitchFamily="49" charset="0"/>
                <a:cs typeface="Courier New" pitchFamily="49" charset="0"/>
              </a:rPr>
              <a:t>) : us)  } }</a:t>
            </a:r>
          </a:p>
        </p:txBody>
      </p:sp>
      <p:sp>
        <p:nvSpPr>
          <p:cNvPr id="6" name="Title 5"/>
          <p:cNvSpPr>
            <a:spLocks noGrp="1"/>
          </p:cNvSpPr>
          <p:nvPr>
            <p:ph type="title"/>
          </p:nvPr>
        </p:nvSpPr>
        <p:spPr/>
        <p:txBody>
          <a:bodyPr/>
          <a:lstStyle/>
          <a:p>
            <a:r>
              <a:rPr lang="en-US" dirty="0" smtClean="0"/>
              <a:t>Imperative Depth First Search</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1862"/>
          </a:xfrm>
        </p:spPr>
        <p:txBody>
          <a:bodyPr/>
          <a:lstStyle/>
          <a:p>
            <a:r>
              <a:rPr lang="en-US" dirty="0" smtClean="0"/>
              <a:t>Using DFS</a:t>
            </a:r>
            <a:endParaRPr lang="en-US" dirty="0"/>
          </a:p>
        </p:txBody>
      </p:sp>
      <p:sp>
        <p:nvSpPr>
          <p:cNvPr id="4" name="TextBox 3"/>
          <p:cNvSpPr txBox="1"/>
          <p:nvPr/>
        </p:nvSpPr>
        <p:spPr>
          <a:xfrm>
            <a:off x="1155700" y="1289043"/>
            <a:ext cx="7315200" cy="1477328"/>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Is Vertex </a:t>
            </a:r>
            <a:r>
              <a:rPr lang="en-US" b="1" dirty="0" err="1" smtClean="0">
                <a:solidFill>
                  <a:srgbClr val="FF0000"/>
                </a:solidFill>
                <a:latin typeface="Courier New" pitchFamily="49" charset="0"/>
                <a:cs typeface="Courier New" pitchFamily="49" charset="0"/>
              </a:rPr>
              <a:t>b</a:t>
            </a:r>
            <a:r>
              <a:rPr lang="en-US" b="1" dirty="0" smtClean="0">
                <a:solidFill>
                  <a:srgbClr val="FF0000"/>
                </a:solidFill>
                <a:latin typeface="Courier New" pitchFamily="49" charset="0"/>
                <a:cs typeface="Courier New" pitchFamily="49" charset="0"/>
              </a:rPr>
              <a:t> reachable from Vertex a in Graph </a:t>
            </a:r>
            <a:r>
              <a:rPr lang="en-US" b="1" dirty="0" err="1" smtClean="0">
                <a:solidFill>
                  <a:srgbClr val="FF0000"/>
                </a:solidFill>
                <a:latin typeface="Courier New" pitchFamily="49" charset="0"/>
                <a:cs typeface="Courier New" pitchFamily="49" charset="0"/>
              </a:rPr>
              <a:t>g</a:t>
            </a:r>
            <a:r>
              <a:rPr lang="en-US" b="1" dirty="0" smtClean="0">
                <a:solidFill>
                  <a:srgbClr val="FF0000"/>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reachable :: Graph -&gt; Vertex -&gt; Vertex -&gt; </a:t>
            </a:r>
            <a:r>
              <a:rPr lang="en-US" b="1" dirty="0" err="1" smtClean="0">
                <a:solidFill>
                  <a:schemeClr val="bg1"/>
                </a:solidFill>
                <a:latin typeface="Courier New" pitchFamily="49" charset="0"/>
                <a:cs typeface="Courier New" pitchFamily="49" charset="0"/>
              </a:rPr>
              <a:t>Bool</a:t>
            </a:r>
            <a:endParaRPr lang="en-US" b="1" dirty="0" smtClean="0">
              <a:solidFill>
                <a:schemeClr val="bg1"/>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reachable </a:t>
            </a:r>
            <a:r>
              <a:rPr lang="en-US" b="1" dirty="0" err="1" smtClean="0">
                <a:solidFill>
                  <a:schemeClr val="bg1"/>
                </a:solidFill>
                <a:latin typeface="Courier New" pitchFamily="49" charset="0"/>
                <a:cs typeface="Courier New" pitchFamily="49" charset="0"/>
              </a:rPr>
              <a:t>g</a:t>
            </a:r>
            <a:r>
              <a:rPr lang="en-US" b="1" dirty="0" smtClean="0">
                <a:solidFill>
                  <a:schemeClr val="bg1"/>
                </a:solidFill>
                <a:latin typeface="Courier New" pitchFamily="49" charset="0"/>
                <a:cs typeface="Courier New" pitchFamily="49" charset="0"/>
              </a:rPr>
              <a:t> a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elem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toPreOrder</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dfs</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g</a:t>
            </a:r>
            <a:r>
              <a:rPr lang="en-US" b="1" dirty="0" smtClean="0">
                <a:solidFill>
                  <a:schemeClr val="bg1"/>
                </a:solidFill>
                <a:latin typeface="Courier New" pitchFamily="49" charset="0"/>
                <a:cs typeface="Courier New" pitchFamily="49" charset="0"/>
              </a:rPr>
              <a:t> [a]))</a:t>
            </a:r>
          </a:p>
          <a:p>
            <a:endParaRPr lang="en-US" b="1" dirty="0" smtClean="0">
              <a:solidFill>
                <a:srgbClr val="FF0000"/>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toPreOrder</a:t>
            </a:r>
            <a:r>
              <a:rPr lang="en-US" b="1" dirty="0" smtClean="0">
                <a:solidFill>
                  <a:schemeClr val="bg1"/>
                </a:solidFill>
                <a:latin typeface="Courier New" pitchFamily="49" charset="0"/>
                <a:cs typeface="Courier New" pitchFamily="49" charset="0"/>
              </a:rPr>
              <a:t> :: [Tree Vertex] -&gt; [Vertex]</a:t>
            </a:r>
          </a:p>
        </p:txBody>
      </p:sp>
      <p:grpSp>
        <p:nvGrpSpPr>
          <p:cNvPr id="37" name="Group 36"/>
          <p:cNvGrpSpPr/>
          <p:nvPr/>
        </p:nvGrpSpPr>
        <p:grpSpPr>
          <a:xfrm>
            <a:off x="317500" y="3086100"/>
            <a:ext cx="5489286" cy="3568700"/>
            <a:chOff x="736600" y="3086100"/>
            <a:chExt cx="5489286" cy="3568700"/>
          </a:xfrm>
        </p:grpSpPr>
        <p:sp>
          <p:nvSpPr>
            <p:cNvPr id="5" name="Rectangle 4"/>
            <p:cNvSpPr/>
            <p:nvPr/>
          </p:nvSpPr>
          <p:spPr>
            <a:xfrm>
              <a:off x="736600" y="3124200"/>
              <a:ext cx="3835400" cy="35306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endParaRPr lang="en-US" dirty="0">
                <a:latin typeface="Comic Sans MS" pitchFamily="66" charset="0"/>
              </a:endParaRPr>
            </a:p>
          </p:txBody>
        </p:sp>
        <p:sp>
          <p:nvSpPr>
            <p:cNvPr id="6" name="TextBox 5"/>
            <p:cNvSpPr txBox="1"/>
            <p:nvPr/>
          </p:nvSpPr>
          <p:spPr>
            <a:xfrm>
              <a:off x="736600" y="3086100"/>
              <a:ext cx="1498600" cy="400110"/>
            </a:xfrm>
            <a:prstGeom prst="rect">
              <a:avLst/>
            </a:prstGeom>
            <a:noFill/>
          </p:spPr>
          <p:txBody>
            <a:bodyPr wrap="square" rtlCol="0">
              <a:spAutoFit/>
            </a:bodyPr>
            <a:lstStyle/>
            <a:p>
              <a:r>
                <a:rPr lang="en-US" sz="2000" dirty="0" err="1" smtClean="0">
                  <a:latin typeface="Chalkboard"/>
                  <a:cs typeface="Chalkboard"/>
                </a:rPr>
                <a:t>toPreOrder</a:t>
              </a:r>
              <a:endParaRPr lang="en-US" dirty="0">
                <a:latin typeface="Chalkboard"/>
                <a:cs typeface="Chalkboard"/>
              </a:endParaRPr>
            </a:p>
          </p:txBody>
        </p:sp>
        <p:sp>
          <p:nvSpPr>
            <p:cNvPr id="7" name="Rectangle 6"/>
            <p:cNvSpPr/>
            <p:nvPr/>
          </p:nvSpPr>
          <p:spPr>
            <a:xfrm>
              <a:off x="838200" y="3543300"/>
              <a:ext cx="3632200" cy="30353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Comic Sans MS" pitchFamily="66" charset="0"/>
              </a:endParaRPr>
            </a:p>
          </p:txBody>
        </p:sp>
        <p:sp>
          <p:nvSpPr>
            <p:cNvPr id="8" name="TextBox 7"/>
            <p:cNvSpPr txBox="1"/>
            <p:nvPr/>
          </p:nvSpPr>
          <p:spPr>
            <a:xfrm>
              <a:off x="838200" y="3556000"/>
              <a:ext cx="1498600" cy="400110"/>
            </a:xfrm>
            <a:prstGeom prst="rect">
              <a:avLst/>
            </a:prstGeom>
            <a:noFill/>
          </p:spPr>
          <p:txBody>
            <a:bodyPr wrap="square" rtlCol="0">
              <a:spAutoFit/>
            </a:bodyPr>
            <a:lstStyle/>
            <a:p>
              <a:r>
                <a:rPr lang="en-US" sz="2000" dirty="0" err="1" smtClean="0">
                  <a:latin typeface="Chalkboard"/>
                  <a:cs typeface="Chalkboard"/>
                </a:rPr>
                <a:t>dfs</a:t>
              </a:r>
              <a:r>
                <a:rPr lang="en-US" sz="2000" dirty="0" smtClean="0">
                  <a:latin typeface="Chalkboard"/>
                  <a:cs typeface="Chalkboard"/>
                </a:rPr>
                <a:t> </a:t>
              </a:r>
              <a:r>
                <a:rPr lang="en-US" sz="2000" dirty="0" err="1" smtClean="0">
                  <a:latin typeface="Chalkboard"/>
                  <a:cs typeface="Chalkboard"/>
                </a:rPr>
                <a:t>g</a:t>
              </a:r>
              <a:r>
                <a:rPr lang="en-US" sz="2000" dirty="0" smtClean="0">
                  <a:latin typeface="Chalkboard"/>
                  <a:cs typeface="Chalkboard"/>
                </a:rPr>
                <a:t> [a]</a:t>
              </a:r>
              <a:endParaRPr lang="en-US" sz="2000" dirty="0">
                <a:latin typeface="Chalkboard"/>
                <a:cs typeface="Chalkboard"/>
              </a:endParaRPr>
            </a:p>
          </p:txBody>
        </p:sp>
        <p:sp>
          <p:nvSpPr>
            <p:cNvPr id="9" name="Oval 8"/>
            <p:cNvSpPr/>
            <p:nvPr/>
          </p:nvSpPr>
          <p:spPr>
            <a:xfrm>
              <a:off x="1854200" y="4356100"/>
              <a:ext cx="469900" cy="5193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smtClean="0">
                  <a:latin typeface="Comic Sans MS" pitchFamily="66" charset="0"/>
                </a:rPr>
                <a:t>a</a:t>
              </a:r>
              <a:endParaRPr lang="en-US" dirty="0">
                <a:latin typeface="Comic Sans MS" pitchFamily="66" charset="0"/>
              </a:endParaRPr>
            </a:p>
          </p:txBody>
        </p:sp>
        <p:sp>
          <p:nvSpPr>
            <p:cNvPr id="10" name="Oval 9"/>
            <p:cNvSpPr/>
            <p:nvPr/>
          </p:nvSpPr>
          <p:spPr>
            <a:xfrm>
              <a:off x="1168400" y="5257800"/>
              <a:ext cx="469900" cy="5193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err="1" smtClean="0">
                  <a:latin typeface="Comic Sans MS" pitchFamily="66" charset="0"/>
                </a:rPr>
                <a:t>b</a:t>
              </a:r>
              <a:endParaRPr lang="en-US" dirty="0">
                <a:latin typeface="Comic Sans MS" pitchFamily="66" charset="0"/>
              </a:endParaRPr>
            </a:p>
          </p:txBody>
        </p:sp>
        <p:sp>
          <p:nvSpPr>
            <p:cNvPr id="11" name="Oval 10"/>
            <p:cNvSpPr/>
            <p:nvPr/>
          </p:nvSpPr>
          <p:spPr>
            <a:xfrm>
              <a:off x="2921000" y="4559300"/>
              <a:ext cx="469900" cy="5193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err="1" smtClean="0">
                  <a:latin typeface="Comic Sans MS" pitchFamily="66" charset="0"/>
                </a:rPr>
                <a:t>c</a:t>
              </a:r>
              <a:endParaRPr lang="en-US" dirty="0">
                <a:latin typeface="Comic Sans MS" pitchFamily="66" charset="0"/>
              </a:endParaRPr>
            </a:p>
          </p:txBody>
        </p:sp>
        <p:sp>
          <p:nvSpPr>
            <p:cNvPr id="12" name="Oval 11"/>
            <p:cNvSpPr/>
            <p:nvPr/>
          </p:nvSpPr>
          <p:spPr>
            <a:xfrm>
              <a:off x="2222500" y="5626100"/>
              <a:ext cx="469900" cy="5193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err="1" smtClean="0">
                  <a:latin typeface="Comic Sans MS" pitchFamily="66" charset="0"/>
                </a:rPr>
                <a:t>d</a:t>
              </a:r>
              <a:endParaRPr lang="en-US" dirty="0">
                <a:latin typeface="Comic Sans MS" pitchFamily="66" charset="0"/>
              </a:endParaRPr>
            </a:p>
          </p:txBody>
        </p:sp>
        <p:sp>
          <p:nvSpPr>
            <p:cNvPr id="13" name="Oval 12"/>
            <p:cNvSpPr/>
            <p:nvPr/>
          </p:nvSpPr>
          <p:spPr>
            <a:xfrm>
              <a:off x="3416300" y="5854700"/>
              <a:ext cx="469900" cy="5193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err="1" smtClean="0">
                  <a:latin typeface="Comic Sans MS" pitchFamily="66" charset="0"/>
                </a:rPr>
                <a:t>e</a:t>
              </a:r>
              <a:endParaRPr lang="en-US" dirty="0">
                <a:latin typeface="Comic Sans MS" pitchFamily="66" charset="0"/>
              </a:endParaRPr>
            </a:p>
          </p:txBody>
        </p:sp>
        <p:cxnSp>
          <p:nvCxnSpPr>
            <p:cNvPr id="15" name="Straight Arrow Connector 14"/>
            <p:cNvCxnSpPr>
              <a:stCxn id="9" idx="3"/>
              <a:endCxn id="10" idx="7"/>
            </p:cNvCxnSpPr>
            <p:nvPr/>
          </p:nvCxnSpPr>
          <p:spPr>
            <a:xfrm rot="5400000">
              <a:off x="1479019" y="4889860"/>
              <a:ext cx="534463" cy="353530"/>
            </a:xfrm>
            <a:prstGeom prst="straightConnector1">
              <a:avLst/>
            </a:prstGeom>
            <a:ln>
              <a:solidFill>
                <a:schemeClr val="accent1">
                  <a:lumMod val="50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9" idx="6"/>
              <a:endCxn id="11" idx="2"/>
            </p:cNvCxnSpPr>
            <p:nvPr/>
          </p:nvCxnSpPr>
          <p:spPr>
            <a:xfrm>
              <a:off x="2324100" y="4615776"/>
              <a:ext cx="596900" cy="203200"/>
            </a:xfrm>
            <a:prstGeom prst="straightConnector1">
              <a:avLst/>
            </a:prstGeom>
            <a:ln>
              <a:solidFill>
                <a:schemeClr val="accent1">
                  <a:lumMod val="50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stCxn id="11" idx="3"/>
              <a:endCxn id="12" idx="7"/>
            </p:cNvCxnSpPr>
            <p:nvPr/>
          </p:nvCxnSpPr>
          <p:spPr>
            <a:xfrm rot="5400000">
              <a:off x="2456919" y="5169260"/>
              <a:ext cx="699563" cy="366230"/>
            </a:xfrm>
            <a:prstGeom prst="straightConnector1">
              <a:avLst/>
            </a:prstGeom>
            <a:ln>
              <a:solidFill>
                <a:schemeClr val="accent1">
                  <a:lumMod val="50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12" idx="6"/>
              <a:endCxn id="13" idx="2"/>
            </p:cNvCxnSpPr>
            <p:nvPr/>
          </p:nvCxnSpPr>
          <p:spPr>
            <a:xfrm>
              <a:off x="2692400" y="5885776"/>
              <a:ext cx="723900" cy="228600"/>
            </a:xfrm>
            <a:prstGeom prst="straightConnector1">
              <a:avLst/>
            </a:prstGeom>
            <a:ln>
              <a:solidFill>
                <a:schemeClr val="accent1">
                  <a:lumMod val="50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4089400" y="5854700"/>
              <a:ext cx="1079500" cy="5588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Comic Sans MS" pitchFamily="66" charset="0"/>
              </a:endParaRPr>
            </a:p>
          </p:txBody>
        </p:sp>
        <p:sp>
          <p:nvSpPr>
            <p:cNvPr id="35" name="TextBox 34"/>
            <p:cNvSpPr txBox="1"/>
            <p:nvPr/>
          </p:nvSpPr>
          <p:spPr>
            <a:xfrm>
              <a:off x="5168900" y="5918200"/>
              <a:ext cx="1056986" cy="369332"/>
            </a:xfrm>
            <a:prstGeom prst="rect">
              <a:avLst/>
            </a:prstGeom>
            <a:noFill/>
          </p:spPr>
          <p:txBody>
            <a:bodyPr wrap="none" rtlCol="0">
              <a:spAutoFit/>
            </a:bodyPr>
            <a:lstStyle/>
            <a:p>
              <a:r>
                <a:rPr lang="en-US" dirty="0" smtClean="0">
                  <a:latin typeface="Chalkboard"/>
                  <a:cs typeface="Chalkboard"/>
                </a:rPr>
                <a:t>... </a:t>
              </a:r>
              <a:r>
                <a:rPr lang="en-US" dirty="0" err="1" smtClean="0">
                  <a:latin typeface="Chalkboard"/>
                  <a:cs typeface="Chalkboard"/>
                </a:rPr>
                <a:t>c</a:t>
              </a:r>
              <a:r>
                <a:rPr lang="en-US" dirty="0" smtClean="0">
                  <a:latin typeface="Chalkboard"/>
                  <a:cs typeface="Chalkboard"/>
                </a:rPr>
                <a:t>, </a:t>
              </a:r>
              <a:r>
                <a:rPr lang="en-US" dirty="0" err="1" smtClean="0">
                  <a:latin typeface="Chalkboard"/>
                  <a:cs typeface="Chalkboard"/>
                </a:rPr>
                <a:t>b</a:t>
              </a:r>
              <a:r>
                <a:rPr lang="en-US" dirty="0" smtClean="0">
                  <a:latin typeface="Chalkboard"/>
                  <a:cs typeface="Chalkboard"/>
                </a:rPr>
                <a:t>, a</a:t>
              </a:r>
              <a:endParaRPr lang="en-US" dirty="0">
                <a:latin typeface="Chalkboard"/>
                <a:cs typeface="Chalkboard"/>
              </a:endParaRPr>
            </a:p>
          </p:txBody>
        </p:sp>
      </p:grpSp>
      <p:sp>
        <p:nvSpPr>
          <p:cNvPr id="36" name="TextBox 35"/>
          <p:cNvSpPr txBox="1"/>
          <p:nvPr/>
        </p:nvSpPr>
        <p:spPr>
          <a:xfrm>
            <a:off x="5880100" y="5632443"/>
            <a:ext cx="2971800" cy="923330"/>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if reachable </a:t>
            </a:r>
            <a:r>
              <a:rPr lang="en-US" b="1" dirty="0" err="1" smtClean="0">
                <a:solidFill>
                  <a:schemeClr val="bg1"/>
                </a:solidFill>
                <a:latin typeface="Courier New" pitchFamily="49" charset="0"/>
                <a:cs typeface="Courier New" pitchFamily="49" charset="0"/>
              </a:rPr>
              <a:t>g</a:t>
            </a:r>
            <a:r>
              <a:rPr lang="en-US" b="1" dirty="0" smtClean="0">
                <a:solidFill>
                  <a:schemeClr val="bg1"/>
                </a:solidFill>
                <a:latin typeface="Courier New" pitchFamily="49" charset="0"/>
                <a:cs typeface="Courier New" pitchFamily="49" charset="0"/>
              </a:rPr>
              <a:t> [a]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a:t>
            </a:r>
          </a:p>
          <a:p>
            <a:r>
              <a:rPr lang="en-US" b="1" dirty="0" smtClean="0">
                <a:solidFill>
                  <a:schemeClr val="bg1"/>
                </a:solidFill>
                <a:latin typeface="Courier New" pitchFamily="49" charset="0"/>
                <a:cs typeface="Courier New" pitchFamily="49" charset="0"/>
              </a:rPr>
              <a:t>then e1</a:t>
            </a:r>
          </a:p>
          <a:p>
            <a:r>
              <a:rPr lang="en-US" b="1" dirty="0" smtClean="0">
                <a:solidFill>
                  <a:schemeClr val="bg1"/>
                </a:solidFill>
                <a:latin typeface="Courier New" pitchFamily="49" charset="0"/>
                <a:cs typeface="Courier New" pitchFamily="49" charset="0"/>
              </a:rPr>
              <a:t>else e2</a:t>
            </a:r>
          </a:p>
        </p:txBody>
      </p:sp>
      <p:sp>
        <p:nvSpPr>
          <p:cNvPr id="38" name="Rounded Rectangular Callout 37"/>
          <p:cNvSpPr/>
          <p:nvPr/>
        </p:nvSpPr>
        <p:spPr>
          <a:xfrm>
            <a:off x="4495801" y="3327400"/>
            <a:ext cx="4241799" cy="1464231"/>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000" dirty="0" smtClean="0">
                <a:solidFill>
                  <a:schemeClr val="bg1"/>
                </a:solidFill>
                <a:latin typeface="Chalkboard"/>
              </a:rPr>
              <a:t>Lazy evaluation means </a:t>
            </a:r>
            <a:r>
              <a:rPr lang="en-US" sz="2000" b="1" dirty="0" smtClean="0">
                <a:solidFill>
                  <a:schemeClr val="bg1"/>
                </a:solidFill>
                <a:latin typeface="Courier New"/>
                <a:cs typeface="Courier New"/>
              </a:rPr>
              <a:t>e1</a:t>
            </a:r>
            <a:r>
              <a:rPr lang="en-US" sz="2000" dirty="0" smtClean="0">
                <a:solidFill>
                  <a:schemeClr val="bg1"/>
                </a:solidFill>
                <a:latin typeface="Chalkboard"/>
              </a:rPr>
              <a:t> will start executing </a:t>
            </a:r>
            <a:r>
              <a:rPr lang="en-US" sz="2000" dirty="0" smtClean="0">
                <a:solidFill>
                  <a:srgbClr val="FF0000"/>
                </a:solidFill>
                <a:latin typeface="Chalkboard"/>
              </a:rPr>
              <a:t>as soon as </a:t>
            </a:r>
            <a:r>
              <a:rPr lang="en-US" sz="2000" dirty="0" err="1" smtClean="0">
                <a:solidFill>
                  <a:schemeClr val="bg1"/>
                </a:solidFill>
                <a:latin typeface="Chalkboard"/>
              </a:rPr>
              <a:t>b</a:t>
            </a:r>
            <a:r>
              <a:rPr lang="en-US" sz="2000" dirty="0" smtClean="0">
                <a:solidFill>
                  <a:schemeClr val="bg1"/>
                </a:solidFill>
                <a:latin typeface="Chalkboard"/>
              </a:rPr>
              <a:t> is emitted, and </a:t>
            </a:r>
            <a:r>
              <a:rPr lang="en-US" sz="2000" dirty="0" err="1" smtClean="0">
                <a:solidFill>
                  <a:schemeClr val="bg1"/>
                </a:solidFill>
                <a:latin typeface="Chalkboard"/>
              </a:rPr>
              <a:t>dfs</a:t>
            </a:r>
            <a:r>
              <a:rPr lang="en-US" sz="2000" dirty="0" smtClean="0">
                <a:solidFill>
                  <a:schemeClr val="bg1"/>
                </a:solidFill>
                <a:latin typeface="Chalkboard"/>
              </a:rPr>
              <a:t> will stop, imperative state and all!</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decel="5000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500" fill="hold"/>
                                        <p:tgtEl>
                                          <p:spTgt spid="38"/>
                                        </p:tgtEl>
                                        <p:attrNameLst>
                                          <p:attrName>ppt_x</p:attrName>
                                        </p:attrNameLst>
                                      </p:cBhvr>
                                      <p:tavLst>
                                        <p:tav tm="0">
                                          <p:val>
                                            <p:strVal val="1+#ppt_w/2"/>
                                          </p:val>
                                        </p:tav>
                                        <p:tav tm="100000">
                                          <p:val>
                                            <p:strVal val="#ppt_x"/>
                                          </p:val>
                                        </p:tav>
                                      </p:tavLst>
                                    </p:anim>
                                    <p:anim calcmode="lin" valueType="num">
                                      <p:cBhvr additive="base">
                                        <p:cTn id="8" dur="500" fill="hold"/>
                                        <p:tgtEl>
                                          <p:spTgt spid="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89000"/>
          </a:xfrm>
        </p:spPr>
        <p:txBody>
          <a:bodyPr>
            <a:normAutofit/>
          </a:bodyPr>
          <a:lstStyle/>
          <a:p>
            <a:r>
              <a:rPr lang="en-US" dirty="0" err="1" smtClean="0"/>
              <a:t>Quicksort</a:t>
            </a:r>
            <a:endParaRPr lang="en-US" dirty="0"/>
          </a:p>
        </p:txBody>
      </p:sp>
      <p:sp>
        <p:nvSpPr>
          <p:cNvPr id="4" name="Rounded Rectangular Callout 3"/>
          <p:cNvSpPr/>
          <p:nvPr/>
        </p:nvSpPr>
        <p:spPr>
          <a:xfrm>
            <a:off x="1104900" y="2336800"/>
            <a:ext cx="7061199" cy="4392693"/>
          </a:xfrm>
          <a:prstGeom prst="wedgeRoundRectCallout">
            <a:avLst>
              <a:gd name="adj1" fmla="val -23745"/>
              <a:gd name="adj2" fmla="val 49693"/>
              <a:gd name="adj3" fmla="val 16667"/>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dirty="0" smtClean="0">
                <a:latin typeface="Chalkboard"/>
              </a:rPr>
              <a:t>The problem with this function is that </a:t>
            </a:r>
            <a:r>
              <a:rPr lang="en-US" b="1" dirty="0" smtClean="0">
                <a:solidFill>
                  <a:srgbClr val="FFFF00"/>
                </a:solidFill>
                <a:latin typeface="Chalkboard"/>
              </a:rPr>
              <a:t>it's not really </a:t>
            </a:r>
            <a:r>
              <a:rPr lang="en-US" b="1" dirty="0" err="1" smtClean="0">
                <a:solidFill>
                  <a:srgbClr val="FFFF00"/>
                </a:solidFill>
                <a:latin typeface="Chalkboard"/>
              </a:rPr>
              <a:t>Quicksort</a:t>
            </a:r>
            <a:r>
              <a:rPr lang="en-US" dirty="0" smtClean="0">
                <a:latin typeface="Chalkboard"/>
              </a:rPr>
              <a:t>. ... What they have in common is overall algorithm: pick a pivot (always the first element), then recursively sort the ones that are smaller, the ones that are bigger, and then stick it all together. But in my opinion the </a:t>
            </a:r>
            <a:r>
              <a:rPr lang="en-US" dirty="0" smtClean="0">
                <a:solidFill>
                  <a:srgbClr val="FFFF00"/>
                </a:solidFill>
                <a:latin typeface="Chalkboard"/>
              </a:rPr>
              <a:t>real </a:t>
            </a:r>
            <a:r>
              <a:rPr lang="en-US" dirty="0" err="1" smtClean="0">
                <a:solidFill>
                  <a:srgbClr val="FFFF00"/>
                </a:solidFill>
                <a:latin typeface="Chalkboard"/>
              </a:rPr>
              <a:t>Quicksort</a:t>
            </a:r>
            <a:r>
              <a:rPr lang="en-US" dirty="0" smtClean="0">
                <a:solidFill>
                  <a:srgbClr val="FFFF00"/>
                </a:solidFill>
                <a:latin typeface="Chalkboard"/>
              </a:rPr>
              <a:t> has to be imperative </a:t>
            </a:r>
            <a:r>
              <a:rPr lang="en-US" dirty="0" smtClean="0">
                <a:latin typeface="Chalkboard"/>
              </a:rPr>
              <a:t>because it relies on destructive update... The partitioning works like this: scan from the left for an element bigger than the pivot, then scan from the right for an element smaller than the pivot, and then swap them. Repeat this until the array has been partitioned.... Haskell has a variety of array types with destructive updates (in different monads), so it's </a:t>
            </a:r>
            <a:r>
              <a:rPr lang="en-US" dirty="0" smtClean="0">
                <a:solidFill>
                  <a:srgbClr val="FFFF00"/>
                </a:solidFill>
                <a:latin typeface="Chalkboard"/>
              </a:rPr>
              <a:t>perfectly possible to write the imperative </a:t>
            </a:r>
            <a:r>
              <a:rPr lang="en-US" dirty="0" err="1" smtClean="0">
                <a:solidFill>
                  <a:srgbClr val="FFFF00"/>
                </a:solidFill>
                <a:latin typeface="Chalkboard"/>
              </a:rPr>
              <a:t>Quicksort</a:t>
            </a:r>
            <a:r>
              <a:rPr lang="en-US" dirty="0" smtClean="0">
                <a:solidFill>
                  <a:srgbClr val="FFFF00"/>
                </a:solidFill>
                <a:latin typeface="Chalkboard"/>
              </a:rPr>
              <a:t> in Haskell</a:t>
            </a:r>
            <a:r>
              <a:rPr lang="en-US" dirty="0" smtClean="0">
                <a:latin typeface="Chalkboard"/>
              </a:rPr>
              <a:t>.  [The code is on his </a:t>
            </a:r>
            <a:r>
              <a:rPr lang="en-US" dirty="0" smtClean="0">
                <a:latin typeface="Chalkboard"/>
                <a:hlinkClick r:id="rId2"/>
              </a:rPr>
              <a:t>blog</a:t>
            </a:r>
            <a:r>
              <a:rPr lang="en-US" dirty="0" smtClean="0">
                <a:latin typeface="Chalkboard"/>
              </a:rPr>
              <a:t>]</a:t>
            </a:r>
          </a:p>
          <a:p>
            <a:r>
              <a:rPr lang="en-US" dirty="0" smtClean="0">
                <a:solidFill>
                  <a:schemeClr val="bg1"/>
                </a:solidFill>
                <a:latin typeface="Chalkboard"/>
              </a:rPr>
              <a:t>				-- </a:t>
            </a:r>
            <a:r>
              <a:rPr lang="en-US" dirty="0" err="1" smtClean="0">
                <a:solidFill>
                  <a:schemeClr val="bg1"/>
                </a:solidFill>
                <a:latin typeface="Chalkboard"/>
                <a:hlinkClick r:id="rId2"/>
              </a:rPr>
              <a:t>Lennart</a:t>
            </a:r>
            <a:r>
              <a:rPr lang="en-US" dirty="0" smtClean="0">
                <a:solidFill>
                  <a:schemeClr val="bg1"/>
                </a:solidFill>
                <a:latin typeface="Chalkboard"/>
                <a:hlinkClick r:id="rId2"/>
              </a:rPr>
              <a:t> </a:t>
            </a:r>
            <a:r>
              <a:rPr lang="en-US" dirty="0" err="1" smtClean="0">
                <a:solidFill>
                  <a:schemeClr val="bg1"/>
                </a:solidFill>
                <a:latin typeface="Chalkboard"/>
                <a:hlinkClick r:id="rId2"/>
              </a:rPr>
              <a:t>Augustsson</a:t>
            </a:r>
            <a:endParaRPr lang="en-GB" dirty="0">
              <a:solidFill>
                <a:schemeClr val="bg1"/>
              </a:solidFill>
              <a:latin typeface="Chalkboard"/>
            </a:endParaRPr>
          </a:p>
        </p:txBody>
      </p:sp>
      <p:sp>
        <p:nvSpPr>
          <p:cNvPr id="5" name="TextBox 4"/>
          <p:cNvSpPr txBox="1"/>
          <p:nvPr/>
        </p:nvSpPr>
        <p:spPr>
          <a:xfrm>
            <a:off x="971550" y="958843"/>
            <a:ext cx="7200900" cy="1200329"/>
          </a:xfrm>
          <a:prstGeom prst="rect">
            <a:avLst/>
          </a:prstGeom>
          <a:solidFill>
            <a:srgbClr val="FFFF00"/>
          </a:solidFill>
        </p:spPr>
        <p:txBody>
          <a:bodyPr wrap="square" rtlCol="0">
            <a:spAutoFit/>
          </a:bodyPr>
          <a:lstStyle/>
          <a:p>
            <a:r>
              <a:rPr lang="en-US" b="1" dirty="0" err="1" smtClean="0">
                <a:solidFill>
                  <a:schemeClr val="bg1"/>
                </a:solidFill>
                <a:latin typeface="Courier New"/>
                <a:cs typeface="Courier New"/>
              </a:rPr>
              <a:t>qsort</a:t>
            </a:r>
            <a:r>
              <a:rPr lang="en-US" b="1" dirty="0" smtClean="0">
                <a:solidFill>
                  <a:schemeClr val="bg1"/>
                </a:solidFill>
                <a:latin typeface="Courier New"/>
                <a:cs typeface="Courier New"/>
              </a:rPr>
              <a:t> :: (</a:t>
            </a:r>
            <a:r>
              <a:rPr lang="en-US" b="1" dirty="0" err="1" smtClean="0">
                <a:solidFill>
                  <a:schemeClr val="bg1"/>
                </a:solidFill>
                <a:latin typeface="Courier New"/>
                <a:cs typeface="Courier New"/>
              </a:rPr>
              <a:t>Ord</a:t>
            </a:r>
            <a:r>
              <a:rPr lang="en-US" b="1" dirty="0" smtClean="0">
                <a:solidFill>
                  <a:schemeClr val="bg1"/>
                </a:solidFill>
                <a:latin typeface="Courier New"/>
                <a:cs typeface="Courier New"/>
              </a:rPr>
              <a:t> a </a:t>
            </a:r>
            <a:r>
              <a:rPr lang="en-US" b="1" dirty="0" err="1" smtClean="0">
                <a:solidFill>
                  <a:schemeClr val="bg1"/>
                </a:solidFill>
                <a:latin typeface="Courier New"/>
                <a:cs typeface="Courier New"/>
              </a:rPr>
              <a:t>Bool</a:t>
            </a:r>
            <a:r>
              <a:rPr lang="en-US" b="1" dirty="0" smtClean="0">
                <a:solidFill>
                  <a:schemeClr val="bg1"/>
                </a:solidFill>
                <a:latin typeface="Courier New"/>
                <a:cs typeface="Courier New"/>
              </a:rPr>
              <a:t>) =&gt; [a] -&gt; [a]</a:t>
            </a:r>
          </a:p>
          <a:p>
            <a:r>
              <a:rPr lang="en-US" b="1" dirty="0" err="1" smtClean="0">
                <a:solidFill>
                  <a:schemeClr val="bg1"/>
                </a:solidFill>
                <a:latin typeface="Courier New"/>
                <a:cs typeface="Courier New"/>
              </a:rPr>
              <a:t>qsort</a:t>
            </a:r>
            <a:r>
              <a:rPr lang="en-US" b="1" dirty="0" smtClean="0">
                <a:solidFill>
                  <a:schemeClr val="bg1"/>
                </a:solidFill>
                <a:latin typeface="Courier New"/>
                <a:cs typeface="Courier New"/>
              </a:rPr>
              <a:t> [] = []</a:t>
            </a:r>
          </a:p>
          <a:p>
            <a:r>
              <a:rPr lang="en-US" b="1" dirty="0" err="1" smtClean="0">
                <a:solidFill>
                  <a:schemeClr val="bg1"/>
                </a:solidFill>
                <a:latin typeface="Courier New"/>
                <a:cs typeface="Courier New"/>
              </a:rPr>
              <a:t>qsort</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x:xs</a:t>
            </a:r>
            <a:r>
              <a:rPr lang="en-US" b="1" dirty="0" smtClean="0">
                <a:solidFill>
                  <a:schemeClr val="bg1"/>
                </a:solidFill>
                <a:latin typeface="Courier New"/>
                <a:cs typeface="Courier New"/>
              </a:rPr>
              <a:t>) = </a:t>
            </a:r>
            <a:r>
              <a:rPr lang="en-US" b="1" dirty="0" err="1" smtClean="0">
                <a:solidFill>
                  <a:schemeClr val="bg1"/>
                </a:solidFill>
                <a:latin typeface="Courier New"/>
                <a:cs typeface="Courier New"/>
              </a:rPr>
              <a:t>qsort</a:t>
            </a:r>
            <a:r>
              <a:rPr lang="en-US" b="1" dirty="0" smtClean="0">
                <a:solidFill>
                  <a:schemeClr val="bg1"/>
                </a:solidFill>
                <a:latin typeface="Courier New"/>
                <a:cs typeface="Courier New"/>
              </a:rPr>
              <a:t> (filter (&lt;= </a:t>
            </a:r>
            <a:r>
              <a:rPr lang="en-US" b="1" dirty="0" err="1" smtClean="0">
                <a:solidFill>
                  <a:schemeClr val="bg1"/>
                </a:solidFill>
                <a:latin typeface="Courier New"/>
                <a:cs typeface="Courier New"/>
              </a:rPr>
              <a:t>x</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xs</a:t>
            </a:r>
            <a:r>
              <a:rPr lang="en-US" b="1" dirty="0" smtClean="0">
                <a:solidFill>
                  <a:schemeClr val="bg1"/>
                </a:solidFill>
                <a:latin typeface="Courier New"/>
                <a:cs typeface="Courier New"/>
              </a:rPr>
              <a:t>) ++ [</a:t>
            </a:r>
            <a:r>
              <a:rPr lang="en-US" b="1" dirty="0" err="1" smtClean="0">
                <a:solidFill>
                  <a:schemeClr val="bg1"/>
                </a:solidFill>
                <a:latin typeface="Courier New"/>
                <a:cs typeface="Courier New"/>
              </a:rPr>
              <a:t>x</a:t>
            </a:r>
            <a:r>
              <a:rPr lang="en-US" b="1" dirty="0" smtClean="0">
                <a:solidFill>
                  <a:schemeClr val="bg1"/>
                </a:solidFill>
                <a:latin typeface="Courier New"/>
                <a:cs typeface="Courier New"/>
              </a:rPr>
              <a:t>] ++ </a:t>
            </a:r>
          </a:p>
          <a:p>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qsort</a:t>
            </a:r>
            <a:r>
              <a:rPr lang="en-US" b="1" dirty="0" smtClean="0">
                <a:solidFill>
                  <a:schemeClr val="bg1"/>
                </a:solidFill>
                <a:latin typeface="Courier New"/>
                <a:cs typeface="Courier New"/>
              </a:rPr>
              <a:t> (filter (&gt;  </a:t>
            </a:r>
            <a:r>
              <a:rPr lang="en-US" b="1" dirty="0" err="1" smtClean="0">
                <a:solidFill>
                  <a:schemeClr val="bg1"/>
                </a:solidFill>
                <a:latin typeface="Courier New"/>
                <a:cs typeface="Courier New"/>
              </a:rPr>
              <a:t>x</a:t>
            </a:r>
            <a:r>
              <a:rPr lang="en-US" b="1" dirty="0" smtClean="0">
                <a:solidFill>
                  <a:schemeClr val="bg1"/>
                </a:solidFill>
                <a:latin typeface="Courier New"/>
                <a:cs typeface="Courier New"/>
              </a:rPr>
              <a:t>) </a:t>
            </a:r>
            <a:r>
              <a:rPr lang="en-US" b="1" dirty="0" err="1" smtClean="0">
                <a:solidFill>
                  <a:schemeClr val="bg1"/>
                </a:solidFill>
                <a:latin typeface="Courier New"/>
                <a:cs typeface="Courier New"/>
              </a:rPr>
              <a:t>xs</a:t>
            </a:r>
            <a:endParaRPr lang="en-US" b="1" dirty="0" smtClean="0">
              <a:solidFill>
                <a:schemeClr val="bg1"/>
              </a:solidFill>
              <a:latin typeface="Courier New"/>
              <a:cs typeface="Courier New"/>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42962"/>
          </a:xfrm>
        </p:spPr>
        <p:txBody>
          <a:bodyPr/>
          <a:lstStyle/>
          <a:p>
            <a:r>
              <a:rPr lang="en-US" dirty="0" smtClean="0"/>
              <a:t>A Monad of </a:t>
            </a:r>
            <a:r>
              <a:rPr lang="en-US" dirty="0" err="1" smtClean="0"/>
              <a:t>Nondeterminism</a:t>
            </a:r>
            <a:endParaRPr lang="en-US" dirty="0"/>
          </a:p>
        </p:txBody>
      </p:sp>
      <p:sp>
        <p:nvSpPr>
          <p:cNvPr id="3" name="Content Placeholder 2"/>
          <p:cNvSpPr>
            <a:spLocks noGrp="1"/>
          </p:cNvSpPr>
          <p:nvPr>
            <p:ph idx="1"/>
          </p:nvPr>
        </p:nvSpPr>
        <p:spPr>
          <a:xfrm>
            <a:off x="457200" y="1181100"/>
            <a:ext cx="8229600" cy="4610100"/>
          </a:xfrm>
        </p:spPr>
        <p:txBody>
          <a:bodyPr>
            <a:normAutofit fontScale="92500" lnSpcReduction="10000"/>
          </a:bodyPr>
          <a:lstStyle/>
          <a:p>
            <a:r>
              <a:rPr lang="en-US" dirty="0" smtClean="0"/>
              <a:t>Like many other algebraic types, lists form a monad:</a:t>
            </a:r>
          </a:p>
          <a:p>
            <a:pPr>
              <a:buNone/>
            </a:pPr>
            <a:endParaRPr lang="en-US" dirty="0" smtClean="0"/>
          </a:p>
          <a:p>
            <a:r>
              <a:rPr lang="en-US" dirty="0" smtClean="0"/>
              <a:t>The bind operator applies </a:t>
            </a:r>
            <a:r>
              <a:rPr lang="en-US" b="1" dirty="0" err="1" smtClean="0">
                <a:solidFill>
                  <a:schemeClr val="accent1"/>
                </a:solidFill>
                <a:latin typeface="Courier New"/>
                <a:cs typeface="Courier New"/>
              </a:rPr>
              <a:t>f</a:t>
            </a:r>
            <a:r>
              <a:rPr lang="en-US" dirty="0" smtClean="0"/>
              <a:t> to each element </a:t>
            </a:r>
            <a:r>
              <a:rPr lang="en-US" b="1" dirty="0" err="1" smtClean="0">
                <a:solidFill>
                  <a:srgbClr val="CEB966"/>
                </a:solidFill>
                <a:latin typeface="Courier New"/>
                <a:cs typeface="Courier New"/>
              </a:rPr>
              <a:t>x</a:t>
            </a:r>
            <a:r>
              <a:rPr lang="en-US" dirty="0" smtClean="0"/>
              <a:t> in the input list, producing a list for each </a:t>
            </a:r>
            <a:r>
              <a:rPr lang="en-US" b="1" dirty="0" err="1" smtClean="0">
                <a:solidFill>
                  <a:srgbClr val="CEB966"/>
                </a:solidFill>
                <a:latin typeface="Courier New"/>
                <a:cs typeface="Courier New"/>
              </a:rPr>
              <a:t>x</a:t>
            </a:r>
            <a:r>
              <a:rPr lang="en-US" dirty="0" smtClean="0"/>
              <a:t>.  Bind then concatenates the results.</a:t>
            </a:r>
          </a:p>
          <a:p>
            <a:r>
              <a:rPr lang="en-US" dirty="0" smtClean="0"/>
              <a:t>We can view this monad as a representation of nondeterministic computations, where the members of the list are possible outcomes.</a:t>
            </a:r>
          </a:p>
          <a:p>
            <a:r>
              <a:rPr lang="en-US" dirty="0" smtClean="0"/>
              <a:t>With this interpretation, it is useful to define:</a:t>
            </a:r>
            <a:endParaRPr lang="en-US" dirty="0"/>
          </a:p>
        </p:txBody>
      </p:sp>
      <p:sp>
        <p:nvSpPr>
          <p:cNvPr id="4" name="TextBox 3"/>
          <p:cNvSpPr txBox="1"/>
          <p:nvPr/>
        </p:nvSpPr>
        <p:spPr>
          <a:xfrm>
            <a:off x="2565400" y="1695443"/>
            <a:ext cx="5181600" cy="923330"/>
          </a:xfrm>
          <a:prstGeom prst="rect">
            <a:avLst/>
          </a:prstGeom>
          <a:solidFill>
            <a:srgbClr val="FFFF00"/>
          </a:solidFill>
        </p:spPr>
        <p:txBody>
          <a:bodyPr wrap="square" rtlCol="0">
            <a:spAutoFit/>
          </a:bodyPr>
          <a:lstStyle/>
          <a:p>
            <a:r>
              <a:rPr lang="en-US" b="1" dirty="0" smtClean="0">
                <a:solidFill>
                  <a:schemeClr val="bg1"/>
                </a:solidFill>
                <a:latin typeface="Courier New" pitchFamily="49" charset="0"/>
                <a:cs typeface="Courier New" pitchFamily="49" charset="0"/>
              </a:rPr>
              <a:t>instance Monad [] where</a:t>
            </a:r>
          </a:p>
          <a:p>
            <a:r>
              <a:rPr lang="en-US" b="1" dirty="0" smtClean="0">
                <a:solidFill>
                  <a:schemeClr val="bg1"/>
                </a:solidFill>
                <a:latin typeface="Courier New" pitchFamily="49" charset="0"/>
                <a:cs typeface="Courier New" pitchFamily="49" charset="0"/>
              </a:rPr>
              <a:t>  return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x:xs</a:t>
            </a:r>
            <a:r>
              <a:rPr lang="en-US" b="1" dirty="0" smtClean="0">
                <a:solidFill>
                  <a:schemeClr val="bg1"/>
                </a:solidFill>
                <a:latin typeface="Courier New" pitchFamily="49" charset="0"/>
                <a:cs typeface="Courier New" pitchFamily="49" charset="0"/>
              </a:rPr>
              <a:t>) &gt;&gt;= </a:t>
            </a:r>
            <a:r>
              <a:rPr lang="en-US" b="1" dirty="0" err="1" smtClean="0">
                <a:solidFill>
                  <a:schemeClr val="bg1"/>
                </a:solidFill>
                <a:latin typeface="Courier New" pitchFamily="49" charset="0"/>
                <a:cs typeface="Courier New" pitchFamily="49" charset="0"/>
              </a:rPr>
              <a:t>f</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f</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xs</a:t>
            </a:r>
            <a:r>
              <a:rPr lang="en-US" b="1" dirty="0" smtClean="0">
                <a:solidFill>
                  <a:schemeClr val="bg1"/>
                </a:solidFill>
                <a:latin typeface="Courier New" pitchFamily="49" charset="0"/>
                <a:cs typeface="Courier New" pitchFamily="49" charset="0"/>
              </a:rPr>
              <a:t> &gt;&gt;= </a:t>
            </a:r>
            <a:r>
              <a:rPr lang="en-US" b="1" dirty="0" err="1" smtClean="0">
                <a:solidFill>
                  <a:schemeClr val="bg1"/>
                </a:solidFill>
                <a:latin typeface="Courier New" pitchFamily="49" charset="0"/>
                <a:cs typeface="Courier New" pitchFamily="49" charset="0"/>
              </a:rPr>
              <a:t>f</a:t>
            </a:r>
            <a:r>
              <a:rPr lang="en-US" b="1" dirty="0" smtClean="0">
                <a:solidFill>
                  <a:schemeClr val="bg1"/>
                </a:solidFill>
                <a:latin typeface="Courier New" pitchFamily="49" charset="0"/>
                <a:cs typeface="Courier New" pitchFamily="49" charset="0"/>
              </a:rPr>
              <a:t>)</a:t>
            </a:r>
          </a:p>
        </p:txBody>
      </p:sp>
      <p:sp>
        <p:nvSpPr>
          <p:cNvPr id="5" name="TextBox 4"/>
          <p:cNvSpPr txBox="1"/>
          <p:nvPr/>
        </p:nvSpPr>
        <p:spPr>
          <a:xfrm>
            <a:off x="1905000" y="5822943"/>
            <a:ext cx="5181600" cy="646331"/>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orelse</a:t>
            </a:r>
            <a:r>
              <a:rPr lang="en-US" b="1" dirty="0" smtClean="0">
                <a:solidFill>
                  <a:schemeClr val="bg1"/>
                </a:solidFill>
                <a:latin typeface="Courier New" pitchFamily="49" charset="0"/>
                <a:cs typeface="Courier New" pitchFamily="49" charset="0"/>
              </a:rPr>
              <a:t> = (++)   </a:t>
            </a:r>
            <a:r>
              <a:rPr lang="en-US" b="1" dirty="0" smtClean="0">
                <a:solidFill>
                  <a:srgbClr val="FF0000"/>
                </a:solidFill>
                <a:latin typeface="Courier New" pitchFamily="49" charset="0"/>
                <a:cs typeface="Courier New" pitchFamily="49" charset="0"/>
              </a:rPr>
              <a:t>-- </a:t>
            </a:r>
            <a:r>
              <a:rPr lang="en-US" b="1" dirty="0" err="1" smtClean="0">
                <a:solidFill>
                  <a:srgbClr val="FF0000"/>
                </a:solidFill>
                <a:latin typeface="Courier New" pitchFamily="49" charset="0"/>
                <a:cs typeface="Courier New" pitchFamily="49" charset="0"/>
              </a:rPr>
              <a:t>contatentation</a:t>
            </a:r>
            <a:endParaRPr lang="en-US" b="1" dirty="0" smtClean="0">
              <a:solidFill>
                <a:srgbClr val="FF0000"/>
              </a:solidFill>
              <a:latin typeface="Courier New" pitchFamily="49" charset="0"/>
              <a:cs typeface="Courier New" pitchFamily="49" charset="0"/>
            </a:endParaRPr>
          </a:p>
          <a:p>
            <a:r>
              <a:rPr lang="en-US" b="1" dirty="0" smtClean="0">
                <a:solidFill>
                  <a:schemeClr val="bg1"/>
                </a:solidFill>
                <a:latin typeface="Courier New" pitchFamily="49" charset="0"/>
                <a:cs typeface="Courier New" pitchFamily="49" charset="0"/>
              </a:rPr>
              <a:t>bad = []        </a:t>
            </a:r>
            <a:r>
              <a:rPr lang="en-US" b="1" dirty="0" smtClean="0">
                <a:solidFill>
                  <a:srgbClr val="FF0000"/>
                </a:solidFill>
                <a:latin typeface="Courier New" pitchFamily="49" charset="0"/>
                <a:cs typeface="Courier New" pitchFamily="49" charset="0"/>
              </a:rPr>
              <a:t>-- empty list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Pairs of Factors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code returns a list of pairs of numbers that multiply to the argument </a:t>
            </a:r>
            <a:r>
              <a:rPr lang="en-US" dirty="0" err="1" smtClean="0"/>
              <a:t>n</a:t>
            </a:r>
            <a:r>
              <a:rPr lang="en-US" dirty="0" smtClean="0"/>
              <a:t>:</a:t>
            </a:r>
          </a:p>
          <a:p>
            <a:endParaRPr lang="en-US" dirty="0" smtClean="0"/>
          </a:p>
          <a:p>
            <a:endParaRPr lang="en-US" dirty="0" smtClean="0"/>
          </a:p>
          <a:p>
            <a:endParaRPr lang="en-US" dirty="0" smtClean="0"/>
          </a:p>
          <a:p>
            <a:endParaRPr lang="en-US" dirty="0" smtClean="0"/>
          </a:p>
          <a:p>
            <a:endParaRPr lang="en-US" dirty="0" smtClean="0"/>
          </a:p>
          <a:p>
            <a:r>
              <a:rPr lang="en-US" dirty="0" smtClean="0"/>
              <a:t>Lazy evaluation ensures that the function produces only as many pairs as the program consumes. </a:t>
            </a:r>
            <a:endParaRPr lang="en-US" dirty="0"/>
          </a:p>
        </p:txBody>
      </p:sp>
      <p:sp>
        <p:nvSpPr>
          <p:cNvPr id="4" name="TextBox 3"/>
          <p:cNvSpPr txBox="1"/>
          <p:nvPr/>
        </p:nvSpPr>
        <p:spPr>
          <a:xfrm>
            <a:off x="1270000" y="2482843"/>
            <a:ext cx="7086600" cy="2308324"/>
          </a:xfrm>
          <a:prstGeom prst="rect">
            <a:avLst/>
          </a:prstGeom>
          <a:solidFill>
            <a:srgbClr val="FFFF00"/>
          </a:solidFill>
        </p:spPr>
        <p:txBody>
          <a:bodyPr wrap="square" rtlCol="0">
            <a:spAutoFit/>
          </a:bodyPr>
          <a:lstStyle/>
          <a:p>
            <a:r>
              <a:rPr lang="en-US" b="1" dirty="0" err="1" smtClean="0">
                <a:solidFill>
                  <a:schemeClr val="bg1"/>
                </a:solidFill>
                <a:latin typeface="Courier New" pitchFamily="49" charset="0"/>
                <a:cs typeface="Courier New" pitchFamily="49" charset="0"/>
              </a:rPr>
              <a:t>multiplyTo</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Int</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Int,Int</a:t>
            </a:r>
            <a:r>
              <a:rPr lang="en-US" b="1" dirty="0" smtClean="0">
                <a:solidFill>
                  <a:schemeClr val="bg1"/>
                </a:solidFill>
                <a:latin typeface="Courier New" pitchFamily="49" charset="0"/>
                <a:cs typeface="Courier New" pitchFamily="49" charset="0"/>
              </a:rPr>
              <a:t>)]</a:t>
            </a:r>
          </a:p>
          <a:p>
            <a:r>
              <a:rPr lang="en-US" b="1" dirty="0" err="1" smtClean="0">
                <a:solidFill>
                  <a:schemeClr val="bg1"/>
                </a:solidFill>
                <a:latin typeface="Courier New" pitchFamily="49" charset="0"/>
                <a:cs typeface="Courier New" pitchFamily="49" charset="0"/>
              </a:rPr>
              <a:t>multiplyTo</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n</a:t>
            </a:r>
            <a:r>
              <a:rPr lang="en-US" b="1" dirty="0" smtClean="0">
                <a:solidFill>
                  <a:schemeClr val="bg1"/>
                </a:solidFill>
                <a:latin typeface="Courier New" pitchFamily="49" charset="0"/>
                <a:cs typeface="Courier New" pitchFamily="49" charset="0"/>
              </a:rPr>
              <a:t> = do {</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 &lt;- [1..n];</a:t>
            </a:r>
          </a:p>
          <a:p>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y</a:t>
            </a:r>
            <a:r>
              <a:rPr lang="en-US" b="1" dirty="0" smtClean="0">
                <a:solidFill>
                  <a:schemeClr val="bg1"/>
                </a:solidFill>
                <a:latin typeface="Courier New" pitchFamily="49" charset="0"/>
                <a:cs typeface="Courier New" pitchFamily="49" charset="0"/>
              </a:rPr>
              <a:t> &lt;- [</a:t>
            </a:r>
            <a:r>
              <a:rPr lang="en-US" b="1" dirty="0" err="1" smtClean="0">
                <a:solidFill>
                  <a:schemeClr val="bg1"/>
                </a:solidFill>
                <a:latin typeface="Courier New" pitchFamily="49" charset="0"/>
                <a:cs typeface="Courier New" pitchFamily="49" charset="0"/>
              </a:rPr>
              <a:t>x..n</a:t>
            </a:r>
            <a:r>
              <a:rPr lang="en-US" b="1" dirty="0" smtClean="0">
                <a:solidFill>
                  <a:schemeClr val="bg1"/>
                </a:solidFill>
                <a:latin typeface="Courier New" pitchFamily="49" charset="0"/>
                <a:cs typeface="Courier New" pitchFamily="49" charset="0"/>
              </a:rPr>
              <a:t>];</a:t>
            </a:r>
          </a:p>
          <a:p>
            <a:r>
              <a:rPr lang="en-US" b="1" dirty="0" smtClean="0">
                <a:solidFill>
                  <a:schemeClr val="bg1"/>
                </a:solidFill>
                <a:latin typeface="Courier New" pitchFamily="49" charset="0"/>
                <a:cs typeface="Courier New" pitchFamily="49" charset="0"/>
              </a:rPr>
              <a:t>  if (</a:t>
            </a:r>
            <a:r>
              <a:rPr lang="en-US" b="1" dirty="0" err="1" smtClean="0">
                <a:solidFill>
                  <a:schemeClr val="bg1"/>
                </a:solidFill>
                <a:latin typeface="Courier New" pitchFamily="49" charset="0"/>
                <a:cs typeface="Courier New" pitchFamily="49" charset="0"/>
              </a:rPr>
              <a:t>x</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y</a:t>
            </a:r>
            <a:r>
              <a:rPr lang="en-US" b="1" dirty="0" smtClean="0">
                <a:solidFill>
                  <a:schemeClr val="bg1"/>
                </a:solidFill>
                <a:latin typeface="Courier New" pitchFamily="49" charset="0"/>
                <a:cs typeface="Courier New" pitchFamily="49" charset="0"/>
              </a:rPr>
              <a:t> == </a:t>
            </a:r>
            <a:r>
              <a:rPr lang="en-US" b="1" dirty="0" err="1" smtClean="0">
                <a:solidFill>
                  <a:schemeClr val="bg1"/>
                </a:solidFill>
                <a:latin typeface="Courier New" pitchFamily="49" charset="0"/>
                <a:cs typeface="Courier New" pitchFamily="49" charset="0"/>
              </a:rPr>
              <a:t>n</a:t>
            </a:r>
            <a:r>
              <a:rPr lang="en-US" b="1" dirty="0" smtClean="0">
                <a:solidFill>
                  <a:schemeClr val="bg1"/>
                </a:solidFill>
                <a:latin typeface="Courier New" pitchFamily="49" charset="0"/>
                <a:cs typeface="Courier New" pitchFamily="49" charset="0"/>
              </a:rPr>
              <a:t>) then return (</a:t>
            </a:r>
            <a:r>
              <a:rPr lang="en-US" b="1" dirty="0" err="1" smtClean="0">
                <a:solidFill>
                  <a:schemeClr val="bg1"/>
                </a:solidFill>
                <a:latin typeface="Courier New" pitchFamily="49" charset="0"/>
                <a:cs typeface="Courier New" pitchFamily="49" charset="0"/>
              </a:rPr>
              <a:t>x,y</a:t>
            </a:r>
            <a:r>
              <a:rPr lang="en-US" b="1" dirty="0" smtClean="0">
                <a:solidFill>
                  <a:schemeClr val="bg1"/>
                </a:solidFill>
                <a:latin typeface="Courier New" pitchFamily="49" charset="0"/>
                <a:cs typeface="Courier New" pitchFamily="49" charset="0"/>
              </a:rPr>
              <a:t>) else bad }</a:t>
            </a:r>
          </a:p>
          <a:p>
            <a:endParaRPr lang="en-US" b="1" dirty="0" smtClean="0">
              <a:solidFill>
                <a:schemeClr val="bg1"/>
              </a:solidFill>
              <a:latin typeface="Courier New" pitchFamily="49" charset="0"/>
              <a:cs typeface="Courier New" pitchFamily="49" charset="0"/>
            </a:endParaRPr>
          </a:p>
          <a:p>
            <a:r>
              <a:rPr lang="en-US" b="1" dirty="0" err="1" smtClean="0">
                <a:solidFill>
                  <a:schemeClr val="bg1"/>
                </a:solidFill>
                <a:latin typeface="Courier New" pitchFamily="49" charset="0"/>
                <a:cs typeface="Courier New" pitchFamily="49" charset="0"/>
              </a:rPr>
              <a:t>fstMult</a:t>
            </a:r>
            <a:r>
              <a:rPr lang="en-US" b="1" dirty="0" smtClean="0">
                <a:solidFill>
                  <a:schemeClr val="bg1"/>
                </a:solidFill>
                <a:latin typeface="Courier New" pitchFamily="49" charset="0"/>
                <a:cs typeface="Courier New" pitchFamily="49" charset="0"/>
              </a:rPr>
              <a:t> = head (</a:t>
            </a:r>
            <a:r>
              <a:rPr lang="en-US" b="1" dirty="0" err="1" smtClean="0">
                <a:solidFill>
                  <a:schemeClr val="bg1"/>
                </a:solidFill>
                <a:latin typeface="Courier New" pitchFamily="49" charset="0"/>
                <a:cs typeface="Courier New" pitchFamily="49" charset="0"/>
              </a:rPr>
              <a:t>multiplyTo</a:t>
            </a:r>
            <a:r>
              <a:rPr lang="en-US" b="1" dirty="0" smtClean="0">
                <a:solidFill>
                  <a:schemeClr val="bg1"/>
                </a:solidFill>
                <a:latin typeface="Courier New" pitchFamily="49" charset="0"/>
                <a:cs typeface="Courier New" pitchFamily="49" charset="0"/>
              </a:rPr>
              <a:t> 10)</a:t>
            </a:r>
          </a:p>
          <a:p>
            <a:r>
              <a:rPr lang="en-US" b="1" dirty="0" err="1" smtClean="0">
                <a:solidFill>
                  <a:schemeClr val="bg1"/>
                </a:solidFill>
                <a:latin typeface="Courier New" pitchFamily="49" charset="0"/>
                <a:cs typeface="Courier New" pitchFamily="49" charset="0"/>
              </a:rPr>
              <a:t>sndMult</a:t>
            </a:r>
            <a:r>
              <a:rPr lang="en-US" b="1" dirty="0" smtClean="0">
                <a:solidFill>
                  <a:schemeClr val="bg1"/>
                </a:solidFill>
                <a:latin typeface="Courier New" pitchFamily="49" charset="0"/>
                <a:cs typeface="Courier New" pitchFamily="49" charset="0"/>
              </a:rPr>
              <a:t> = head (tail (</a:t>
            </a:r>
            <a:r>
              <a:rPr lang="en-US" b="1" dirty="0" err="1" smtClean="0">
                <a:solidFill>
                  <a:schemeClr val="bg1"/>
                </a:solidFill>
                <a:latin typeface="Courier New" pitchFamily="49" charset="0"/>
                <a:cs typeface="Courier New" pitchFamily="49" charset="0"/>
              </a:rPr>
              <a:t>multiplyTo</a:t>
            </a:r>
            <a:r>
              <a:rPr lang="en-US" b="1" dirty="0" smtClean="0">
                <a:solidFill>
                  <a:schemeClr val="bg1"/>
                </a:solidFill>
                <a:latin typeface="Courier New" pitchFamily="49" charset="0"/>
                <a:cs typeface="Courier New" pitchFamily="49" charset="0"/>
              </a:rPr>
              <a:t> 10)</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88900" y="137785"/>
            <a:ext cx="8966200" cy="6555115"/>
          </a:xfrm>
          <a:prstGeom prst="rect">
            <a:avLst/>
          </a:prstGeom>
          <a:solidFill>
            <a:srgbClr val="FFFF00"/>
          </a:solidFill>
        </p:spPr>
        <p:txBody>
          <a:bodyPr wrap="square" rtlCol="0">
            <a:spAutoFit/>
          </a:bodyPr>
          <a:lstStyle/>
          <a:p>
            <a:r>
              <a:rPr lang="en-US" sz="1600" b="1" dirty="0" smtClean="0">
                <a:solidFill>
                  <a:schemeClr val="bg1"/>
                </a:solidFill>
                <a:latin typeface="Courier New" pitchFamily="49" charset="0"/>
                <a:cs typeface="Courier New" pitchFamily="49" charset="0"/>
              </a:rPr>
              <a:t>type Row = </a:t>
            </a:r>
            <a:r>
              <a:rPr lang="en-US" sz="1600" b="1" dirty="0" err="1" smtClean="0">
                <a:solidFill>
                  <a:schemeClr val="bg1"/>
                </a:solidFill>
                <a:latin typeface="Courier New" pitchFamily="49" charset="0"/>
                <a:cs typeface="Courier New" pitchFamily="49" charset="0"/>
              </a:rPr>
              <a:t>Int</a:t>
            </a:r>
            <a:r>
              <a:rPr lang="en-US" sz="1600" b="1" dirty="0" smtClean="0">
                <a:solidFill>
                  <a:schemeClr val="bg1"/>
                </a:solidFill>
                <a:latin typeface="Courier New" pitchFamily="49" charset="0"/>
                <a:cs typeface="Courier New" pitchFamily="49" charset="0"/>
              </a:rPr>
              <a:t> </a:t>
            </a:r>
          </a:p>
          <a:p>
            <a:r>
              <a:rPr lang="en-US" sz="1600" b="1" dirty="0" smtClean="0">
                <a:solidFill>
                  <a:schemeClr val="bg1"/>
                </a:solidFill>
                <a:latin typeface="Courier New" pitchFamily="49" charset="0"/>
                <a:cs typeface="Courier New" pitchFamily="49" charset="0"/>
              </a:rPr>
              <a:t>type Col = </a:t>
            </a:r>
            <a:r>
              <a:rPr lang="en-US" sz="1600" b="1" dirty="0" err="1" smtClean="0">
                <a:solidFill>
                  <a:schemeClr val="bg1"/>
                </a:solidFill>
                <a:latin typeface="Courier New" pitchFamily="49" charset="0"/>
                <a:cs typeface="Courier New" pitchFamily="49" charset="0"/>
              </a:rPr>
              <a:t>Int</a:t>
            </a:r>
            <a:r>
              <a:rPr lang="en-US" sz="1600" b="1" dirty="0" smtClean="0">
                <a:solidFill>
                  <a:schemeClr val="bg1"/>
                </a:solidFill>
                <a:latin typeface="Courier New" pitchFamily="49" charset="0"/>
                <a:cs typeface="Courier New" pitchFamily="49" charset="0"/>
              </a:rPr>
              <a:t> </a:t>
            </a:r>
          </a:p>
          <a:p>
            <a:r>
              <a:rPr lang="en-US" sz="1600" b="1" dirty="0" smtClean="0">
                <a:solidFill>
                  <a:schemeClr val="bg1"/>
                </a:solidFill>
                <a:latin typeface="Courier New" pitchFamily="49" charset="0"/>
                <a:cs typeface="Courier New" pitchFamily="49" charset="0"/>
              </a:rPr>
              <a:t>type </a:t>
            </a:r>
            <a:r>
              <a:rPr lang="en-US" sz="1600" b="1" dirty="0" err="1" smtClean="0">
                <a:solidFill>
                  <a:schemeClr val="bg1"/>
                </a:solidFill>
                <a:latin typeface="Courier New" pitchFamily="49" charset="0"/>
                <a:cs typeface="Courier New" pitchFamily="49" charset="0"/>
              </a:rPr>
              <a:t>QPos</a:t>
            </a:r>
            <a:r>
              <a:rPr lang="en-US" sz="1600" b="1" dirty="0" smtClean="0">
                <a:solidFill>
                  <a:schemeClr val="bg1"/>
                </a:solidFill>
                <a:latin typeface="Courier New" pitchFamily="49" charset="0"/>
                <a:cs typeface="Courier New" pitchFamily="49" charset="0"/>
              </a:rPr>
              <a:t> = (</a:t>
            </a:r>
            <a:r>
              <a:rPr lang="en-US" sz="1600" b="1" dirty="0" err="1" smtClean="0">
                <a:solidFill>
                  <a:schemeClr val="bg1"/>
                </a:solidFill>
                <a:latin typeface="Courier New" pitchFamily="49" charset="0"/>
                <a:cs typeface="Courier New" pitchFamily="49" charset="0"/>
              </a:rPr>
              <a:t>Row,Col</a:t>
            </a:r>
            <a:r>
              <a:rPr lang="en-US" sz="1600" b="1" dirty="0" smtClean="0">
                <a:solidFill>
                  <a:schemeClr val="bg1"/>
                </a:solidFill>
                <a:latin typeface="Courier New" pitchFamily="49" charset="0"/>
                <a:cs typeface="Courier New" pitchFamily="49" charset="0"/>
              </a:rPr>
              <a:t>) </a:t>
            </a:r>
          </a:p>
          <a:p>
            <a:r>
              <a:rPr lang="en-US" sz="1600" b="1" dirty="0" smtClean="0">
                <a:solidFill>
                  <a:schemeClr val="bg1"/>
                </a:solidFill>
                <a:latin typeface="Courier New" pitchFamily="49" charset="0"/>
                <a:cs typeface="Courier New" pitchFamily="49" charset="0"/>
              </a:rPr>
              <a:t>type Board = [</a:t>
            </a:r>
            <a:r>
              <a:rPr lang="en-US" sz="1600" b="1" dirty="0" err="1" smtClean="0">
                <a:solidFill>
                  <a:schemeClr val="bg1"/>
                </a:solidFill>
                <a:latin typeface="Courier New" pitchFamily="49" charset="0"/>
                <a:cs typeface="Courier New" pitchFamily="49" charset="0"/>
              </a:rPr>
              <a:t>QPos</a:t>
            </a:r>
            <a:r>
              <a:rPr lang="en-US" sz="1600" b="1" dirty="0" smtClean="0">
                <a:solidFill>
                  <a:schemeClr val="bg1"/>
                </a:solidFill>
                <a:latin typeface="Courier New" pitchFamily="49" charset="0"/>
                <a:cs typeface="Courier New" pitchFamily="49" charset="0"/>
              </a:rPr>
              <a:t>] </a:t>
            </a:r>
          </a:p>
          <a:p>
            <a:endParaRPr lang="en-US" sz="1600" b="1" dirty="0" smtClean="0">
              <a:solidFill>
                <a:schemeClr val="bg1"/>
              </a:solidFill>
              <a:latin typeface="Courier New" pitchFamily="49" charset="0"/>
              <a:cs typeface="Courier New" pitchFamily="49" charset="0"/>
            </a:endParaRPr>
          </a:p>
          <a:p>
            <a:r>
              <a:rPr lang="en-US" sz="1600" b="1" dirty="0" smtClean="0">
                <a:solidFill>
                  <a:schemeClr val="bg1"/>
                </a:solidFill>
                <a:latin typeface="Courier New" pitchFamily="49" charset="0"/>
                <a:cs typeface="Courier New" pitchFamily="49" charset="0"/>
              </a:rPr>
              <a:t>safe :: </a:t>
            </a:r>
            <a:r>
              <a:rPr lang="en-US" sz="1600" b="1" dirty="0" err="1" smtClean="0">
                <a:solidFill>
                  <a:schemeClr val="bg1"/>
                </a:solidFill>
                <a:latin typeface="Courier New" pitchFamily="49" charset="0"/>
                <a:cs typeface="Courier New" pitchFamily="49" charset="0"/>
              </a:rPr>
              <a:t>QPos</a:t>
            </a:r>
            <a:r>
              <a:rPr lang="en-US" sz="1600" b="1" dirty="0" smtClean="0">
                <a:solidFill>
                  <a:schemeClr val="bg1"/>
                </a:solidFill>
                <a:latin typeface="Courier New" pitchFamily="49" charset="0"/>
                <a:cs typeface="Courier New" pitchFamily="49" charset="0"/>
              </a:rPr>
              <a:t> -&gt; </a:t>
            </a:r>
            <a:r>
              <a:rPr lang="en-US" sz="1600" b="1" dirty="0" err="1" smtClean="0">
                <a:solidFill>
                  <a:schemeClr val="bg1"/>
                </a:solidFill>
                <a:latin typeface="Courier New" pitchFamily="49" charset="0"/>
                <a:cs typeface="Courier New" pitchFamily="49" charset="0"/>
              </a:rPr>
              <a:t>QPos</a:t>
            </a:r>
            <a:r>
              <a:rPr lang="en-US" sz="1600" b="1" dirty="0" smtClean="0">
                <a:solidFill>
                  <a:schemeClr val="bg1"/>
                </a:solidFill>
                <a:latin typeface="Courier New" pitchFamily="49" charset="0"/>
                <a:cs typeface="Courier New" pitchFamily="49" charset="0"/>
              </a:rPr>
              <a:t> -&gt; </a:t>
            </a:r>
            <a:r>
              <a:rPr lang="en-US" sz="1600" b="1" dirty="0" err="1" smtClean="0">
                <a:solidFill>
                  <a:schemeClr val="bg1"/>
                </a:solidFill>
                <a:latin typeface="Courier New" pitchFamily="49" charset="0"/>
                <a:cs typeface="Courier New" pitchFamily="49" charset="0"/>
              </a:rPr>
              <a:t>Bool</a:t>
            </a:r>
            <a:r>
              <a:rPr lang="en-US" sz="1600" b="1" dirty="0" smtClean="0">
                <a:solidFill>
                  <a:schemeClr val="bg1"/>
                </a:solidFill>
                <a:latin typeface="Courier New" pitchFamily="49" charset="0"/>
                <a:cs typeface="Courier New" pitchFamily="49" charset="0"/>
              </a:rPr>
              <a:t> </a:t>
            </a:r>
          </a:p>
          <a:p>
            <a:r>
              <a:rPr lang="en-US" sz="1600" b="1" dirty="0" smtClean="0">
                <a:solidFill>
                  <a:schemeClr val="bg1"/>
                </a:solidFill>
                <a:latin typeface="Courier New" pitchFamily="49" charset="0"/>
                <a:cs typeface="Courier New" pitchFamily="49" charset="0"/>
              </a:rPr>
              <a:t>safe (</a:t>
            </a:r>
            <a:r>
              <a:rPr lang="en-US" sz="1600" b="1" dirty="0" err="1" smtClean="0">
                <a:solidFill>
                  <a:schemeClr val="bg1"/>
                </a:solidFill>
                <a:latin typeface="Courier New" pitchFamily="49" charset="0"/>
                <a:cs typeface="Courier New" pitchFamily="49" charset="0"/>
              </a:rPr>
              <a:t>r,c</a:t>
            </a:r>
            <a:r>
              <a:rPr lang="en-US" sz="1600" b="1" dirty="0" smtClean="0">
                <a:solidFill>
                  <a:schemeClr val="bg1"/>
                </a:solidFill>
                <a:latin typeface="Courier New" pitchFamily="49" charset="0"/>
                <a:cs typeface="Courier New" pitchFamily="49" charset="0"/>
              </a:rPr>
              <a:t>) (</a:t>
            </a:r>
            <a:r>
              <a:rPr lang="en-US" sz="1600" b="1" dirty="0" err="1" smtClean="0">
                <a:solidFill>
                  <a:schemeClr val="bg1"/>
                </a:solidFill>
                <a:latin typeface="Courier New" pitchFamily="49" charset="0"/>
                <a:cs typeface="Courier New" pitchFamily="49" charset="0"/>
              </a:rPr>
              <a:t>r',c</a:t>
            </a:r>
            <a:r>
              <a:rPr lang="en-US" sz="1600" b="1" dirty="0" smtClean="0">
                <a:solidFill>
                  <a:schemeClr val="bg1"/>
                </a:solidFill>
                <a:latin typeface="Courier New" pitchFamily="49" charset="0"/>
                <a:cs typeface="Courier New" pitchFamily="49" charset="0"/>
              </a:rPr>
              <a:t>') = </a:t>
            </a:r>
            <a:r>
              <a:rPr lang="en-US" sz="1600" b="1" dirty="0" err="1" smtClean="0">
                <a:solidFill>
                  <a:schemeClr val="bg1"/>
                </a:solidFill>
                <a:latin typeface="Courier New" pitchFamily="49" charset="0"/>
                <a:cs typeface="Courier New" pitchFamily="49" charset="0"/>
              </a:rPr>
              <a:t>r</a:t>
            </a:r>
            <a:r>
              <a:rPr lang="en-US" sz="1600" b="1" dirty="0" smtClean="0">
                <a:solidFill>
                  <a:schemeClr val="bg1"/>
                </a:solidFill>
                <a:latin typeface="Courier New" pitchFamily="49" charset="0"/>
                <a:cs typeface="Courier New" pitchFamily="49" charset="0"/>
              </a:rPr>
              <a:t> /= </a:t>
            </a:r>
            <a:r>
              <a:rPr lang="en-US" sz="1600" b="1" dirty="0" err="1" smtClean="0">
                <a:solidFill>
                  <a:schemeClr val="bg1"/>
                </a:solidFill>
                <a:latin typeface="Courier New" pitchFamily="49" charset="0"/>
                <a:cs typeface="Courier New" pitchFamily="49" charset="0"/>
              </a:rPr>
              <a:t>r</a:t>
            </a:r>
            <a:r>
              <a:rPr lang="en-US" sz="1600" b="1" dirty="0" smtClean="0">
                <a:solidFill>
                  <a:schemeClr val="bg1"/>
                </a:solidFill>
                <a:latin typeface="Courier New" pitchFamily="49" charset="0"/>
                <a:cs typeface="Courier New" pitchFamily="49" charset="0"/>
              </a:rPr>
              <a:t>' &amp;&amp; </a:t>
            </a:r>
            <a:r>
              <a:rPr lang="en-US" sz="1600" b="1" dirty="0" err="1" smtClean="0">
                <a:solidFill>
                  <a:schemeClr val="bg1"/>
                </a:solidFill>
                <a:latin typeface="Courier New" pitchFamily="49" charset="0"/>
                <a:cs typeface="Courier New" pitchFamily="49" charset="0"/>
              </a:rPr>
              <a:t>c</a:t>
            </a:r>
            <a:r>
              <a:rPr lang="en-US" sz="1600" b="1" dirty="0" smtClean="0">
                <a:solidFill>
                  <a:schemeClr val="bg1"/>
                </a:solidFill>
                <a:latin typeface="Courier New" pitchFamily="49" charset="0"/>
                <a:cs typeface="Courier New" pitchFamily="49" charset="0"/>
              </a:rPr>
              <a:t> /= </a:t>
            </a:r>
            <a:r>
              <a:rPr lang="en-US" sz="1600" b="1" dirty="0" err="1" smtClean="0">
                <a:solidFill>
                  <a:schemeClr val="bg1"/>
                </a:solidFill>
                <a:latin typeface="Courier New" pitchFamily="49" charset="0"/>
                <a:cs typeface="Courier New" pitchFamily="49" charset="0"/>
              </a:rPr>
              <a:t>c</a:t>
            </a:r>
            <a:r>
              <a:rPr lang="en-US" sz="1600" b="1" dirty="0" smtClean="0">
                <a:solidFill>
                  <a:schemeClr val="bg1"/>
                </a:solidFill>
                <a:latin typeface="Courier New" pitchFamily="49" charset="0"/>
                <a:cs typeface="Courier New" pitchFamily="49" charset="0"/>
              </a:rPr>
              <a:t>' &amp;&amp; (</a:t>
            </a:r>
            <a:r>
              <a:rPr lang="en-US" sz="1600" b="1" dirty="0" err="1" smtClean="0">
                <a:solidFill>
                  <a:schemeClr val="bg1"/>
                </a:solidFill>
                <a:latin typeface="Courier New" pitchFamily="49" charset="0"/>
                <a:cs typeface="Courier New" pitchFamily="49" charset="0"/>
              </a:rPr>
              <a:t>abs(r-r</a:t>
            </a:r>
            <a:r>
              <a:rPr lang="en-US" sz="1600" b="1" dirty="0" smtClean="0">
                <a:solidFill>
                  <a:schemeClr val="bg1"/>
                </a:solidFill>
                <a:latin typeface="Courier New" pitchFamily="49" charset="0"/>
                <a:cs typeface="Courier New" pitchFamily="49" charset="0"/>
              </a:rPr>
              <a:t>') /= </a:t>
            </a:r>
            <a:r>
              <a:rPr lang="en-US" sz="1600" b="1" dirty="0" err="1" smtClean="0">
                <a:solidFill>
                  <a:schemeClr val="bg1"/>
                </a:solidFill>
                <a:latin typeface="Courier New" pitchFamily="49" charset="0"/>
                <a:cs typeface="Courier New" pitchFamily="49" charset="0"/>
              </a:rPr>
              <a:t>abs(c-c</a:t>
            </a:r>
            <a:r>
              <a:rPr lang="en-US" sz="1600" b="1" dirty="0" smtClean="0">
                <a:solidFill>
                  <a:schemeClr val="bg1"/>
                </a:solidFill>
                <a:latin typeface="Courier New" pitchFamily="49" charset="0"/>
                <a:cs typeface="Courier New" pitchFamily="49" charset="0"/>
              </a:rPr>
              <a:t>')) </a:t>
            </a:r>
          </a:p>
          <a:p>
            <a:endParaRPr lang="en-US" sz="1600" b="1" dirty="0" smtClean="0">
              <a:solidFill>
                <a:schemeClr val="bg1"/>
              </a:solidFill>
              <a:latin typeface="Courier New" pitchFamily="49" charset="0"/>
              <a:cs typeface="Courier New" pitchFamily="49" charset="0"/>
            </a:endParaRPr>
          </a:p>
          <a:p>
            <a:r>
              <a:rPr lang="en-US" sz="1600" b="1" dirty="0" smtClean="0">
                <a:solidFill>
                  <a:schemeClr val="bg1"/>
                </a:solidFill>
                <a:latin typeface="Courier New" pitchFamily="49" charset="0"/>
                <a:cs typeface="Courier New" pitchFamily="49" charset="0"/>
              </a:rPr>
              <a:t>pick :: </a:t>
            </a:r>
            <a:r>
              <a:rPr lang="en-US" sz="1600" b="1" dirty="0" err="1" smtClean="0">
                <a:solidFill>
                  <a:schemeClr val="bg1"/>
                </a:solidFill>
                <a:latin typeface="Courier New" pitchFamily="49" charset="0"/>
                <a:cs typeface="Courier New" pitchFamily="49" charset="0"/>
              </a:rPr>
              <a:t>Int</a:t>
            </a:r>
            <a:r>
              <a:rPr lang="en-US" sz="1600" b="1" dirty="0" smtClean="0">
                <a:solidFill>
                  <a:schemeClr val="bg1"/>
                </a:solidFill>
                <a:latin typeface="Courier New" pitchFamily="49" charset="0"/>
                <a:cs typeface="Courier New" pitchFamily="49" charset="0"/>
              </a:rPr>
              <a:t> -&gt; [</a:t>
            </a:r>
            <a:r>
              <a:rPr lang="en-US" sz="1600" b="1" dirty="0" err="1" smtClean="0">
                <a:solidFill>
                  <a:schemeClr val="bg1"/>
                </a:solidFill>
                <a:latin typeface="Courier New" pitchFamily="49" charset="0"/>
                <a:cs typeface="Courier New" pitchFamily="49" charset="0"/>
              </a:rPr>
              <a:t>Int</a:t>
            </a:r>
            <a:r>
              <a:rPr lang="en-US" sz="1600" b="1" dirty="0" smtClean="0">
                <a:solidFill>
                  <a:schemeClr val="bg1"/>
                </a:solidFill>
                <a:latin typeface="Courier New" pitchFamily="49" charset="0"/>
                <a:cs typeface="Courier New" pitchFamily="49" charset="0"/>
              </a:rPr>
              <a:t>] </a:t>
            </a:r>
          </a:p>
          <a:p>
            <a:r>
              <a:rPr lang="en-US" sz="1600" b="1" dirty="0" smtClean="0">
                <a:solidFill>
                  <a:schemeClr val="bg1"/>
                </a:solidFill>
                <a:latin typeface="Courier New" pitchFamily="49" charset="0"/>
                <a:cs typeface="Courier New" pitchFamily="49" charset="0"/>
              </a:rPr>
              <a:t>pick 0 = bad </a:t>
            </a:r>
          </a:p>
          <a:p>
            <a:r>
              <a:rPr lang="en-US" sz="1600" b="1" dirty="0" smtClean="0">
                <a:solidFill>
                  <a:schemeClr val="bg1"/>
                </a:solidFill>
                <a:latin typeface="Courier New" pitchFamily="49" charset="0"/>
                <a:cs typeface="Courier New" pitchFamily="49" charset="0"/>
              </a:rPr>
              <a:t>pick </a:t>
            </a:r>
            <a:r>
              <a:rPr lang="en-US" sz="1600" b="1" dirty="0" err="1" smtClean="0">
                <a:solidFill>
                  <a:schemeClr val="bg1"/>
                </a:solidFill>
                <a:latin typeface="Courier New" pitchFamily="49" charset="0"/>
                <a:cs typeface="Courier New" pitchFamily="49" charset="0"/>
              </a:rPr>
              <a:t>n</a:t>
            </a:r>
            <a:r>
              <a:rPr lang="en-US" sz="1600" b="1" dirty="0" smtClean="0">
                <a:solidFill>
                  <a:schemeClr val="bg1"/>
                </a:solidFill>
                <a:latin typeface="Courier New" pitchFamily="49" charset="0"/>
                <a:cs typeface="Courier New" pitchFamily="49" charset="0"/>
              </a:rPr>
              <a:t> = return </a:t>
            </a:r>
            <a:r>
              <a:rPr lang="en-US" sz="1600" b="1" dirty="0" err="1" smtClean="0">
                <a:solidFill>
                  <a:schemeClr val="bg1"/>
                </a:solidFill>
                <a:latin typeface="Courier New" pitchFamily="49" charset="0"/>
                <a:cs typeface="Courier New" pitchFamily="49" charset="0"/>
              </a:rPr>
              <a:t>n</a:t>
            </a:r>
            <a:r>
              <a:rPr lang="en-US" sz="1600" b="1" dirty="0" smtClean="0">
                <a:solidFill>
                  <a:schemeClr val="bg1"/>
                </a:solidFill>
                <a:latin typeface="Courier New" pitchFamily="49" charset="0"/>
                <a:cs typeface="Courier New" pitchFamily="49" charset="0"/>
              </a:rPr>
              <a:t> `</a:t>
            </a:r>
            <a:r>
              <a:rPr lang="en-US" sz="1600" b="1" dirty="0" err="1" smtClean="0">
                <a:solidFill>
                  <a:schemeClr val="bg1"/>
                </a:solidFill>
                <a:latin typeface="Courier New" pitchFamily="49" charset="0"/>
                <a:cs typeface="Courier New" pitchFamily="49" charset="0"/>
              </a:rPr>
              <a:t>orelse</a:t>
            </a:r>
            <a:r>
              <a:rPr lang="en-US" sz="1600" b="1" dirty="0" smtClean="0">
                <a:solidFill>
                  <a:schemeClr val="bg1"/>
                </a:solidFill>
                <a:latin typeface="Courier New" pitchFamily="49" charset="0"/>
                <a:cs typeface="Courier New" pitchFamily="49" charset="0"/>
              </a:rPr>
              <a:t>` pick (n-1) </a:t>
            </a:r>
          </a:p>
          <a:p>
            <a:endParaRPr lang="en-US" sz="1600" b="1" dirty="0" smtClean="0">
              <a:solidFill>
                <a:schemeClr val="bg1"/>
              </a:solidFill>
              <a:latin typeface="Courier New" pitchFamily="49" charset="0"/>
              <a:cs typeface="Courier New" pitchFamily="49" charset="0"/>
            </a:endParaRPr>
          </a:p>
          <a:p>
            <a:r>
              <a:rPr lang="en-US" sz="1600" b="1" dirty="0" smtClean="0">
                <a:solidFill>
                  <a:schemeClr val="bg1"/>
                </a:solidFill>
                <a:latin typeface="Courier New" pitchFamily="49" charset="0"/>
                <a:cs typeface="Courier New" pitchFamily="49" charset="0"/>
              </a:rPr>
              <a:t>add :: </a:t>
            </a:r>
            <a:r>
              <a:rPr lang="en-US" sz="1600" b="1" dirty="0" err="1" smtClean="0">
                <a:solidFill>
                  <a:schemeClr val="bg1"/>
                </a:solidFill>
                <a:latin typeface="Courier New" pitchFamily="49" charset="0"/>
                <a:cs typeface="Courier New" pitchFamily="49" charset="0"/>
              </a:rPr>
              <a:t>QPos</a:t>
            </a:r>
            <a:r>
              <a:rPr lang="en-US" sz="1600" b="1" dirty="0" smtClean="0">
                <a:solidFill>
                  <a:schemeClr val="bg1"/>
                </a:solidFill>
                <a:latin typeface="Courier New" pitchFamily="49" charset="0"/>
                <a:cs typeface="Courier New" pitchFamily="49" charset="0"/>
              </a:rPr>
              <a:t> -&gt; Board -&gt; [Board] </a:t>
            </a:r>
          </a:p>
          <a:p>
            <a:r>
              <a:rPr lang="en-US" sz="1600" b="1" dirty="0" smtClean="0">
                <a:solidFill>
                  <a:schemeClr val="bg1"/>
                </a:solidFill>
                <a:latin typeface="Courier New" pitchFamily="49" charset="0"/>
                <a:cs typeface="Courier New" pitchFamily="49" charset="0"/>
              </a:rPr>
              <a:t>add </a:t>
            </a:r>
            <a:r>
              <a:rPr lang="en-US" sz="1600" b="1" dirty="0" err="1" smtClean="0">
                <a:solidFill>
                  <a:schemeClr val="bg1"/>
                </a:solidFill>
                <a:latin typeface="Courier New" pitchFamily="49" charset="0"/>
                <a:cs typeface="Courier New" pitchFamily="49" charset="0"/>
              </a:rPr>
              <a:t>q</a:t>
            </a:r>
            <a:r>
              <a:rPr lang="en-US" sz="1600" b="1" dirty="0" smtClean="0">
                <a:solidFill>
                  <a:schemeClr val="bg1"/>
                </a:solidFill>
                <a:latin typeface="Courier New" pitchFamily="49" charset="0"/>
                <a:cs typeface="Courier New" pitchFamily="49" charset="0"/>
              </a:rPr>
              <a:t> </a:t>
            </a:r>
            <a:r>
              <a:rPr lang="en-US" sz="1600" b="1" dirty="0" err="1" smtClean="0">
                <a:solidFill>
                  <a:schemeClr val="bg1"/>
                </a:solidFill>
                <a:latin typeface="Courier New" pitchFamily="49" charset="0"/>
                <a:cs typeface="Courier New" pitchFamily="49" charset="0"/>
              </a:rPr>
              <a:t>qs</a:t>
            </a:r>
            <a:r>
              <a:rPr lang="en-US" sz="1600" b="1" dirty="0" smtClean="0">
                <a:solidFill>
                  <a:schemeClr val="bg1"/>
                </a:solidFill>
                <a:latin typeface="Courier New" pitchFamily="49" charset="0"/>
                <a:cs typeface="Courier New" pitchFamily="49" charset="0"/>
              </a:rPr>
              <a:t> | all (safe </a:t>
            </a:r>
            <a:r>
              <a:rPr lang="en-US" sz="1600" b="1" dirty="0" err="1" smtClean="0">
                <a:solidFill>
                  <a:schemeClr val="bg1"/>
                </a:solidFill>
                <a:latin typeface="Courier New" pitchFamily="49" charset="0"/>
                <a:cs typeface="Courier New" pitchFamily="49" charset="0"/>
              </a:rPr>
              <a:t>q</a:t>
            </a:r>
            <a:r>
              <a:rPr lang="en-US" sz="1600" b="1" dirty="0" smtClean="0">
                <a:solidFill>
                  <a:schemeClr val="bg1"/>
                </a:solidFill>
                <a:latin typeface="Courier New" pitchFamily="49" charset="0"/>
                <a:cs typeface="Courier New" pitchFamily="49" charset="0"/>
              </a:rPr>
              <a:t>) </a:t>
            </a:r>
            <a:r>
              <a:rPr lang="en-US" sz="1600" b="1" dirty="0" err="1" smtClean="0">
                <a:solidFill>
                  <a:schemeClr val="bg1"/>
                </a:solidFill>
                <a:latin typeface="Courier New" pitchFamily="49" charset="0"/>
                <a:cs typeface="Courier New" pitchFamily="49" charset="0"/>
              </a:rPr>
              <a:t>qs</a:t>
            </a:r>
            <a:r>
              <a:rPr lang="en-US" sz="1600" b="1" dirty="0" smtClean="0">
                <a:solidFill>
                  <a:schemeClr val="bg1"/>
                </a:solidFill>
                <a:latin typeface="Courier New" pitchFamily="49" charset="0"/>
                <a:cs typeface="Courier New" pitchFamily="49" charset="0"/>
              </a:rPr>
              <a:t> = return (</a:t>
            </a:r>
            <a:r>
              <a:rPr lang="en-US" sz="1600" b="1" dirty="0" err="1" smtClean="0">
                <a:solidFill>
                  <a:schemeClr val="bg1"/>
                </a:solidFill>
                <a:latin typeface="Courier New" pitchFamily="49" charset="0"/>
                <a:cs typeface="Courier New" pitchFamily="49" charset="0"/>
              </a:rPr>
              <a:t>q:qs</a:t>
            </a:r>
            <a:r>
              <a:rPr lang="en-US" sz="1600" b="1" dirty="0" smtClean="0">
                <a:solidFill>
                  <a:schemeClr val="bg1"/>
                </a:solidFill>
                <a:latin typeface="Courier New" pitchFamily="49" charset="0"/>
                <a:cs typeface="Courier New" pitchFamily="49" charset="0"/>
              </a:rPr>
              <a:t>) </a:t>
            </a:r>
          </a:p>
          <a:p>
            <a:r>
              <a:rPr lang="en-US" sz="1600" b="1" dirty="0" smtClean="0">
                <a:solidFill>
                  <a:schemeClr val="bg1"/>
                </a:solidFill>
                <a:latin typeface="Courier New" pitchFamily="49" charset="0"/>
                <a:cs typeface="Courier New" pitchFamily="49" charset="0"/>
              </a:rPr>
              <a:t>         | otherwise = bad </a:t>
            </a:r>
          </a:p>
          <a:p>
            <a:endParaRPr lang="en-US" sz="1600" b="1" dirty="0" smtClean="0">
              <a:solidFill>
                <a:schemeClr val="bg1"/>
              </a:solidFill>
              <a:latin typeface="Courier New" pitchFamily="49" charset="0"/>
              <a:cs typeface="Courier New" pitchFamily="49" charset="0"/>
            </a:endParaRPr>
          </a:p>
          <a:p>
            <a:r>
              <a:rPr lang="en-US" sz="1600" b="1" dirty="0" err="1" smtClean="0">
                <a:solidFill>
                  <a:schemeClr val="bg1"/>
                </a:solidFill>
                <a:latin typeface="Courier New" pitchFamily="49" charset="0"/>
                <a:cs typeface="Courier New" pitchFamily="49" charset="0"/>
              </a:rPr>
              <a:t>nqueens</a:t>
            </a:r>
            <a:r>
              <a:rPr lang="en-US" sz="1600" b="1" dirty="0" smtClean="0">
                <a:solidFill>
                  <a:schemeClr val="bg1"/>
                </a:solidFill>
                <a:latin typeface="Courier New" pitchFamily="49" charset="0"/>
                <a:cs typeface="Courier New" pitchFamily="49" charset="0"/>
              </a:rPr>
              <a:t> :: </a:t>
            </a:r>
            <a:r>
              <a:rPr lang="en-US" sz="1600" b="1" dirty="0" err="1" smtClean="0">
                <a:solidFill>
                  <a:schemeClr val="bg1"/>
                </a:solidFill>
                <a:latin typeface="Courier New" pitchFamily="49" charset="0"/>
                <a:cs typeface="Courier New" pitchFamily="49" charset="0"/>
              </a:rPr>
              <a:t>Int</a:t>
            </a:r>
            <a:r>
              <a:rPr lang="en-US" sz="1600" b="1" dirty="0" smtClean="0">
                <a:solidFill>
                  <a:schemeClr val="bg1"/>
                </a:solidFill>
                <a:latin typeface="Courier New" pitchFamily="49" charset="0"/>
                <a:cs typeface="Courier New" pitchFamily="49" charset="0"/>
              </a:rPr>
              <a:t> -&gt; [Board] </a:t>
            </a:r>
          </a:p>
          <a:p>
            <a:r>
              <a:rPr lang="en-US" sz="1600" b="1" dirty="0" err="1" smtClean="0">
                <a:solidFill>
                  <a:schemeClr val="bg1"/>
                </a:solidFill>
                <a:latin typeface="Courier New" pitchFamily="49" charset="0"/>
                <a:cs typeface="Courier New" pitchFamily="49" charset="0"/>
              </a:rPr>
              <a:t>nqueens</a:t>
            </a:r>
            <a:r>
              <a:rPr lang="en-US" sz="1600" b="1" dirty="0" smtClean="0">
                <a:solidFill>
                  <a:schemeClr val="bg1"/>
                </a:solidFill>
                <a:latin typeface="Courier New" pitchFamily="49" charset="0"/>
                <a:cs typeface="Courier New" pitchFamily="49" charset="0"/>
              </a:rPr>
              <a:t> </a:t>
            </a:r>
            <a:r>
              <a:rPr lang="en-US" sz="1600" b="1" dirty="0" err="1" smtClean="0">
                <a:solidFill>
                  <a:schemeClr val="bg1"/>
                </a:solidFill>
                <a:latin typeface="Courier New" pitchFamily="49" charset="0"/>
                <a:cs typeface="Courier New" pitchFamily="49" charset="0"/>
              </a:rPr>
              <a:t>n</a:t>
            </a:r>
            <a:r>
              <a:rPr lang="en-US" sz="1600" b="1" dirty="0" smtClean="0">
                <a:solidFill>
                  <a:schemeClr val="bg1"/>
                </a:solidFill>
                <a:latin typeface="Courier New" pitchFamily="49" charset="0"/>
                <a:cs typeface="Courier New" pitchFamily="49" charset="0"/>
              </a:rPr>
              <a:t> = </a:t>
            </a:r>
            <a:r>
              <a:rPr lang="en-US" sz="1600" b="1" dirty="0" err="1" smtClean="0">
                <a:solidFill>
                  <a:schemeClr val="bg1"/>
                </a:solidFill>
                <a:latin typeface="Courier New" pitchFamily="49" charset="0"/>
                <a:cs typeface="Courier New" pitchFamily="49" charset="0"/>
              </a:rPr>
              <a:t>fill_row</a:t>
            </a:r>
            <a:r>
              <a:rPr lang="en-US" sz="1600" b="1" dirty="0" smtClean="0">
                <a:solidFill>
                  <a:schemeClr val="bg1"/>
                </a:solidFill>
                <a:latin typeface="Courier New" pitchFamily="49" charset="0"/>
                <a:cs typeface="Courier New" pitchFamily="49" charset="0"/>
              </a:rPr>
              <a:t> 1 [] </a:t>
            </a:r>
          </a:p>
          <a:p>
            <a:r>
              <a:rPr lang="en-US" sz="1600" b="1" dirty="0" smtClean="0">
                <a:solidFill>
                  <a:schemeClr val="bg1"/>
                </a:solidFill>
                <a:latin typeface="Courier New" pitchFamily="49" charset="0"/>
                <a:cs typeface="Courier New" pitchFamily="49" charset="0"/>
              </a:rPr>
              <a:t> where </a:t>
            </a:r>
            <a:r>
              <a:rPr lang="en-US" sz="1600" b="1" dirty="0" err="1" smtClean="0">
                <a:solidFill>
                  <a:schemeClr val="bg1"/>
                </a:solidFill>
                <a:latin typeface="Courier New" pitchFamily="49" charset="0"/>
                <a:cs typeface="Courier New" pitchFamily="49" charset="0"/>
              </a:rPr>
              <a:t>fill_row</a:t>
            </a:r>
            <a:r>
              <a:rPr lang="en-US" sz="1600" b="1" dirty="0" smtClean="0">
                <a:solidFill>
                  <a:schemeClr val="bg1"/>
                </a:solidFill>
                <a:latin typeface="Courier New" pitchFamily="49" charset="0"/>
                <a:cs typeface="Courier New" pitchFamily="49" charset="0"/>
              </a:rPr>
              <a:t> </a:t>
            </a:r>
            <a:r>
              <a:rPr lang="en-US" sz="1600" b="1" dirty="0" err="1" smtClean="0">
                <a:solidFill>
                  <a:schemeClr val="bg1"/>
                </a:solidFill>
                <a:latin typeface="Courier New" pitchFamily="49" charset="0"/>
                <a:cs typeface="Courier New" pitchFamily="49" charset="0"/>
              </a:rPr>
              <a:t>r</a:t>
            </a:r>
            <a:r>
              <a:rPr lang="en-US" sz="1600" b="1" dirty="0" smtClean="0">
                <a:solidFill>
                  <a:schemeClr val="bg1"/>
                </a:solidFill>
                <a:latin typeface="Courier New" pitchFamily="49" charset="0"/>
                <a:cs typeface="Courier New" pitchFamily="49" charset="0"/>
              </a:rPr>
              <a:t> board | </a:t>
            </a:r>
            <a:r>
              <a:rPr lang="en-US" sz="1600" b="1" dirty="0" err="1" smtClean="0">
                <a:solidFill>
                  <a:schemeClr val="bg1"/>
                </a:solidFill>
                <a:latin typeface="Courier New" pitchFamily="49" charset="0"/>
                <a:cs typeface="Courier New" pitchFamily="49" charset="0"/>
              </a:rPr>
              <a:t>r</a:t>
            </a:r>
            <a:r>
              <a:rPr lang="en-US" sz="1600" b="1" dirty="0" smtClean="0">
                <a:solidFill>
                  <a:schemeClr val="bg1"/>
                </a:solidFill>
                <a:latin typeface="Courier New" pitchFamily="49" charset="0"/>
                <a:cs typeface="Courier New" pitchFamily="49" charset="0"/>
              </a:rPr>
              <a:t> &gt; </a:t>
            </a:r>
            <a:r>
              <a:rPr lang="en-US" sz="1600" b="1" dirty="0" err="1" smtClean="0">
                <a:solidFill>
                  <a:schemeClr val="bg1"/>
                </a:solidFill>
                <a:latin typeface="Courier New" pitchFamily="49" charset="0"/>
                <a:cs typeface="Courier New" pitchFamily="49" charset="0"/>
              </a:rPr>
              <a:t>n</a:t>
            </a:r>
            <a:r>
              <a:rPr lang="en-US" sz="1600" b="1" dirty="0" smtClean="0">
                <a:solidFill>
                  <a:schemeClr val="bg1"/>
                </a:solidFill>
                <a:latin typeface="Courier New" pitchFamily="49" charset="0"/>
                <a:cs typeface="Courier New" pitchFamily="49" charset="0"/>
              </a:rPr>
              <a:t> = return board </a:t>
            </a:r>
          </a:p>
          <a:p>
            <a:r>
              <a:rPr lang="en-US" sz="1600" b="1" dirty="0" smtClean="0">
                <a:solidFill>
                  <a:schemeClr val="bg1"/>
                </a:solidFill>
                <a:latin typeface="Courier New" pitchFamily="49" charset="0"/>
                <a:cs typeface="Courier New" pitchFamily="49" charset="0"/>
              </a:rPr>
              <a:t>                        | otherwise = </a:t>
            </a:r>
          </a:p>
          <a:p>
            <a:r>
              <a:rPr lang="en-US" sz="1600" b="1" dirty="0" smtClean="0">
                <a:solidFill>
                  <a:schemeClr val="bg1"/>
                </a:solidFill>
                <a:latin typeface="Courier New" pitchFamily="49" charset="0"/>
                <a:cs typeface="Courier New" pitchFamily="49" charset="0"/>
              </a:rPr>
              <a:t>                          do { </a:t>
            </a:r>
            <a:r>
              <a:rPr lang="en-US" sz="1600" b="1" dirty="0" err="1" smtClean="0">
                <a:solidFill>
                  <a:schemeClr val="bg1"/>
                </a:solidFill>
                <a:latin typeface="Courier New" pitchFamily="49" charset="0"/>
                <a:cs typeface="Courier New" pitchFamily="49" charset="0"/>
              </a:rPr>
              <a:t>c</a:t>
            </a:r>
            <a:r>
              <a:rPr lang="en-US" sz="1600" b="1" dirty="0" smtClean="0">
                <a:solidFill>
                  <a:schemeClr val="bg1"/>
                </a:solidFill>
                <a:latin typeface="Courier New" pitchFamily="49" charset="0"/>
                <a:cs typeface="Courier New" pitchFamily="49" charset="0"/>
              </a:rPr>
              <a:t> &lt;- pick </a:t>
            </a:r>
            <a:r>
              <a:rPr lang="en-US" sz="1600" b="1" dirty="0" err="1" smtClean="0">
                <a:solidFill>
                  <a:schemeClr val="bg1"/>
                </a:solidFill>
                <a:latin typeface="Courier New" pitchFamily="49" charset="0"/>
                <a:cs typeface="Courier New" pitchFamily="49" charset="0"/>
              </a:rPr>
              <a:t>n</a:t>
            </a:r>
            <a:r>
              <a:rPr lang="en-US" sz="1600" b="1" dirty="0" smtClean="0">
                <a:solidFill>
                  <a:schemeClr val="bg1"/>
                </a:solidFill>
                <a:latin typeface="Courier New" pitchFamily="49" charset="0"/>
                <a:cs typeface="Courier New" pitchFamily="49" charset="0"/>
              </a:rPr>
              <a:t>;</a:t>
            </a:r>
          </a:p>
          <a:p>
            <a:r>
              <a:rPr lang="en-US" sz="1600" b="1" dirty="0" smtClean="0">
                <a:solidFill>
                  <a:schemeClr val="bg1"/>
                </a:solidFill>
                <a:latin typeface="Courier New" pitchFamily="49" charset="0"/>
                <a:cs typeface="Courier New" pitchFamily="49" charset="0"/>
              </a:rPr>
              <a:t>                               board' &lt;- add (</a:t>
            </a:r>
            <a:r>
              <a:rPr lang="en-US" sz="1600" b="1" dirty="0" err="1" smtClean="0">
                <a:solidFill>
                  <a:schemeClr val="bg1"/>
                </a:solidFill>
                <a:latin typeface="Courier New" pitchFamily="49" charset="0"/>
                <a:cs typeface="Courier New" pitchFamily="49" charset="0"/>
              </a:rPr>
              <a:t>r,c</a:t>
            </a:r>
            <a:r>
              <a:rPr lang="en-US" sz="1600" b="1" dirty="0" smtClean="0">
                <a:solidFill>
                  <a:schemeClr val="bg1"/>
                </a:solidFill>
                <a:latin typeface="Courier New" pitchFamily="49" charset="0"/>
                <a:cs typeface="Courier New" pitchFamily="49" charset="0"/>
              </a:rPr>
              <a:t>) board; </a:t>
            </a:r>
          </a:p>
          <a:p>
            <a:r>
              <a:rPr lang="en-US" sz="1600" b="1" dirty="0" smtClean="0">
                <a:solidFill>
                  <a:schemeClr val="bg1"/>
                </a:solidFill>
                <a:latin typeface="Courier New" pitchFamily="49" charset="0"/>
                <a:cs typeface="Courier New" pitchFamily="49" charset="0"/>
              </a:rPr>
              <a:t>                               </a:t>
            </a:r>
            <a:r>
              <a:rPr lang="en-US" sz="1600" b="1" dirty="0" err="1" smtClean="0">
                <a:solidFill>
                  <a:schemeClr val="bg1"/>
                </a:solidFill>
                <a:latin typeface="Courier New" pitchFamily="49" charset="0"/>
                <a:cs typeface="Courier New" pitchFamily="49" charset="0"/>
              </a:rPr>
              <a:t>fill_row</a:t>
            </a:r>
            <a:r>
              <a:rPr lang="en-US" sz="1600" b="1" dirty="0" smtClean="0">
                <a:solidFill>
                  <a:schemeClr val="bg1"/>
                </a:solidFill>
                <a:latin typeface="Courier New" pitchFamily="49" charset="0"/>
                <a:cs typeface="Courier New" pitchFamily="49" charset="0"/>
              </a:rPr>
              <a:t> (r+1) board';     }</a:t>
            </a:r>
          </a:p>
          <a:p>
            <a:endParaRPr lang="en-US" sz="1600" b="1" dirty="0" smtClean="0">
              <a:solidFill>
                <a:schemeClr val="bg1"/>
              </a:solidFill>
              <a:latin typeface="Courier New" pitchFamily="49" charset="0"/>
              <a:cs typeface="Courier New" pitchFamily="49" charset="0"/>
            </a:endParaRPr>
          </a:p>
          <a:p>
            <a:r>
              <a:rPr lang="en-US" sz="1600" b="1" dirty="0" err="1" smtClean="0">
                <a:solidFill>
                  <a:schemeClr val="bg1"/>
                </a:solidFill>
                <a:latin typeface="Courier New" pitchFamily="49" charset="0"/>
                <a:cs typeface="Courier New" pitchFamily="49" charset="0"/>
              </a:rPr>
              <a:t>queenResult</a:t>
            </a:r>
            <a:r>
              <a:rPr lang="en-US" sz="1600" b="1" dirty="0" smtClean="0">
                <a:solidFill>
                  <a:schemeClr val="bg1"/>
                </a:solidFill>
                <a:latin typeface="Courier New" pitchFamily="49" charset="0"/>
                <a:cs typeface="Courier New" pitchFamily="49" charset="0"/>
              </a:rPr>
              <a:t> = head (</a:t>
            </a:r>
            <a:r>
              <a:rPr lang="en-US" sz="1600" b="1" dirty="0" err="1" smtClean="0">
                <a:solidFill>
                  <a:schemeClr val="bg1"/>
                </a:solidFill>
                <a:latin typeface="Courier New" pitchFamily="49" charset="0"/>
                <a:cs typeface="Courier New" pitchFamily="49" charset="0"/>
              </a:rPr>
              <a:t>nqueens</a:t>
            </a:r>
            <a:r>
              <a:rPr lang="en-US" sz="1600" b="1" dirty="0" smtClean="0">
                <a:solidFill>
                  <a:schemeClr val="bg1"/>
                </a:solidFill>
                <a:latin typeface="Courier New" pitchFamily="49" charset="0"/>
                <a:cs typeface="Courier New" pitchFamily="49" charset="0"/>
              </a:rPr>
              <a:t> 8)</a:t>
            </a:r>
          </a:p>
          <a:p>
            <a:r>
              <a:rPr lang="en-US" sz="1600" b="1" dirty="0" smtClean="0">
                <a:solidFill>
                  <a:srgbClr val="FF0000"/>
                </a:solidFill>
                <a:latin typeface="Courier New" pitchFamily="49" charset="0"/>
                <a:cs typeface="Courier New" pitchFamily="49" charset="0"/>
              </a:rPr>
              <a:t>-- [(8,5),(7,7),(6,2),(5,6),(4,3),(3,1),(2,4),(1,8)]</a:t>
            </a:r>
          </a:p>
        </p:txBody>
      </p:sp>
      <p:sp>
        <p:nvSpPr>
          <p:cNvPr id="2" name="Title 1"/>
          <p:cNvSpPr>
            <a:spLocks noGrp="1"/>
          </p:cNvSpPr>
          <p:nvPr>
            <p:ph type="title"/>
          </p:nvPr>
        </p:nvSpPr>
        <p:spPr>
          <a:xfrm>
            <a:off x="2882900" y="261938"/>
            <a:ext cx="6096000" cy="690562"/>
          </a:xfrm>
        </p:spPr>
        <p:txBody>
          <a:bodyPr>
            <a:normAutofit fontScale="90000"/>
          </a:bodyPr>
          <a:lstStyle/>
          <a:p>
            <a:r>
              <a:rPr lang="en-US" dirty="0" smtClean="0">
                <a:solidFill>
                  <a:schemeClr val="bg1"/>
                </a:solidFill>
              </a:rPr>
              <a:t>Example: Eight Queens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Monad Menagerie</a:t>
            </a:r>
            <a:endParaRPr lang="en-US" dirty="0"/>
          </a:p>
        </p:txBody>
      </p:sp>
      <p:sp>
        <p:nvSpPr>
          <p:cNvPr id="3" name="Content Placeholder 2"/>
          <p:cNvSpPr>
            <a:spLocks noGrp="1"/>
          </p:cNvSpPr>
          <p:nvPr>
            <p:ph idx="1"/>
          </p:nvPr>
        </p:nvSpPr>
        <p:spPr>
          <a:xfrm>
            <a:off x="457200" y="1600200"/>
            <a:ext cx="8229600" cy="4965700"/>
          </a:xfrm>
        </p:spPr>
        <p:txBody>
          <a:bodyPr>
            <a:normAutofit lnSpcReduction="10000"/>
          </a:bodyPr>
          <a:lstStyle/>
          <a:p>
            <a:r>
              <a:rPr lang="en-US" dirty="0" smtClean="0"/>
              <a:t>We have seen many example monads</a:t>
            </a:r>
          </a:p>
          <a:p>
            <a:pPr lvl="1"/>
            <a:r>
              <a:rPr lang="en-US" dirty="0" smtClean="0"/>
              <a:t>IO, Hope (aka Maybe), Trace, ST, Non-determinism</a:t>
            </a:r>
          </a:p>
          <a:p>
            <a:r>
              <a:rPr lang="en-US" dirty="0" smtClean="0"/>
              <a:t>There are many more...</a:t>
            </a:r>
          </a:p>
          <a:p>
            <a:pPr lvl="1"/>
            <a:r>
              <a:rPr lang="en-US" dirty="0" smtClean="0"/>
              <a:t>Continuation monad</a:t>
            </a:r>
          </a:p>
          <a:p>
            <a:pPr lvl="1"/>
            <a:r>
              <a:rPr lang="en-US" dirty="0" smtClean="0"/>
              <a:t>STM: software transactional memory</a:t>
            </a:r>
          </a:p>
          <a:p>
            <a:pPr lvl="1"/>
            <a:r>
              <a:rPr lang="en-US" dirty="0" smtClean="0"/>
              <a:t>Reader: for reading values from an environment</a:t>
            </a:r>
          </a:p>
          <a:p>
            <a:pPr lvl="1"/>
            <a:r>
              <a:rPr lang="en-US" dirty="0" smtClean="0"/>
              <a:t>Writer: for recording values (like Trace)</a:t>
            </a:r>
          </a:p>
          <a:p>
            <a:pPr lvl="1"/>
            <a:r>
              <a:rPr lang="en-US" dirty="0" smtClean="0"/>
              <a:t>Parsers</a:t>
            </a:r>
          </a:p>
          <a:p>
            <a:pPr lvl="1"/>
            <a:r>
              <a:rPr lang="en-US" dirty="0" smtClean="0"/>
              <a:t>Random data generators (</a:t>
            </a:r>
            <a:r>
              <a:rPr lang="en-US" dirty="0" err="1" smtClean="0"/>
              <a:t>e.g</a:t>
            </a:r>
            <a:r>
              <a:rPr lang="en-US" dirty="0" smtClean="0"/>
              <a:t>, in </a:t>
            </a:r>
            <a:r>
              <a:rPr lang="en-US" dirty="0" err="1" smtClean="0"/>
              <a:t>Quickcheck</a:t>
            </a:r>
            <a:r>
              <a:rPr lang="en-US" dirty="0" smtClean="0"/>
              <a:t>)</a:t>
            </a:r>
          </a:p>
          <a:p>
            <a:r>
              <a:rPr lang="en-US" dirty="0" smtClean="0"/>
              <a:t>Haskell provides many monads in its standard libraries, and users can write more.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about “do”</a:t>
            </a:r>
            <a:endParaRPr lang="en-US" dirty="0"/>
          </a:p>
        </p:txBody>
      </p:sp>
      <p:sp>
        <p:nvSpPr>
          <p:cNvPr id="3" name="Content Placeholder 2"/>
          <p:cNvSpPr>
            <a:spLocks noGrp="1"/>
          </p:cNvSpPr>
          <p:nvPr>
            <p:ph idx="1"/>
          </p:nvPr>
        </p:nvSpPr>
        <p:spPr/>
        <p:txBody>
          <a:bodyPr/>
          <a:lstStyle/>
          <a:p>
            <a:r>
              <a:rPr lang="en-US" dirty="0" smtClean="0"/>
              <a:t>Actions of type </a:t>
            </a:r>
            <a:r>
              <a:rPr lang="en-US" b="1" dirty="0" smtClean="0">
                <a:solidFill>
                  <a:srgbClr val="CEB966"/>
                </a:solidFill>
                <a:latin typeface="Courier New"/>
                <a:cs typeface="Courier New"/>
              </a:rPr>
              <a:t>IO()</a:t>
            </a:r>
            <a:r>
              <a:rPr lang="en-US" dirty="0" smtClean="0">
                <a:cs typeface="Chalkboard"/>
              </a:rPr>
              <a:t> </a:t>
            </a:r>
            <a:r>
              <a:rPr lang="en-US" dirty="0" smtClean="0"/>
              <a:t>don’t carry a useful value, so we can sequence them with </a:t>
            </a:r>
            <a:r>
              <a:rPr lang="en-US" b="1" dirty="0" smtClean="0">
                <a:solidFill>
                  <a:schemeClr val="accent1"/>
                </a:solidFill>
                <a:latin typeface="Courier New"/>
                <a:cs typeface="Courier New"/>
              </a:rPr>
              <a:t>&gt;&gt;</a:t>
            </a:r>
            <a:r>
              <a:rPr lang="en-US" dirty="0" smtClean="0"/>
              <a:t>.</a:t>
            </a:r>
          </a:p>
          <a:p>
            <a:pPr lvl="1"/>
            <a:endParaRPr lang="en-US" dirty="0" smtClean="0"/>
          </a:p>
          <a:p>
            <a:pPr lvl="3"/>
            <a:endParaRPr lang="en-US" dirty="0" smtClean="0"/>
          </a:p>
          <a:p>
            <a:r>
              <a:rPr lang="en-US" dirty="0" smtClean="0"/>
              <a:t>The full translation for “do” notation is:</a:t>
            </a:r>
            <a:endParaRPr lang="en-US" dirty="0"/>
          </a:p>
        </p:txBody>
      </p:sp>
      <p:sp>
        <p:nvSpPr>
          <p:cNvPr id="4" name="TextBox 5"/>
          <p:cNvSpPr txBox="1">
            <a:spLocks noChangeArrowheads="1"/>
          </p:cNvSpPr>
          <p:nvPr/>
        </p:nvSpPr>
        <p:spPr bwMode="auto">
          <a:xfrm>
            <a:off x="1101725" y="2698750"/>
            <a:ext cx="5908675" cy="707886"/>
          </a:xfrm>
          <a:prstGeom prst="rect">
            <a:avLst/>
          </a:prstGeom>
          <a:solidFill>
            <a:srgbClr val="FFFF00"/>
          </a:solidFill>
          <a:ln w="9525">
            <a:noFill/>
            <a:miter lim="800000"/>
            <a:headEnd/>
            <a:tailEnd/>
          </a:ln>
        </p:spPr>
        <p:txBody>
          <a:bodyPr>
            <a:prstTxWarp prst="textNoShape">
              <a:avLst/>
            </a:prstTxWarp>
            <a:spAutoFit/>
          </a:bodyPr>
          <a:lstStyle/>
          <a:p>
            <a:r>
              <a:rPr lang="en-GB" sz="2000" b="1" dirty="0">
                <a:solidFill>
                  <a:schemeClr val="bg1"/>
                </a:solidFill>
                <a:latin typeface="Courier New" charset="0"/>
                <a:ea typeface="Courier New" charset="0"/>
                <a:cs typeface="Courier New" charset="0"/>
              </a:rPr>
              <a:t>(&gt;</a:t>
            </a:r>
            <a:r>
              <a:rPr lang="en-GB" sz="2000" b="1" dirty="0" smtClean="0">
                <a:solidFill>
                  <a:schemeClr val="bg1"/>
                </a:solidFill>
                <a:latin typeface="Courier New" charset="0"/>
                <a:ea typeface="Courier New" charset="0"/>
                <a:cs typeface="Courier New" charset="0"/>
              </a:rPr>
              <a:t>&gt;) </a:t>
            </a:r>
            <a:r>
              <a:rPr lang="en-GB" sz="2000" b="1" dirty="0">
                <a:solidFill>
                  <a:schemeClr val="bg1"/>
                </a:solidFill>
                <a:latin typeface="Courier New" charset="0"/>
                <a:ea typeface="Courier New" charset="0"/>
                <a:cs typeface="Courier New" charset="0"/>
              </a:rPr>
              <a:t>:: IO a -&gt;</a:t>
            </a:r>
            <a:r>
              <a:rPr lang="en-GB" sz="2000" b="1" dirty="0" smtClean="0">
                <a:solidFill>
                  <a:schemeClr val="bg1"/>
                </a:solidFill>
                <a:latin typeface="Courier New" charset="0"/>
                <a:ea typeface="Courier New" charset="0"/>
                <a:cs typeface="Courier New" charset="0"/>
              </a:rPr>
              <a:t> IO </a:t>
            </a:r>
            <a:r>
              <a:rPr lang="en-GB" sz="2000" b="1" dirty="0" err="1" smtClean="0">
                <a:solidFill>
                  <a:schemeClr val="bg1"/>
                </a:solidFill>
                <a:latin typeface="Courier New" charset="0"/>
                <a:ea typeface="Courier New" charset="0"/>
                <a:cs typeface="Courier New" charset="0"/>
              </a:rPr>
              <a:t>b</a:t>
            </a:r>
            <a:r>
              <a:rPr lang="en-GB" sz="2000" b="1" dirty="0" smtClean="0">
                <a:solidFill>
                  <a:schemeClr val="bg1"/>
                </a:solidFill>
                <a:latin typeface="Courier New" charset="0"/>
                <a:ea typeface="Courier New" charset="0"/>
                <a:cs typeface="Courier New" charset="0"/>
              </a:rPr>
              <a:t> </a:t>
            </a:r>
            <a:r>
              <a:rPr lang="en-GB" sz="2000" b="1" dirty="0">
                <a:solidFill>
                  <a:schemeClr val="bg1"/>
                </a:solidFill>
                <a:latin typeface="Courier New" charset="0"/>
                <a:ea typeface="Courier New" charset="0"/>
                <a:cs typeface="Courier New" charset="0"/>
              </a:rPr>
              <a:t>-&gt; IO </a:t>
            </a:r>
            <a:r>
              <a:rPr lang="en-GB" sz="2000" b="1" dirty="0" err="1" smtClean="0">
                <a:solidFill>
                  <a:schemeClr val="bg1"/>
                </a:solidFill>
                <a:latin typeface="Courier New" charset="0"/>
                <a:ea typeface="Courier New" charset="0"/>
                <a:cs typeface="Courier New" charset="0"/>
              </a:rPr>
              <a:t>b</a:t>
            </a:r>
            <a:endParaRPr lang="en-GB" sz="2000" b="1" dirty="0" smtClean="0">
              <a:solidFill>
                <a:schemeClr val="bg1"/>
              </a:solidFill>
              <a:latin typeface="Courier New" charset="0"/>
              <a:ea typeface="Courier New" charset="0"/>
              <a:cs typeface="Courier New" charset="0"/>
            </a:endParaRPr>
          </a:p>
          <a:p>
            <a:r>
              <a:rPr lang="en-GB" sz="2000" b="1" dirty="0" smtClean="0">
                <a:solidFill>
                  <a:schemeClr val="bg1"/>
                </a:solidFill>
                <a:latin typeface="Courier New" charset="0"/>
                <a:ea typeface="Courier New" charset="0"/>
                <a:cs typeface="Courier New" charset="0"/>
              </a:rPr>
              <a:t>e1 &gt;&gt; e2 = e1 &gt;&gt;= (\_ -&gt; e2)</a:t>
            </a:r>
          </a:p>
        </p:txBody>
      </p:sp>
      <p:sp>
        <p:nvSpPr>
          <p:cNvPr id="6" name="Rectangle 4"/>
          <p:cNvSpPr>
            <a:spLocks noChangeArrowheads="1"/>
          </p:cNvSpPr>
          <p:nvPr/>
        </p:nvSpPr>
        <p:spPr bwMode="auto">
          <a:xfrm>
            <a:off x="1092200" y="4216400"/>
            <a:ext cx="7467600" cy="2234458"/>
          </a:xfrm>
          <a:prstGeom prst="rect">
            <a:avLst/>
          </a:prstGeom>
          <a:solidFill>
            <a:srgbClr val="5F84D2"/>
          </a:solidFill>
          <a:ln w="9525">
            <a:noFill/>
            <a:miter lim="800000"/>
            <a:headEnd/>
            <a:tailEnd/>
          </a:ln>
          <a:effectLst/>
        </p:spPr>
        <p:txBody>
          <a:bodyPr wrap="square">
            <a:prstTxWarp prst="textNoShape">
              <a:avLst/>
            </a:prstTxWarp>
            <a:spAutoFit/>
          </a:bodyPr>
          <a:lstStyle/>
          <a:p>
            <a:pPr marL="290513" indent="-290513" algn="l">
              <a:spcBef>
                <a:spcPct val="60000"/>
              </a:spcBef>
              <a:buClr>
                <a:srgbClr val="FF3300"/>
              </a:buClr>
              <a:buFont typeface="Wingdings" charset="2"/>
              <a:buNone/>
              <a:tabLst>
                <a:tab pos="2857500" algn="l"/>
                <a:tab pos="3529013" algn="l"/>
              </a:tabLst>
            </a:pPr>
            <a:r>
              <a:rPr lang="en-GB" sz="2400" dirty="0">
                <a:solidFill>
                  <a:schemeClr val="bg1"/>
                </a:solidFill>
                <a:latin typeface="Chalkboard"/>
                <a:cs typeface="Chalkboard"/>
              </a:rPr>
              <a:t>do { </a:t>
            </a:r>
            <a:r>
              <a:rPr lang="en-GB" sz="2400" dirty="0" err="1">
                <a:solidFill>
                  <a:schemeClr val="bg1"/>
                </a:solidFill>
                <a:latin typeface="Chalkboard"/>
                <a:cs typeface="Chalkboard"/>
              </a:rPr>
              <a:t>x</a:t>
            </a:r>
            <a:r>
              <a:rPr lang="en-GB" sz="2400" dirty="0">
                <a:solidFill>
                  <a:schemeClr val="bg1"/>
                </a:solidFill>
                <a:latin typeface="Chalkboard"/>
                <a:cs typeface="Chalkboard"/>
              </a:rPr>
              <a:t>&lt;-</a:t>
            </a:r>
            <a:r>
              <a:rPr lang="en-GB" sz="2400" dirty="0" err="1">
                <a:solidFill>
                  <a:schemeClr val="bg1"/>
                </a:solidFill>
                <a:latin typeface="Chalkboard"/>
                <a:cs typeface="Chalkboard"/>
              </a:rPr>
              <a:t>e</a:t>
            </a:r>
            <a:r>
              <a:rPr lang="en-GB" sz="2400" dirty="0">
                <a:solidFill>
                  <a:schemeClr val="bg1"/>
                </a:solidFill>
                <a:latin typeface="Chalkboard"/>
                <a:cs typeface="Chalkboard"/>
              </a:rPr>
              <a:t>;</a:t>
            </a:r>
            <a:r>
              <a:rPr lang="en-GB" sz="2400" dirty="0" smtClean="0">
                <a:solidFill>
                  <a:schemeClr val="bg1"/>
                </a:solidFill>
                <a:latin typeface="Chalkboard"/>
                <a:cs typeface="Chalkboard"/>
              </a:rPr>
              <a:t> </a:t>
            </a:r>
            <a:r>
              <a:rPr lang="en-GB" sz="2400" dirty="0" err="1" smtClean="0">
                <a:solidFill>
                  <a:schemeClr val="bg1"/>
                </a:solidFill>
                <a:latin typeface="Chalkboard"/>
                <a:cs typeface="Chalkboard"/>
              </a:rPr>
              <a:t>es</a:t>
            </a:r>
            <a:r>
              <a:rPr lang="en-GB" sz="2400" dirty="0" smtClean="0">
                <a:solidFill>
                  <a:schemeClr val="bg1"/>
                </a:solidFill>
                <a:latin typeface="Chalkboard"/>
                <a:cs typeface="Chalkboard"/>
              </a:rPr>
              <a:t> </a:t>
            </a:r>
            <a:r>
              <a:rPr lang="en-GB" sz="2400" dirty="0">
                <a:solidFill>
                  <a:schemeClr val="bg1"/>
                </a:solidFill>
                <a:latin typeface="Chalkboard"/>
                <a:cs typeface="Chalkboard"/>
              </a:rPr>
              <a:t>} 	= 	</a:t>
            </a:r>
            <a:r>
              <a:rPr lang="en-GB" sz="2400" dirty="0" err="1">
                <a:solidFill>
                  <a:schemeClr val="bg1"/>
                </a:solidFill>
                <a:latin typeface="Chalkboard"/>
                <a:cs typeface="Chalkboard"/>
              </a:rPr>
              <a:t>e</a:t>
            </a:r>
            <a:r>
              <a:rPr lang="en-GB" sz="2400" dirty="0">
                <a:solidFill>
                  <a:schemeClr val="bg1"/>
                </a:solidFill>
                <a:latin typeface="Chalkboard"/>
                <a:cs typeface="Chalkboard"/>
              </a:rPr>
              <a:t> &gt;&gt;= \</a:t>
            </a:r>
            <a:r>
              <a:rPr lang="en-GB" sz="2400" dirty="0" err="1">
                <a:solidFill>
                  <a:schemeClr val="bg1"/>
                </a:solidFill>
                <a:latin typeface="Chalkboard"/>
                <a:cs typeface="Chalkboard"/>
              </a:rPr>
              <a:t>x</a:t>
            </a:r>
            <a:r>
              <a:rPr lang="en-GB" sz="2400" dirty="0">
                <a:solidFill>
                  <a:schemeClr val="bg1"/>
                </a:solidFill>
                <a:latin typeface="Chalkboard"/>
                <a:cs typeface="Chalkboard"/>
              </a:rPr>
              <a:t> -&gt; do {</a:t>
            </a:r>
            <a:r>
              <a:rPr lang="en-GB" sz="2400" dirty="0" smtClean="0">
                <a:solidFill>
                  <a:schemeClr val="bg1"/>
                </a:solidFill>
                <a:latin typeface="Chalkboard"/>
                <a:cs typeface="Chalkboard"/>
              </a:rPr>
              <a:t> </a:t>
            </a:r>
            <a:r>
              <a:rPr lang="en-GB" sz="2400" dirty="0" err="1" smtClean="0">
                <a:solidFill>
                  <a:schemeClr val="bg1"/>
                </a:solidFill>
                <a:latin typeface="Chalkboard"/>
                <a:cs typeface="Chalkboard"/>
              </a:rPr>
              <a:t>es</a:t>
            </a:r>
            <a:r>
              <a:rPr lang="en-GB" sz="2400" dirty="0" smtClean="0">
                <a:solidFill>
                  <a:schemeClr val="bg1"/>
                </a:solidFill>
                <a:latin typeface="Chalkboard"/>
                <a:cs typeface="Chalkboard"/>
              </a:rPr>
              <a:t> </a:t>
            </a:r>
            <a:r>
              <a:rPr lang="en-GB" sz="2400" dirty="0">
                <a:solidFill>
                  <a:schemeClr val="bg1"/>
                </a:solidFill>
                <a:latin typeface="Chalkboard"/>
                <a:cs typeface="Chalkboard"/>
              </a:rPr>
              <a:t>}</a:t>
            </a:r>
          </a:p>
          <a:p>
            <a:pPr marL="290513" indent="-290513" algn="l">
              <a:spcBef>
                <a:spcPct val="60000"/>
              </a:spcBef>
              <a:buClr>
                <a:srgbClr val="FF3300"/>
              </a:buClr>
              <a:buFont typeface="Wingdings" charset="2"/>
              <a:buNone/>
              <a:tabLst>
                <a:tab pos="2857500" algn="l"/>
                <a:tab pos="3529013" algn="l"/>
              </a:tabLst>
            </a:pPr>
            <a:r>
              <a:rPr lang="en-GB" sz="2400" dirty="0">
                <a:solidFill>
                  <a:schemeClr val="bg1"/>
                </a:solidFill>
                <a:latin typeface="Chalkboard"/>
                <a:cs typeface="Chalkboard"/>
              </a:rPr>
              <a:t>do { </a:t>
            </a:r>
            <a:r>
              <a:rPr lang="en-GB" sz="2400" dirty="0" err="1">
                <a:solidFill>
                  <a:schemeClr val="bg1"/>
                </a:solidFill>
                <a:latin typeface="Chalkboard"/>
                <a:cs typeface="Chalkboard"/>
              </a:rPr>
              <a:t>e</a:t>
            </a:r>
            <a:r>
              <a:rPr lang="en-GB" sz="2400" dirty="0">
                <a:solidFill>
                  <a:schemeClr val="bg1"/>
                </a:solidFill>
                <a:latin typeface="Chalkboard"/>
                <a:cs typeface="Chalkboard"/>
              </a:rPr>
              <a:t>;</a:t>
            </a:r>
            <a:r>
              <a:rPr lang="en-GB" sz="2400" dirty="0" smtClean="0">
                <a:solidFill>
                  <a:schemeClr val="bg1"/>
                </a:solidFill>
                <a:latin typeface="Chalkboard"/>
                <a:cs typeface="Chalkboard"/>
              </a:rPr>
              <a:t> </a:t>
            </a:r>
            <a:r>
              <a:rPr lang="en-GB" sz="2400" dirty="0" err="1" smtClean="0">
                <a:solidFill>
                  <a:schemeClr val="bg1"/>
                </a:solidFill>
                <a:latin typeface="Chalkboard"/>
                <a:cs typeface="Chalkboard"/>
              </a:rPr>
              <a:t>es</a:t>
            </a:r>
            <a:r>
              <a:rPr lang="en-GB" sz="2400" dirty="0" smtClean="0">
                <a:solidFill>
                  <a:schemeClr val="bg1"/>
                </a:solidFill>
                <a:latin typeface="Chalkboard"/>
                <a:cs typeface="Chalkboard"/>
              </a:rPr>
              <a:t> </a:t>
            </a:r>
            <a:r>
              <a:rPr lang="en-GB" sz="2400" dirty="0">
                <a:solidFill>
                  <a:schemeClr val="bg1"/>
                </a:solidFill>
                <a:latin typeface="Chalkboard"/>
                <a:cs typeface="Chalkboard"/>
              </a:rPr>
              <a:t>}	=	</a:t>
            </a:r>
            <a:r>
              <a:rPr lang="en-GB" sz="2400" dirty="0" err="1">
                <a:solidFill>
                  <a:schemeClr val="bg1"/>
                </a:solidFill>
                <a:latin typeface="Chalkboard"/>
                <a:cs typeface="Chalkboard"/>
              </a:rPr>
              <a:t>e</a:t>
            </a:r>
            <a:r>
              <a:rPr lang="en-GB" sz="2400" dirty="0">
                <a:solidFill>
                  <a:schemeClr val="bg1"/>
                </a:solidFill>
                <a:latin typeface="Chalkboard"/>
                <a:cs typeface="Chalkboard"/>
              </a:rPr>
              <a:t> &gt;&gt; do {</a:t>
            </a:r>
            <a:r>
              <a:rPr lang="en-GB" sz="2400" dirty="0" smtClean="0">
                <a:solidFill>
                  <a:schemeClr val="bg1"/>
                </a:solidFill>
                <a:latin typeface="Chalkboard"/>
                <a:cs typeface="Chalkboard"/>
              </a:rPr>
              <a:t> </a:t>
            </a:r>
            <a:r>
              <a:rPr lang="en-GB" sz="2400" dirty="0" err="1" smtClean="0">
                <a:solidFill>
                  <a:schemeClr val="bg1"/>
                </a:solidFill>
                <a:latin typeface="Chalkboard"/>
                <a:cs typeface="Chalkboard"/>
              </a:rPr>
              <a:t>es</a:t>
            </a:r>
            <a:r>
              <a:rPr lang="en-GB" sz="2400" dirty="0" smtClean="0">
                <a:solidFill>
                  <a:schemeClr val="bg1"/>
                </a:solidFill>
                <a:latin typeface="Chalkboard"/>
                <a:cs typeface="Chalkboard"/>
              </a:rPr>
              <a:t> </a:t>
            </a:r>
            <a:r>
              <a:rPr lang="en-GB" sz="2400" dirty="0">
                <a:solidFill>
                  <a:schemeClr val="bg1"/>
                </a:solidFill>
                <a:latin typeface="Chalkboard"/>
                <a:cs typeface="Chalkboard"/>
              </a:rPr>
              <a:t>}</a:t>
            </a:r>
          </a:p>
          <a:p>
            <a:pPr marL="290513" indent="-290513" algn="l">
              <a:spcBef>
                <a:spcPct val="60000"/>
              </a:spcBef>
              <a:buClr>
                <a:srgbClr val="FF3300"/>
              </a:buClr>
              <a:buFont typeface="Wingdings" charset="2"/>
              <a:buNone/>
              <a:tabLst>
                <a:tab pos="2857500" algn="l"/>
                <a:tab pos="3529013" algn="l"/>
              </a:tabLst>
            </a:pPr>
            <a:r>
              <a:rPr lang="en-GB" sz="2400" dirty="0">
                <a:solidFill>
                  <a:schemeClr val="bg1"/>
                </a:solidFill>
                <a:latin typeface="Chalkboard"/>
                <a:cs typeface="Chalkboard"/>
              </a:rPr>
              <a:t>do { </a:t>
            </a:r>
            <a:r>
              <a:rPr lang="en-GB" sz="2400" dirty="0" err="1">
                <a:solidFill>
                  <a:schemeClr val="bg1"/>
                </a:solidFill>
                <a:latin typeface="Chalkboard"/>
                <a:cs typeface="Chalkboard"/>
              </a:rPr>
              <a:t>e</a:t>
            </a:r>
            <a:r>
              <a:rPr lang="en-GB" sz="2400" dirty="0">
                <a:solidFill>
                  <a:schemeClr val="bg1"/>
                </a:solidFill>
                <a:latin typeface="Chalkboard"/>
                <a:cs typeface="Chalkboard"/>
              </a:rPr>
              <a:t> }	=	</a:t>
            </a:r>
            <a:r>
              <a:rPr lang="en-GB" sz="2400" dirty="0" err="1" smtClean="0">
                <a:solidFill>
                  <a:schemeClr val="bg1"/>
                </a:solidFill>
                <a:latin typeface="Chalkboard"/>
                <a:cs typeface="Chalkboard"/>
              </a:rPr>
              <a:t>e</a:t>
            </a:r>
            <a:endParaRPr lang="en-GB" sz="2400" dirty="0" smtClean="0">
              <a:solidFill>
                <a:schemeClr val="bg1"/>
              </a:solidFill>
              <a:latin typeface="Chalkboard"/>
              <a:cs typeface="Chalkboard"/>
            </a:endParaRPr>
          </a:p>
          <a:p>
            <a:pPr marL="290513" indent="-290513" algn="l">
              <a:spcBef>
                <a:spcPct val="60000"/>
              </a:spcBef>
              <a:buClr>
                <a:srgbClr val="FF3300"/>
              </a:buClr>
              <a:buFont typeface="Wingdings" charset="2"/>
              <a:buNone/>
              <a:tabLst>
                <a:tab pos="2857500" algn="l"/>
                <a:tab pos="3529013" algn="l"/>
              </a:tabLst>
            </a:pPr>
            <a:r>
              <a:rPr lang="en-GB" sz="2400" b="1" dirty="0" smtClean="0">
                <a:solidFill>
                  <a:schemeClr val="bg1"/>
                </a:solidFill>
                <a:latin typeface="Chalkboard"/>
                <a:cs typeface="Chalkboard"/>
              </a:rPr>
              <a:t>do {let </a:t>
            </a:r>
            <a:r>
              <a:rPr lang="en-GB" sz="2400" b="1" dirty="0" err="1" smtClean="0">
                <a:solidFill>
                  <a:schemeClr val="bg1"/>
                </a:solidFill>
                <a:latin typeface="Chalkboard"/>
                <a:cs typeface="Chalkboard"/>
              </a:rPr>
              <a:t>ds</a:t>
            </a:r>
            <a:r>
              <a:rPr lang="en-GB" sz="2400" b="1" dirty="0" smtClean="0">
                <a:solidFill>
                  <a:schemeClr val="bg1"/>
                </a:solidFill>
                <a:latin typeface="Chalkboard"/>
                <a:cs typeface="Chalkboard"/>
              </a:rPr>
              <a:t>; </a:t>
            </a:r>
            <a:r>
              <a:rPr lang="en-GB" sz="2400" b="1" dirty="0" err="1" smtClean="0">
                <a:solidFill>
                  <a:schemeClr val="bg1"/>
                </a:solidFill>
                <a:latin typeface="Chalkboard"/>
                <a:cs typeface="Chalkboard"/>
              </a:rPr>
              <a:t>es</a:t>
            </a:r>
            <a:r>
              <a:rPr lang="en-GB" sz="2400" b="1" dirty="0" smtClean="0">
                <a:solidFill>
                  <a:schemeClr val="bg1"/>
                </a:solidFill>
                <a:latin typeface="Chalkboard"/>
                <a:cs typeface="Chalkboard"/>
              </a:rPr>
              <a:t>}        =     let </a:t>
            </a:r>
            <a:r>
              <a:rPr lang="en-GB" sz="2400" b="1" dirty="0" err="1" smtClean="0">
                <a:solidFill>
                  <a:schemeClr val="bg1"/>
                </a:solidFill>
                <a:latin typeface="Chalkboard"/>
                <a:cs typeface="Chalkboard"/>
              </a:rPr>
              <a:t>ds</a:t>
            </a:r>
            <a:r>
              <a:rPr lang="en-GB" sz="2400" b="1" dirty="0" smtClean="0">
                <a:solidFill>
                  <a:schemeClr val="bg1"/>
                </a:solidFill>
                <a:latin typeface="Chalkboard"/>
                <a:cs typeface="Chalkboard"/>
              </a:rPr>
              <a:t> in do {</a:t>
            </a:r>
            <a:r>
              <a:rPr lang="en-GB" sz="2400" b="1" dirty="0" err="1" smtClean="0">
                <a:solidFill>
                  <a:schemeClr val="bg1"/>
                </a:solidFill>
                <a:latin typeface="Chalkboard"/>
                <a:cs typeface="Chalkboard"/>
              </a:rPr>
              <a:t>es</a:t>
            </a:r>
            <a:r>
              <a:rPr lang="en-GB" sz="2400" b="1" dirty="0" smtClean="0">
                <a:solidFill>
                  <a:schemeClr val="bg1"/>
                </a:solidFill>
                <a:latin typeface="Chalkboard"/>
                <a:cs typeface="Chalkboard"/>
              </a:rPr>
              <a:t>} </a:t>
            </a:r>
            <a:endParaRPr lang="en-GB" sz="2400" b="1" dirty="0">
              <a:solidFill>
                <a:schemeClr val="bg1"/>
              </a:solidFill>
              <a:latin typeface="Chalkboard"/>
              <a:cs typeface="Chalkboard"/>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830262"/>
          </a:xfrm>
        </p:spPr>
        <p:txBody>
          <a:bodyPr/>
          <a:lstStyle/>
          <a:p>
            <a:r>
              <a:rPr lang="en-US" dirty="0" smtClean="0"/>
              <a:t>Operations on Monads</a:t>
            </a:r>
            <a:endParaRPr lang="en-US" dirty="0"/>
          </a:p>
        </p:txBody>
      </p:sp>
      <p:sp>
        <p:nvSpPr>
          <p:cNvPr id="3" name="Content Placeholder 2"/>
          <p:cNvSpPr>
            <a:spLocks noGrp="1"/>
          </p:cNvSpPr>
          <p:nvPr>
            <p:ph idx="1"/>
          </p:nvPr>
        </p:nvSpPr>
        <p:spPr>
          <a:xfrm>
            <a:off x="457200" y="1168400"/>
            <a:ext cx="8229600" cy="1143000"/>
          </a:xfrm>
        </p:spPr>
        <p:txBody>
          <a:bodyPr>
            <a:normAutofit fontScale="92500" lnSpcReduction="20000"/>
          </a:bodyPr>
          <a:lstStyle/>
          <a:p>
            <a:r>
              <a:rPr lang="en-US" dirty="0" smtClean="0"/>
              <a:t>In addition to the “do” notation, Haskell leverages type classes to provide generic functions for manipulating monads.</a:t>
            </a:r>
            <a:endParaRPr lang="en-US" dirty="0"/>
          </a:p>
        </p:txBody>
      </p:sp>
      <p:sp>
        <p:nvSpPr>
          <p:cNvPr id="4" name="TextBox 3"/>
          <p:cNvSpPr txBox="1"/>
          <p:nvPr/>
        </p:nvSpPr>
        <p:spPr>
          <a:xfrm>
            <a:off x="1295400" y="2419343"/>
            <a:ext cx="7086600" cy="4247317"/>
          </a:xfrm>
          <a:prstGeom prst="rect">
            <a:avLst/>
          </a:prstGeom>
          <a:solidFill>
            <a:srgbClr val="FFFF00"/>
          </a:solidFill>
        </p:spPr>
        <p:txBody>
          <a:bodyPr wrap="square" rtlCol="0">
            <a:spAutoFit/>
          </a:bodyPr>
          <a:lstStyle/>
          <a:p>
            <a:r>
              <a:rPr lang="en-US" b="1" dirty="0" smtClean="0">
                <a:solidFill>
                  <a:srgbClr val="FF0000"/>
                </a:solidFill>
                <a:latin typeface="Courier New" pitchFamily="49" charset="0"/>
                <a:cs typeface="Courier New" pitchFamily="49" charset="0"/>
              </a:rPr>
              <a:t>-- Convert list of a actions to single [a] action.</a:t>
            </a:r>
          </a:p>
          <a:p>
            <a:r>
              <a:rPr lang="en-US" b="1" dirty="0" smtClean="0">
                <a:solidFill>
                  <a:schemeClr val="bg1"/>
                </a:solidFill>
                <a:latin typeface="Courier New" pitchFamily="49" charset="0"/>
                <a:cs typeface="Courier New" pitchFamily="49" charset="0"/>
              </a:rPr>
              <a:t>sequence :: Monad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a:t>
            </a:r>
          </a:p>
          <a:p>
            <a:r>
              <a:rPr lang="en-US" b="1" dirty="0" smtClean="0">
                <a:solidFill>
                  <a:schemeClr val="bg1"/>
                </a:solidFill>
                <a:latin typeface="Courier New" pitchFamily="49" charset="0"/>
                <a:cs typeface="Courier New" pitchFamily="49" charset="0"/>
              </a:rPr>
              <a:t>sequence [] = return []</a:t>
            </a:r>
          </a:p>
          <a:p>
            <a:r>
              <a:rPr lang="en-US" b="1" dirty="0" smtClean="0">
                <a:solidFill>
                  <a:schemeClr val="bg1"/>
                </a:solidFill>
                <a:latin typeface="Courier New" pitchFamily="49" charset="0"/>
                <a:cs typeface="Courier New" pitchFamily="49" charset="0"/>
              </a:rPr>
              <a:t>sequence (</a:t>
            </a:r>
            <a:r>
              <a:rPr lang="en-US" b="1" dirty="0" err="1" smtClean="0">
                <a:solidFill>
                  <a:schemeClr val="bg1"/>
                </a:solidFill>
                <a:latin typeface="Courier New" pitchFamily="49" charset="0"/>
                <a:cs typeface="Courier New" pitchFamily="49" charset="0"/>
              </a:rPr>
              <a:t>m:ms</a:t>
            </a:r>
            <a:r>
              <a:rPr lang="en-US" b="1" dirty="0" smtClean="0">
                <a:solidFill>
                  <a:schemeClr val="bg1"/>
                </a:solidFill>
                <a:latin typeface="Courier New" pitchFamily="49" charset="0"/>
                <a:cs typeface="Courier New" pitchFamily="49" charset="0"/>
              </a:rPr>
              <a:t>) = do{ a &lt;-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t>
            </a:r>
          </a:p>
          <a:p>
            <a:r>
              <a:rPr lang="en-US" b="1" dirty="0" smtClean="0">
                <a:solidFill>
                  <a:schemeClr val="bg1"/>
                </a:solidFill>
                <a:latin typeface="Courier New" pitchFamily="49" charset="0"/>
                <a:cs typeface="Courier New" pitchFamily="49" charset="0"/>
              </a:rPr>
              <a:t>                      as&lt;-sequence ms; </a:t>
            </a:r>
          </a:p>
          <a:p>
            <a:r>
              <a:rPr lang="en-US" b="1" dirty="0" smtClean="0">
                <a:solidFill>
                  <a:schemeClr val="bg1"/>
                </a:solidFill>
                <a:latin typeface="Courier New" pitchFamily="49" charset="0"/>
                <a:cs typeface="Courier New" pitchFamily="49" charset="0"/>
              </a:rPr>
              <a:t>                      return (</a:t>
            </a:r>
            <a:r>
              <a:rPr lang="en-US" b="1" dirty="0" err="1" smtClean="0">
                <a:solidFill>
                  <a:schemeClr val="bg1"/>
                </a:solidFill>
                <a:latin typeface="Courier New" pitchFamily="49" charset="0"/>
                <a:cs typeface="Courier New" pitchFamily="49" charset="0"/>
              </a:rPr>
              <a:t>a:as</a:t>
            </a:r>
            <a:r>
              <a:rPr lang="en-US" b="1" dirty="0" smtClean="0">
                <a:solidFill>
                  <a:schemeClr val="bg1"/>
                </a:solidFill>
                <a:latin typeface="Courier New" pitchFamily="49" charset="0"/>
                <a:cs typeface="Courier New" pitchFamily="49" charset="0"/>
              </a:rPr>
              <a:t>) }</a:t>
            </a:r>
          </a:p>
          <a:p>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Apply </a:t>
            </a:r>
            <a:r>
              <a:rPr lang="en-US" b="1" dirty="0" err="1" smtClean="0">
                <a:solidFill>
                  <a:srgbClr val="FF0000"/>
                </a:solidFill>
                <a:latin typeface="Courier New" pitchFamily="49" charset="0"/>
                <a:cs typeface="Courier New" pitchFamily="49" charset="0"/>
              </a:rPr>
              <a:t>f</a:t>
            </a:r>
            <a:r>
              <a:rPr lang="en-US" b="1" dirty="0" smtClean="0">
                <a:solidFill>
                  <a:srgbClr val="FF0000"/>
                </a:solidFill>
                <a:latin typeface="Courier New" pitchFamily="49" charset="0"/>
                <a:cs typeface="Courier New" pitchFamily="49" charset="0"/>
              </a:rPr>
              <a:t> to each a, sequence resulting actions.</a:t>
            </a:r>
          </a:p>
          <a:p>
            <a:r>
              <a:rPr lang="en-US" b="1" dirty="0" err="1" smtClean="0">
                <a:solidFill>
                  <a:schemeClr val="bg1"/>
                </a:solidFill>
                <a:latin typeface="Courier New" pitchFamily="49" charset="0"/>
                <a:cs typeface="Courier New" pitchFamily="49" charset="0"/>
              </a:rPr>
              <a:t>mapM</a:t>
            </a:r>
            <a:r>
              <a:rPr lang="en-US" b="1" dirty="0" smtClean="0">
                <a:solidFill>
                  <a:schemeClr val="bg1"/>
                </a:solidFill>
                <a:latin typeface="Courier New" pitchFamily="49" charset="0"/>
                <a:cs typeface="Courier New" pitchFamily="49" charset="0"/>
              </a:rPr>
              <a:t> :: Monad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=&gt; (a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-&gt; [a]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a:t>
            </a:r>
          </a:p>
          <a:p>
            <a:r>
              <a:rPr lang="en-US" b="1" dirty="0" err="1" smtClean="0">
                <a:solidFill>
                  <a:schemeClr val="bg1"/>
                </a:solidFill>
                <a:latin typeface="Courier New" pitchFamily="49" charset="0"/>
                <a:cs typeface="Courier New" pitchFamily="49" charset="0"/>
              </a:rPr>
              <a:t>mapM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f</a:t>
            </a:r>
            <a:r>
              <a:rPr lang="en-US" b="1" dirty="0" smtClean="0">
                <a:solidFill>
                  <a:schemeClr val="bg1"/>
                </a:solidFill>
                <a:latin typeface="Courier New" pitchFamily="49" charset="0"/>
                <a:cs typeface="Courier New" pitchFamily="49" charset="0"/>
              </a:rPr>
              <a:t> as = sequence (map </a:t>
            </a:r>
            <a:r>
              <a:rPr lang="en-US" b="1" dirty="0" err="1" smtClean="0">
                <a:solidFill>
                  <a:schemeClr val="bg1"/>
                </a:solidFill>
                <a:latin typeface="Courier New" pitchFamily="49" charset="0"/>
                <a:cs typeface="Courier New" pitchFamily="49" charset="0"/>
              </a:rPr>
              <a:t>f</a:t>
            </a:r>
            <a:r>
              <a:rPr lang="en-US" b="1" dirty="0" smtClean="0">
                <a:solidFill>
                  <a:schemeClr val="bg1"/>
                </a:solidFill>
                <a:latin typeface="Courier New" pitchFamily="49" charset="0"/>
                <a:cs typeface="Courier New" pitchFamily="49" charset="0"/>
              </a:rPr>
              <a:t> as)</a:t>
            </a:r>
          </a:p>
          <a:p>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“lift” pure function in a monadic one.</a:t>
            </a:r>
          </a:p>
          <a:p>
            <a:r>
              <a:rPr lang="en-US" b="1" dirty="0" err="1" smtClean="0">
                <a:solidFill>
                  <a:schemeClr val="bg1"/>
                </a:solidFill>
                <a:latin typeface="Courier New" pitchFamily="49" charset="0"/>
                <a:cs typeface="Courier New" pitchFamily="49" charset="0"/>
              </a:rPr>
              <a:t>liftM</a:t>
            </a:r>
            <a:r>
              <a:rPr lang="en-US" b="1" dirty="0" smtClean="0">
                <a:solidFill>
                  <a:schemeClr val="bg1"/>
                </a:solidFill>
                <a:latin typeface="Courier New" pitchFamily="49" charset="0"/>
                <a:cs typeface="Courier New" pitchFamily="49" charset="0"/>
              </a:rPr>
              <a:t> :: Monad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-&gt; (a -&gt; </a:t>
            </a:r>
            <a:r>
              <a:rPr lang="en-US" b="1" dirty="0" err="1" smtClean="0">
                <a:solidFill>
                  <a:schemeClr val="bg1"/>
                </a:solidFill>
                <a:latin typeface="Courier New" pitchFamily="49" charset="0"/>
                <a:cs typeface="Courier New" pitchFamily="49" charset="0"/>
              </a:rPr>
              <a:t>b</a:t>
            </a:r>
            <a:r>
              <a:rPr lang="en-US" b="1" dirty="0" smtClean="0">
                <a:solidFill>
                  <a:schemeClr val="bg1"/>
                </a:solidFill>
                <a:latin typeface="Courier New" pitchFamily="49" charset="0"/>
                <a:cs typeface="Courier New" pitchFamily="49" charset="0"/>
              </a:rPr>
              <a:t>)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 -&gt; </a:t>
            </a:r>
            <a:r>
              <a:rPr lang="en-US" b="1" dirty="0" err="1" smtClean="0">
                <a:solidFill>
                  <a:schemeClr val="bg1"/>
                </a:solidFill>
                <a:latin typeface="Courier New" pitchFamily="49" charset="0"/>
                <a:cs typeface="Courier New" pitchFamily="49" charset="0"/>
              </a:rPr>
              <a:t>m</a:t>
            </a:r>
            <a:r>
              <a:rPr lang="en-US" b="1" dirty="0" smtClean="0">
                <a:solidFill>
                  <a:schemeClr val="bg1"/>
                </a:solidFill>
                <a:latin typeface="Courier New" pitchFamily="49" charset="0"/>
                <a:cs typeface="Courier New" pitchFamily="49" charset="0"/>
              </a:rPr>
              <a:t> </a:t>
            </a:r>
            <a:r>
              <a:rPr lang="en-US" b="1" dirty="0" err="1" smtClean="0">
                <a:solidFill>
                  <a:schemeClr val="bg1"/>
                </a:solidFill>
                <a:latin typeface="Courier New" pitchFamily="49" charset="0"/>
                <a:cs typeface="Courier New" pitchFamily="49" charset="0"/>
              </a:rPr>
              <a:t>b</a:t>
            </a:r>
            <a:endParaRPr lang="en-US" b="1" dirty="0" smtClean="0">
              <a:solidFill>
                <a:schemeClr val="bg1"/>
              </a:solidFill>
              <a:latin typeface="Courier New" pitchFamily="49" charset="0"/>
              <a:cs typeface="Courier New" pitchFamily="49" charset="0"/>
            </a:endParaRPr>
          </a:p>
          <a:p>
            <a:endParaRPr lang="en-US" b="1" dirty="0" smtClean="0">
              <a:solidFill>
                <a:schemeClr val="bg1"/>
              </a:solidFill>
              <a:latin typeface="Courier New" pitchFamily="49" charset="0"/>
              <a:cs typeface="Courier New" pitchFamily="49" charset="0"/>
            </a:endParaRPr>
          </a:p>
          <a:p>
            <a:r>
              <a:rPr lang="en-US" b="1" dirty="0" smtClean="0">
                <a:solidFill>
                  <a:srgbClr val="FF0000"/>
                </a:solidFill>
                <a:latin typeface="Courier New" pitchFamily="49" charset="0"/>
                <a:cs typeface="Courier New" pitchFamily="49" charset="0"/>
              </a:rPr>
              <a:t>-- and the many others in </a:t>
            </a:r>
            <a:r>
              <a:rPr lang="en-US" b="1" dirty="0" err="1" smtClean="0">
                <a:solidFill>
                  <a:srgbClr val="FF0000"/>
                </a:solidFill>
                <a:latin typeface="Courier New" pitchFamily="49" charset="0"/>
                <a:cs typeface="Courier New" pitchFamily="49" charset="0"/>
              </a:rPr>
              <a:t>Control.Monad</a:t>
            </a:r>
            <a:endParaRPr lang="en-US" b="1" dirty="0" smtClean="0">
              <a:solidFill>
                <a:srgbClr val="FF0000"/>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19162"/>
          </a:xfrm>
        </p:spPr>
        <p:txBody>
          <a:bodyPr/>
          <a:lstStyle/>
          <a:p>
            <a:r>
              <a:rPr lang="en-US" dirty="0" smtClean="0"/>
              <a:t>Composing Monads</a:t>
            </a:r>
            <a:endParaRPr lang="en-US" dirty="0"/>
          </a:p>
        </p:txBody>
      </p:sp>
      <p:sp>
        <p:nvSpPr>
          <p:cNvPr id="4" name="Content Placeholder 3"/>
          <p:cNvSpPr>
            <a:spLocks noGrp="1"/>
          </p:cNvSpPr>
          <p:nvPr>
            <p:ph idx="1"/>
          </p:nvPr>
        </p:nvSpPr>
        <p:spPr>
          <a:xfrm>
            <a:off x="317500" y="1358900"/>
            <a:ext cx="8483600" cy="5232400"/>
          </a:xfrm>
        </p:spPr>
        <p:txBody>
          <a:bodyPr>
            <a:normAutofit fontScale="92500"/>
          </a:bodyPr>
          <a:lstStyle/>
          <a:p>
            <a:r>
              <a:rPr lang="en-US" dirty="0" smtClean="0"/>
              <a:t>Given the large number of monads, it is clear that putting them together is useful:</a:t>
            </a:r>
          </a:p>
          <a:p>
            <a:pPr lvl="1"/>
            <a:r>
              <a:rPr lang="en-US" dirty="0" smtClean="0"/>
              <a:t>An evaluator that checks for errors, traces actions, </a:t>
            </a:r>
            <a:r>
              <a:rPr lang="en-US" i="1" dirty="0" smtClean="0"/>
              <a:t>and </a:t>
            </a:r>
            <a:r>
              <a:rPr lang="en-US" dirty="0" smtClean="0"/>
              <a:t>counts division operations.</a:t>
            </a:r>
          </a:p>
          <a:p>
            <a:r>
              <a:rPr lang="en-US" dirty="0" smtClean="0"/>
              <a:t>They don’t compose directly.</a:t>
            </a:r>
          </a:p>
          <a:p>
            <a:r>
              <a:rPr lang="en-US" dirty="0" smtClean="0"/>
              <a:t>Instead, </a:t>
            </a:r>
            <a:r>
              <a:rPr lang="en-US" i="1" dirty="0" smtClean="0">
                <a:solidFill>
                  <a:srgbClr val="FFFF00"/>
                </a:solidFill>
              </a:rPr>
              <a:t>monad transformers </a:t>
            </a:r>
            <a:r>
              <a:rPr lang="en-US" dirty="0" smtClean="0"/>
              <a:t>allow us to “stack” monads:</a:t>
            </a:r>
          </a:p>
          <a:p>
            <a:pPr lvl="1"/>
            <a:r>
              <a:rPr lang="en-US" dirty="0" smtClean="0"/>
              <a:t>Each monad M typically also provides a monad transformer MT that takes a second monad N and adds M actions to N, producing a new monad that does M and N.   </a:t>
            </a:r>
          </a:p>
          <a:p>
            <a:r>
              <a:rPr lang="en-US" dirty="0" smtClean="0">
                <a:hlinkClick r:id="rId2"/>
              </a:rPr>
              <a:t>Chapter 18 of RWH</a:t>
            </a:r>
            <a:r>
              <a:rPr lang="en-US" dirty="0" smtClean="0"/>
              <a:t> discusses monad transformers.</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457200" y="1600200"/>
            <a:ext cx="8356600" cy="4927600"/>
          </a:xfrm>
        </p:spPr>
        <p:txBody>
          <a:bodyPr>
            <a:normAutofit fontScale="92500" lnSpcReduction="10000"/>
          </a:bodyPr>
          <a:lstStyle/>
          <a:p>
            <a:r>
              <a:rPr lang="en-US" dirty="0" smtClean="0"/>
              <a:t>Monads are everywhere!</a:t>
            </a:r>
          </a:p>
          <a:p>
            <a:r>
              <a:rPr lang="en-US" dirty="0" smtClean="0"/>
              <a:t>They hide plumbing, producing code that </a:t>
            </a:r>
            <a:r>
              <a:rPr lang="en-US" dirty="0" smtClean="0">
                <a:solidFill>
                  <a:srgbClr val="FFFF00"/>
                </a:solidFill>
              </a:rPr>
              <a:t>looks imperative</a:t>
            </a:r>
            <a:r>
              <a:rPr lang="en-US" dirty="0" smtClean="0"/>
              <a:t> but </a:t>
            </a:r>
            <a:r>
              <a:rPr lang="en-US" dirty="0" smtClean="0">
                <a:solidFill>
                  <a:srgbClr val="FFFF00"/>
                </a:solidFill>
              </a:rPr>
              <a:t>preserves </a:t>
            </a:r>
            <a:r>
              <a:rPr lang="en-US" dirty="0" err="1" smtClean="0">
                <a:solidFill>
                  <a:srgbClr val="FFFF00"/>
                </a:solidFill>
              </a:rPr>
              <a:t>equational</a:t>
            </a:r>
            <a:r>
              <a:rPr lang="en-US" dirty="0" smtClean="0">
                <a:solidFill>
                  <a:srgbClr val="FFFF00"/>
                </a:solidFill>
              </a:rPr>
              <a:t> reasoning</a:t>
            </a:r>
            <a:r>
              <a:rPr lang="en-US" dirty="0" smtClean="0"/>
              <a:t>.</a:t>
            </a:r>
          </a:p>
          <a:p>
            <a:r>
              <a:rPr lang="en-US" dirty="0" smtClean="0"/>
              <a:t>The “do” notation works for any monad.</a:t>
            </a:r>
          </a:p>
          <a:p>
            <a:r>
              <a:rPr lang="en-US" dirty="0" smtClean="0"/>
              <a:t>The IO monad allows interactions with the world.</a:t>
            </a:r>
          </a:p>
          <a:p>
            <a:r>
              <a:rPr lang="en-US" dirty="0" smtClean="0"/>
              <a:t>The ST monad </a:t>
            </a:r>
            <a:r>
              <a:rPr lang="en-US" dirty="0" smtClean="0">
                <a:solidFill>
                  <a:srgbClr val="FFFF00"/>
                </a:solidFill>
              </a:rPr>
              <a:t>safely </a:t>
            </a:r>
            <a:r>
              <a:rPr lang="en-US" dirty="0" smtClean="0"/>
              <a:t>allows imperative implementations of pure functions.</a:t>
            </a:r>
          </a:p>
          <a:p>
            <a:r>
              <a:rPr lang="en-US" dirty="0" smtClean="0"/>
              <a:t>Slogan: </a:t>
            </a:r>
            <a:r>
              <a:rPr lang="en-US" dirty="0" smtClean="0">
                <a:solidFill>
                  <a:srgbClr val="FFFF00"/>
                </a:solidFill>
              </a:rPr>
              <a:t>Programmable semi-colons</a:t>
            </a:r>
            <a:r>
              <a:rPr lang="en-US" dirty="0" smtClean="0"/>
              <a:t>. The programmer gets to choose what sequencing means. </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Monadic Skin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languages like ML or Java, the fact that the language is in the IO monad is </a:t>
            </a:r>
            <a:r>
              <a:rPr lang="en-US" dirty="0" smtClean="0">
                <a:solidFill>
                  <a:srgbClr val="FFFF00"/>
                </a:solidFill>
              </a:rPr>
              <a:t>baked in</a:t>
            </a:r>
            <a:r>
              <a:rPr lang="en-US" dirty="0" smtClean="0"/>
              <a:t> to the language.  There is no need to mark anything in the type system because IO is everywhere.  </a:t>
            </a:r>
          </a:p>
          <a:p>
            <a:r>
              <a:rPr lang="en-US" dirty="0" smtClean="0"/>
              <a:t>In Haskell, the programmer can </a:t>
            </a:r>
            <a:r>
              <a:rPr lang="en-US" dirty="0" smtClean="0">
                <a:solidFill>
                  <a:srgbClr val="FFFF00"/>
                </a:solidFill>
              </a:rPr>
              <a:t>choose </a:t>
            </a:r>
            <a:r>
              <a:rPr lang="en-US" dirty="0" smtClean="0"/>
              <a:t>when to live in the IO monad and when to live in the realm of pure functional programming.</a:t>
            </a:r>
          </a:p>
          <a:p>
            <a:r>
              <a:rPr lang="en-US" dirty="0" smtClean="0">
                <a:solidFill>
                  <a:srgbClr val="FFFF00"/>
                </a:solidFill>
              </a:rPr>
              <a:t>Interesting perspective</a:t>
            </a:r>
            <a:r>
              <a:rPr lang="en-US" dirty="0" smtClean="0"/>
              <a:t>: It is not Haskell that lacks imperative features, but rather the other languages that lack the ability to have a statically distinguishable pure subset.</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GB" dirty="0"/>
              <a:t>The</a:t>
            </a:r>
            <a:r>
              <a:rPr lang="en-GB" dirty="0" smtClean="0"/>
              <a:t> Central </a:t>
            </a:r>
            <a:r>
              <a:rPr lang="en-GB" dirty="0"/>
              <a:t>C</a:t>
            </a:r>
            <a:r>
              <a:rPr lang="en-GB" dirty="0" smtClean="0"/>
              <a:t>hallenge</a:t>
            </a:r>
            <a:endParaRPr lang="en-GB" dirty="0"/>
          </a:p>
        </p:txBody>
      </p:sp>
      <p:sp>
        <p:nvSpPr>
          <p:cNvPr id="268293" name="Oval 5"/>
          <p:cNvSpPr>
            <a:spLocks noChangeArrowheads="1"/>
          </p:cNvSpPr>
          <p:nvPr/>
        </p:nvSpPr>
        <p:spPr bwMode="auto">
          <a:xfrm>
            <a:off x="1547813" y="1628775"/>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Arbitrary effects</a:t>
            </a:r>
          </a:p>
        </p:txBody>
      </p:sp>
      <p:sp>
        <p:nvSpPr>
          <p:cNvPr id="268297" name="Oval 9"/>
          <p:cNvSpPr>
            <a:spLocks noChangeArrowheads="1"/>
          </p:cNvSpPr>
          <p:nvPr/>
        </p:nvSpPr>
        <p:spPr bwMode="auto">
          <a:xfrm>
            <a:off x="5580063" y="4724400"/>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No effects</a:t>
            </a:r>
          </a:p>
        </p:txBody>
      </p:sp>
      <p:sp>
        <p:nvSpPr>
          <p:cNvPr id="268302" name="Line 14"/>
          <p:cNvSpPr>
            <a:spLocks noChangeShapeType="1"/>
          </p:cNvSpPr>
          <p:nvPr/>
        </p:nvSpPr>
        <p:spPr bwMode="auto">
          <a:xfrm flipV="1">
            <a:off x="1403350" y="1773238"/>
            <a:ext cx="0" cy="4392612"/>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8303" name="Line 15"/>
          <p:cNvSpPr>
            <a:spLocks noChangeShapeType="1"/>
          </p:cNvSpPr>
          <p:nvPr/>
        </p:nvSpPr>
        <p:spPr bwMode="auto">
          <a:xfrm rot="16200000">
            <a:off x="5219700" y="2276475"/>
            <a:ext cx="73025" cy="7705725"/>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8306" name="Rectangle 18"/>
          <p:cNvSpPr>
            <a:spLocks noChangeArrowheads="1"/>
          </p:cNvSpPr>
          <p:nvPr/>
        </p:nvSpPr>
        <p:spPr bwMode="auto">
          <a:xfrm>
            <a:off x="6588125" y="6237288"/>
            <a:ext cx="1943100" cy="404812"/>
          </a:xfrm>
          <a:prstGeom prst="rect">
            <a:avLst/>
          </a:prstGeom>
          <a:noFill/>
          <a:ln w="9525">
            <a:noFill/>
            <a:miter lim="800000"/>
            <a:headEnd/>
            <a:tailEnd/>
          </a:ln>
          <a:effectLst/>
        </p:spPr>
        <p:txBody>
          <a:bodyPr anchor="ctr"/>
          <a:lstStyle/>
          <a:p>
            <a:r>
              <a:rPr lang="en-GB" sz="2400" dirty="0">
                <a:latin typeface="Chalkboard"/>
              </a:rPr>
              <a:t>Safe</a:t>
            </a:r>
          </a:p>
        </p:txBody>
      </p:sp>
      <p:sp>
        <p:nvSpPr>
          <p:cNvPr id="11" name="Rectangle 5"/>
          <p:cNvSpPr>
            <a:spLocks noChangeArrowheads="1"/>
          </p:cNvSpPr>
          <p:nvPr/>
        </p:nvSpPr>
        <p:spPr bwMode="auto">
          <a:xfrm>
            <a:off x="252413" y="2060575"/>
            <a:ext cx="1223962" cy="404813"/>
          </a:xfrm>
          <a:prstGeom prst="rect">
            <a:avLst/>
          </a:prstGeom>
          <a:noFill/>
          <a:ln w="9525">
            <a:noFill/>
            <a:miter lim="800000"/>
            <a:headEnd/>
            <a:tailEnd/>
          </a:ln>
          <a:effectLst/>
        </p:spPr>
        <p:txBody>
          <a:bodyPr anchor="ctr"/>
          <a:lstStyle/>
          <a:p>
            <a:r>
              <a:rPr lang="en-GB" sz="2400" dirty="0">
                <a:latin typeface="Chalkboard"/>
              </a:rPr>
              <a:t>Useful</a:t>
            </a:r>
          </a:p>
        </p:txBody>
      </p:sp>
      <p:sp>
        <p:nvSpPr>
          <p:cNvPr id="12" name="Rectangle 9"/>
          <p:cNvSpPr>
            <a:spLocks noChangeArrowheads="1"/>
          </p:cNvSpPr>
          <p:nvPr/>
        </p:nvSpPr>
        <p:spPr bwMode="auto">
          <a:xfrm>
            <a:off x="71438" y="5516563"/>
            <a:ext cx="1331912" cy="404812"/>
          </a:xfrm>
          <a:prstGeom prst="rect">
            <a:avLst/>
          </a:prstGeom>
          <a:noFill/>
          <a:ln w="9525">
            <a:noFill/>
            <a:miter lim="800000"/>
            <a:headEnd/>
            <a:tailEnd/>
          </a:ln>
          <a:effectLst/>
        </p:spPr>
        <p:txBody>
          <a:bodyPr anchor="ctr"/>
          <a:lstStyle/>
          <a:p>
            <a:r>
              <a:rPr lang="en-GB" sz="2400" dirty="0">
                <a:latin typeface="Chalkboard"/>
              </a:rPr>
              <a:t>Useless</a:t>
            </a:r>
          </a:p>
        </p:txBody>
      </p:sp>
      <p:sp>
        <p:nvSpPr>
          <p:cNvPr id="13" name="Rectangle 10"/>
          <p:cNvSpPr>
            <a:spLocks noChangeArrowheads="1"/>
          </p:cNvSpPr>
          <p:nvPr/>
        </p:nvSpPr>
        <p:spPr bwMode="auto">
          <a:xfrm>
            <a:off x="1692275" y="6237288"/>
            <a:ext cx="1943100" cy="404812"/>
          </a:xfrm>
          <a:prstGeom prst="rect">
            <a:avLst/>
          </a:prstGeom>
          <a:noFill/>
          <a:ln w="9525">
            <a:noFill/>
            <a:miter lim="800000"/>
            <a:headEnd/>
            <a:tailEnd/>
          </a:ln>
          <a:effectLst/>
        </p:spPr>
        <p:txBody>
          <a:bodyPr anchor="ctr"/>
          <a:lstStyle/>
          <a:p>
            <a:r>
              <a:rPr lang="en-GB" sz="2400" dirty="0">
                <a:latin typeface="Chalkboard"/>
              </a:rPr>
              <a:t>Dangerous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GB" dirty="0"/>
              <a:t>The</a:t>
            </a:r>
            <a:r>
              <a:rPr lang="en-GB" dirty="0" smtClean="0"/>
              <a:t> Challenge of Effects</a:t>
            </a:r>
            <a:endParaRPr lang="en-GB" dirty="0"/>
          </a:p>
        </p:txBody>
      </p:sp>
      <p:sp>
        <p:nvSpPr>
          <p:cNvPr id="269315" name="Oval 3"/>
          <p:cNvSpPr>
            <a:spLocks noChangeArrowheads="1"/>
          </p:cNvSpPr>
          <p:nvPr/>
        </p:nvSpPr>
        <p:spPr bwMode="auto">
          <a:xfrm>
            <a:off x="1547813" y="1628775"/>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Arbitrary effects</a:t>
            </a:r>
          </a:p>
        </p:txBody>
      </p:sp>
      <p:sp>
        <p:nvSpPr>
          <p:cNvPr id="269316" name="Oval 4"/>
          <p:cNvSpPr>
            <a:spLocks noChangeArrowheads="1"/>
          </p:cNvSpPr>
          <p:nvPr/>
        </p:nvSpPr>
        <p:spPr bwMode="auto">
          <a:xfrm>
            <a:off x="5580063" y="4724400"/>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No effects</a:t>
            </a:r>
          </a:p>
        </p:txBody>
      </p:sp>
      <p:sp>
        <p:nvSpPr>
          <p:cNvPr id="269317" name="Rectangle 5"/>
          <p:cNvSpPr>
            <a:spLocks noChangeArrowheads="1"/>
          </p:cNvSpPr>
          <p:nvPr/>
        </p:nvSpPr>
        <p:spPr bwMode="auto">
          <a:xfrm>
            <a:off x="252413" y="2060575"/>
            <a:ext cx="1223962" cy="404813"/>
          </a:xfrm>
          <a:prstGeom prst="rect">
            <a:avLst/>
          </a:prstGeom>
          <a:noFill/>
          <a:ln w="9525">
            <a:noFill/>
            <a:miter lim="800000"/>
            <a:headEnd/>
            <a:tailEnd/>
          </a:ln>
          <a:effectLst/>
        </p:spPr>
        <p:txBody>
          <a:bodyPr anchor="ctr"/>
          <a:lstStyle/>
          <a:p>
            <a:r>
              <a:rPr lang="en-GB" sz="2400" dirty="0">
                <a:latin typeface="Chalkboard"/>
              </a:rPr>
              <a:t>Useful</a:t>
            </a:r>
          </a:p>
        </p:txBody>
      </p:sp>
      <p:sp>
        <p:nvSpPr>
          <p:cNvPr id="269318" name="AutoShape 6"/>
          <p:cNvSpPr>
            <a:spLocks noChangeArrowheads="1"/>
          </p:cNvSpPr>
          <p:nvPr/>
        </p:nvSpPr>
        <p:spPr bwMode="auto">
          <a:xfrm rot="5400000">
            <a:off x="6298406" y="3286920"/>
            <a:ext cx="1298575" cy="1008062"/>
          </a:xfrm>
          <a:prstGeom prst="leftArrow">
            <a:avLst>
              <a:gd name="adj1" fmla="val 50000"/>
              <a:gd name="adj2" fmla="val 32205"/>
            </a:avLst>
          </a:prstGeom>
          <a:solidFill>
            <a:srgbClr val="66FF33"/>
          </a:solidFill>
          <a:ln w="9525">
            <a:solidFill>
              <a:schemeClr val="tx1"/>
            </a:solidFill>
            <a:miter lim="800000"/>
            <a:headEnd/>
            <a:tailEnd/>
          </a:ln>
          <a:effectLst/>
        </p:spPr>
        <p:txBody>
          <a:bodyPr wrap="none" anchor="ctr"/>
          <a:lstStyle/>
          <a:p>
            <a:endParaRPr lang="en-GB" dirty="0">
              <a:latin typeface="Chalkboard"/>
            </a:endParaRPr>
          </a:p>
        </p:txBody>
      </p:sp>
      <p:sp>
        <p:nvSpPr>
          <p:cNvPr id="269319" name="Line 7"/>
          <p:cNvSpPr>
            <a:spLocks noChangeShapeType="1"/>
          </p:cNvSpPr>
          <p:nvPr/>
        </p:nvSpPr>
        <p:spPr bwMode="auto">
          <a:xfrm flipV="1">
            <a:off x="1403350" y="1773238"/>
            <a:ext cx="0" cy="4392612"/>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9320" name="Line 8"/>
          <p:cNvSpPr>
            <a:spLocks noChangeShapeType="1"/>
          </p:cNvSpPr>
          <p:nvPr/>
        </p:nvSpPr>
        <p:spPr bwMode="auto">
          <a:xfrm rot="16200000">
            <a:off x="5219700" y="2276475"/>
            <a:ext cx="73025" cy="7705725"/>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9321" name="Rectangle 9"/>
          <p:cNvSpPr>
            <a:spLocks noChangeArrowheads="1"/>
          </p:cNvSpPr>
          <p:nvPr/>
        </p:nvSpPr>
        <p:spPr bwMode="auto">
          <a:xfrm>
            <a:off x="71438" y="5516563"/>
            <a:ext cx="1331912" cy="404812"/>
          </a:xfrm>
          <a:prstGeom prst="rect">
            <a:avLst/>
          </a:prstGeom>
          <a:noFill/>
          <a:ln w="9525">
            <a:noFill/>
            <a:miter lim="800000"/>
            <a:headEnd/>
            <a:tailEnd/>
          </a:ln>
          <a:effectLst/>
        </p:spPr>
        <p:txBody>
          <a:bodyPr anchor="ctr"/>
          <a:lstStyle/>
          <a:p>
            <a:r>
              <a:rPr lang="en-GB" sz="2400" dirty="0">
                <a:latin typeface="Chalkboard"/>
              </a:rPr>
              <a:t>Useless</a:t>
            </a:r>
          </a:p>
        </p:txBody>
      </p:sp>
      <p:sp>
        <p:nvSpPr>
          <p:cNvPr id="269322" name="Rectangle 10"/>
          <p:cNvSpPr>
            <a:spLocks noChangeArrowheads="1"/>
          </p:cNvSpPr>
          <p:nvPr/>
        </p:nvSpPr>
        <p:spPr bwMode="auto">
          <a:xfrm>
            <a:off x="1692275" y="6237288"/>
            <a:ext cx="1943100" cy="404812"/>
          </a:xfrm>
          <a:prstGeom prst="rect">
            <a:avLst/>
          </a:prstGeom>
          <a:noFill/>
          <a:ln w="9525">
            <a:noFill/>
            <a:miter lim="800000"/>
            <a:headEnd/>
            <a:tailEnd/>
          </a:ln>
          <a:effectLst/>
        </p:spPr>
        <p:txBody>
          <a:bodyPr anchor="ctr"/>
          <a:lstStyle/>
          <a:p>
            <a:r>
              <a:rPr lang="en-GB" sz="2400" dirty="0">
                <a:latin typeface="Chalkboard"/>
              </a:rPr>
              <a:t>Dangerous</a:t>
            </a:r>
          </a:p>
        </p:txBody>
      </p:sp>
      <p:sp>
        <p:nvSpPr>
          <p:cNvPr id="269323" name="Rectangle 11"/>
          <p:cNvSpPr>
            <a:spLocks noChangeArrowheads="1"/>
          </p:cNvSpPr>
          <p:nvPr/>
        </p:nvSpPr>
        <p:spPr bwMode="auto">
          <a:xfrm>
            <a:off x="6588125" y="6237288"/>
            <a:ext cx="1943100" cy="404812"/>
          </a:xfrm>
          <a:prstGeom prst="rect">
            <a:avLst/>
          </a:prstGeom>
          <a:noFill/>
          <a:ln w="9525">
            <a:noFill/>
            <a:miter lim="800000"/>
            <a:headEnd/>
            <a:tailEnd/>
          </a:ln>
          <a:effectLst/>
        </p:spPr>
        <p:txBody>
          <a:bodyPr anchor="ctr"/>
          <a:lstStyle/>
          <a:p>
            <a:r>
              <a:rPr lang="en-GB" sz="2400" dirty="0">
                <a:latin typeface="Chalkboard"/>
              </a:rPr>
              <a:t>Safe</a:t>
            </a:r>
          </a:p>
        </p:txBody>
      </p:sp>
      <p:sp>
        <p:nvSpPr>
          <p:cNvPr id="269324" name="AutoShape 12"/>
          <p:cNvSpPr>
            <a:spLocks noChangeArrowheads="1"/>
          </p:cNvSpPr>
          <p:nvPr/>
        </p:nvSpPr>
        <p:spPr bwMode="auto">
          <a:xfrm rot="10800000">
            <a:off x="4500563" y="1773238"/>
            <a:ext cx="1366837" cy="1008062"/>
          </a:xfrm>
          <a:prstGeom prst="leftArrow">
            <a:avLst>
              <a:gd name="adj1" fmla="val 50000"/>
              <a:gd name="adj2" fmla="val 33898"/>
            </a:avLst>
          </a:prstGeom>
          <a:solidFill>
            <a:srgbClr val="66FF33"/>
          </a:solidFill>
          <a:ln w="9525">
            <a:solidFill>
              <a:schemeClr val="tx1"/>
            </a:solidFill>
            <a:miter lim="800000"/>
            <a:headEnd/>
            <a:tailEnd/>
          </a:ln>
          <a:effectLst/>
        </p:spPr>
        <p:txBody>
          <a:bodyPr wrap="none" anchor="ctr"/>
          <a:lstStyle/>
          <a:p>
            <a:endParaRPr lang="en-GB" dirty="0">
              <a:latin typeface="Chalkboard"/>
            </a:endParaRPr>
          </a:p>
        </p:txBody>
      </p:sp>
      <p:sp>
        <p:nvSpPr>
          <p:cNvPr id="269325" name="Oval 13"/>
          <p:cNvSpPr>
            <a:spLocks noChangeArrowheads="1"/>
          </p:cNvSpPr>
          <p:nvPr/>
        </p:nvSpPr>
        <p:spPr bwMode="auto">
          <a:xfrm>
            <a:off x="6084888" y="1628775"/>
            <a:ext cx="2052637" cy="1223963"/>
          </a:xfrm>
          <a:prstGeom prst="ellipse">
            <a:avLst/>
          </a:prstGeom>
          <a:solidFill>
            <a:srgbClr val="FF9999"/>
          </a:solidFill>
          <a:ln w="9525">
            <a:solidFill>
              <a:schemeClr val="tx1"/>
            </a:solidFill>
            <a:round/>
            <a:headEnd/>
            <a:tailEnd/>
          </a:ln>
          <a:effectLst/>
        </p:spPr>
        <p:txBody>
          <a:bodyPr wrap="none" anchor="ctr"/>
          <a:lstStyle/>
          <a:p>
            <a:pPr algn="ctr"/>
            <a:r>
              <a:rPr lang="en-GB" sz="2400" dirty="0">
                <a:solidFill>
                  <a:schemeClr val="bg1"/>
                </a:solidFill>
                <a:latin typeface="Chalkboard"/>
              </a:rPr>
              <a:t>Nirvana</a:t>
            </a:r>
          </a:p>
        </p:txBody>
      </p:sp>
      <p:sp>
        <p:nvSpPr>
          <p:cNvPr id="269326" name="Text Box 14"/>
          <p:cNvSpPr txBox="1">
            <a:spLocks noChangeArrowheads="1"/>
          </p:cNvSpPr>
          <p:nvPr/>
        </p:nvSpPr>
        <p:spPr bwMode="auto">
          <a:xfrm>
            <a:off x="4357686" y="1285860"/>
            <a:ext cx="1762021" cy="646331"/>
          </a:xfrm>
          <a:prstGeom prst="rect">
            <a:avLst/>
          </a:prstGeom>
          <a:noFill/>
          <a:ln w="9525">
            <a:noFill/>
            <a:miter lim="800000"/>
            <a:headEnd/>
            <a:tailEnd/>
          </a:ln>
          <a:effectLst/>
        </p:spPr>
        <p:txBody>
          <a:bodyPr wrap="none">
            <a:spAutoFit/>
          </a:bodyPr>
          <a:lstStyle/>
          <a:p>
            <a:r>
              <a:rPr lang="en-GB" dirty="0">
                <a:latin typeface="Chalkboard"/>
              </a:rPr>
              <a:t>Plan </a:t>
            </a:r>
            <a:r>
              <a:rPr lang="en-GB" dirty="0" smtClean="0">
                <a:latin typeface="Chalkboard"/>
              </a:rPr>
              <a:t>A</a:t>
            </a:r>
            <a:br>
              <a:rPr lang="en-GB" dirty="0" smtClean="0">
                <a:latin typeface="Chalkboard"/>
              </a:rPr>
            </a:br>
            <a:r>
              <a:rPr lang="en-GB" dirty="0" smtClean="0">
                <a:latin typeface="Chalkboard"/>
              </a:rPr>
              <a:t>(everyone else)</a:t>
            </a:r>
            <a:endParaRPr lang="en-GB" dirty="0">
              <a:latin typeface="Chalkboard"/>
            </a:endParaRPr>
          </a:p>
        </p:txBody>
      </p:sp>
      <p:sp>
        <p:nvSpPr>
          <p:cNvPr id="269327" name="Text Box 15"/>
          <p:cNvSpPr txBox="1">
            <a:spLocks noChangeArrowheads="1"/>
          </p:cNvSpPr>
          <p:nvPr/>
        </p:nvSpPr>
        <p:spPr bwMode="auto">
          <a:xfrm>
            <a:off x="7308850" y="3716338"/>
            <a:ext cx="1069524" cy="646331"/>
          </a:xfrm>
          <a:prstGeom prst="rect">
            <a:avLst/>
          </a:prstGeom>
          <a:noFill/>
          <a:ln w="9525">
            <a:noFill/>
            <a:miter lim="800000"/>
            <a:headEnd/>
            <a:tailEnd/>
          </a:ln>
          <a:effectLst/>
        </p:spPr>
        <p:txBody>
          <a:bodyPr wrap="none">
            <a:spAutoFit/>
          </a:bodyPr>
          <a:lstStyle/>
          <a:p>
            <a:r>
              <a:rPr lang="en-GB" dirty="0">
                <a:latin typeface="Chalkboard"/>
              </a:rPr>
              <a:t>Plan </a:t>
            </a:r>
            <a:r>
              <a:rPr lang="en-GB" dirty="0" smtClean="0">
                <a:latin typeface="Chalkboard"/>
              </a:rPr>
              <a:t>B</a:t>
            </a:r>
            <a:br>
              <a:rPr lang="en-GB" dirty="0" smtClean="0">
                <a:latin typeface="Chalkboard"/>
              </a:rPr>
            </a:br>
            <a:r>
              <a:rPr lang="en-GB" dirty="0" smtClean="0">
                <a:latin typeface="Chalkboard"/>
              </a:rPr>
              <a:t>(Haskell)</a:t>
            </a:r>
            <a:endParaRPr lang="en-GB" dirty="0">
              <a:latin typeface="Chalkboard"/>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en-GB" sz="3600" dirty="0"/>
              <a:t>Two</a:t>
            </a:r>
            <a:r>
              <a:rPr lang="en-GB" sz="3600" dirty="0" smtClean="0"/>
              <a:t> Basic </a:t>
            </a:r>
            <a:r>
              <a:rPr lang="en-GB" sz="3600" dirty="0"/>
              <a:t>A</a:t>
            </a:r>
            <a:r>
              <a:rPr lang="en-GB" sz="3600" dirty="0" smtClean="0"/>
              <a:t>pproaches</a:t>
            </a:r>
            <a:r>
              <a:rPr lang="en-GB" sz="3600" dirty="0"/>
              <a:t>: Plan A</a:t>
            </a:r>
          </a:p>
        </p:txBody>
      </p:sp>
      <p:sp>
        <p:nvSpPr>
          <p:cNvPr id="232451" name="Rectangle 3"/>
          <p:cNvSpPr>
            <a:spLocks noGrp="1" noChangeArrowheads="1"/>
          </p:cNvSpPr>
          <p:nvPr>
            <p:ph type="body" idx="1"/>
          </p:nvPr>
        </p:nvSpPr>
        <p:spPr>
          <a:xfrm>
            <a:off x="395288" y="3213100"/>
            <a:ext cx="4691062" cy="3341688"/>
          </a:xfrm>
        </p:spPr>
        <p:txBody>
          <a:bodyPr/>
          <a:lstStyle/>
          <a:p>
            <a:pPr>
              <a:buFont typeface="Wingdings" pitchFamily="2" charset="2"/>
              <a:buNone/>
            </a:pPr>
            <a:r>
              <a:rPr lang="en-GB" dirty="0"/>
              <a:t>Examples</a:t>
            </a:r>
          </a:p>
          <a:p>
            <a:r>
              <a:rPr lang="en-GB" dirty="0"/>
              <a:t>Regions</a:t>
            </a:r>
          </a:p>
          <a:p>
            <a:r>
              <a:rPr lang="en-GB" dirty="0"/>
              <a:t>Ownership types</a:t>
            </a:r>
          </a:p>
          <a:p>
            <a:r>
              <a:rPr lang="en-GB" dirty="0"/>
              <a:t>Vault, Spec#, </a:t>
            </a:r>
            <a:r>
              <a:rPr lang="en-GB" dirty="0" smtClean="0"/>
              <a:t>Cyclone</a:t>
            </a:r>
          </a:p>
          <a:p>
            <a:endParaRPr lang="en-GB" dirty="0"/>
          </a:p>
        </p:txBody>
      </p:sp>
      <p:sp>
        <p:nvSpPr>
          <p:cNvPr id="232452" name="Oval 4"/>
          <p:cNvSpPr>
            <a:spLocks noChangeArrowheads="1"/>
          </p:cNvSpPr>
          <p:nvPr/>
        </p:nvSpPr>
        <p:spPr bwMode="auto">
          <a:xfrm>
            <a:off x="250825" y="1341438"/>
            <a:ext cx="2808288" cy="1223962"/>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Arbitrary effects</a:t>
            </a:r>
          </a:p>
        </p:txBody>
      </p:sp>
      <p:sp>
        <p:nvSpPr>
          <p:cNvPr id="232453" name="AutoShape 5"/>
          <p:cNvSpPr>
            <a:spLocks noChangeArrowheads="1"/>
          </p:cNvSpPr>
          <p:nvPr/>
        </p:nvSpPr>
        <p:spPr bwMode="auto">
          <a:xfrm>
            <a:off x="3246438" y="1531938"/>
            <a:ext cx="3816350" cy="936625"/>
          </a:xfrm>
          <a:prstGeom prst="rightArrow">
            <a:avLst>
              <a:gd name="adj1" fmla="val 50000"/>
              <a:gd name="adj2" fmla="val 101864"/>
            </a:avLst>
          </a:prstGeom>
          <a:solidFill>
            <a:srgbClr val="66FF33"/>
          </a:solidFill>
          <a:ln w="9525">
            <a:solidFill>
              <a:schemeClr val="tx1"/>
            </a:solidFill>
            <a:miter lim="800000"/>
            <a:headEnd/>
            <a:tailEnd/>
          </a:ln>
          <a:effectLst/>
        </p:spPr>
        <p:txBody>
          <a:bodyPr wrap="none" anchor="ctr"/>
          <a:lstStyle/>
          <a:p>
            <a:pPr algn="ctr"/>
            <a:endParaRPr lang="en-US" dirty="0">
              <a:solidFill>
                <a:srgbClr val="FF0000"/>
              </a:solidFill>
              <a:latin typeface="Chalkboard"/>
            </a:endParaRPr>
          </a:p>
        </p:txBody>
      </p:sp>
      <p:sp>
        <p:nvSpPr>
          <p:cNvPr id="232454" name="Rectangle 6"/>
          <p:cNvSpPr>
            <a:spLocks noChangeArrowheads="1"/>
          </p:cNvSpPr>
          <p:nvPr/>
        </p:nvSpPr>
        <p:spPr bwMode="auto">
          <a:xfrm>
            <a:off x="4198938" y="2968625"/>
            <a:ext cx="4546600" cy="1008063"/>
          </a:xfrm>
          <a:prstGeom prst="rect">
            <a:avLst/>
          </a:prstGeom>
          <a:noFill/>
          <a:ln w="9525">
            <a:noFill/>
            <a:miter lim="800000"/>
            <a:headEnd/>
            <a:tailEnd/>
          </a:ln>
          <a:effectLst/>
        </p:spPr>
        <p:txBody>
          <a:bodyPr anchor="ctr"/>
          <a:lstStyle/>
          <a:p>
            <a:r>
              <a:rPr lang="en-GB" sz="2800" dirty="0">
                <a:latin typeface="Chalkboard"/>
              </a:rPr>
              <a:t>Default = Any effect</a:t>
            </a:r>
            <a:br>
              <a:rPr lang="en-GB" sz="2800" dirty="0">
                <a:latin typeface="Chalkboard"/>
              </a:rPr>
            </a:br>
            <a:r>
              <a:rPr lang="en-GB" sz="2800" dirty="0">
                <a:latin typeface="Chalkboard"/>
              </a:rPr>
              <a:t>Plan = Add restrictions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en-GB" sz="3600" dirty="0"/>
              <a:t>Two</a:t>
            </a:r>
            <a:r>
              <a:rPr lang="en-GB" sz="3600" dirty="0" smtClean="0"/>
              <a:t> Basic </a:t>
            </a:r>
            <a:r>
              <a:rPr lang="en-GB" sz="3600" dirty="0"/>
              <a:t>A</a:t>
            </a:r>
            <a:r>
              <a:rPr lang="en-GB" sz="3600" dirty="0" smtClean="0"/>
              <a:t>pproaches</a:t>
            </a:r>
            <a:r>
              <a:rPr lang="en-GB" sz="3600" dirty="0"/>
              <a:t>: Plan B</a:t>
            </a:r>
          </a:p>
        </p:txBody>
      </p:sp>
      <p:sp>
        <p:nvSpPr>
          <p:cNvPr id="234499" name="Rectangle 3"/>
          <p:cNvSpPr>
            <a:spLocks noGrp="1" noChangeArrowheads="1"/>
          </p:cNvSpPr>
          <p:nvPr>
            <p:ph type="body" idx="1"/>
          </p:nvPr>
        </p:nvSpPr>
        <p:spPr>
          <a:xfrm>
            <a:off x="285720" y="3500438"/>
            <a:ext cx="4464050" cy="2649538"/>
          </a:xfrm>
        </p:spPr>
        <p:txBody>
          <a:bodyPr>
            <a:normAutofit lnSpcReduction="10000"/>
          </a:bodyPr>
          <a:lstStyle/>
          <a:p>
            <a:pPr>
              <a:lnSpc>
                <a:spcPct val="90000"/>
              </a:lnSpc>
              <a:buFont typeface="Wingdings" pitchFamily="2" charset="2"/>
              <a:buNone/>
            </a:pPr>
            <a:r>
              <a:rPr lang="en-GB" sz="2400" dirty="0"/>
              <a:t>Two main approaches:</a:t>
            </a:r>
          </a:p>
          <a:p>
            <a:pPr>
              <a:lnSpc>
                <a:spcPct val="90000"/>
              </a:lnSpc>
            </a:pPr>
            <a:r>
              <a:rPr lang="en-GB" sz="2400" dirty="0"/>
              <a:t>Domain specific languages (SQL, </a:t>
            </a:r>
            <a:r>
              <a:rPr lang="en-GB" sz="2400" dirty="0" smtClean="0"/>
              <a:t>X</a:t>
            </a:r>
            <a:r>
              <a:rPr lang="en-US" sz="2400" dirty="0" err="1" smtClean="0"/>
              <a:t>q</a:t>
            </a:r>
            <a:r>
              <a:rPr lang="en-GB" sz="2400" dirty="0" err="1" smtClean="0"/>
              <a:t>uery</a:t>
            </a:r>
            <a:r>
              <a:rPr lang="en-GB" sz="2400" dirty="0" smtClean="0"/>
              <a:t>, </a:t>
            </a:r>
            <a:r>
              <a:rPr lang="en-GB" sz="2400" dirty="0"/>
              <a:t>Google map/reduce)</a:t>
            </a:r>
          </a:p>
          <a:p>
            <a:pPr>
              <a:lnSpc>
                <a:spcPct val="90000"/>
              </a:lnSpc>
            </a:pPr>
            <a:r>
              <a:rPr lang="en-GB" sz="2400" dirty="0"/>
              <a:t>Wide-spectrum functional languages + controlled effects (e.g. Haskell)</a:t>
            </a:r>
          </a:p>
          <a:p>
            <a:pPr>
              <a:lnSpc>
                <a:spcPct val="90000"/>
              </a:lnSpc>
            </a:pPr>
            <a:endParaRPr lang="en-GB" sz="2400" dirty="0"/>
          </a:p>
        </p:txBody>
      </p:sp>
      <p:sp>
        <p:nvSpPr>
          <p:cNvPr id="234500" name="Oval 4"/>
          <p:cNvSpPr>
            <a:spLocks noChangeArrowheads="1"/>
          </p:cNvSpPr>
          <p:nvPr/>
        </p:nvSpPr>
        <p:spPr bwMode="auto">
          <a:xfrm>
            <a:off x="5940425" y="4941888"/>
            <a:ext cx="2809875" cy="995422"/>
          </a:xfrm>
          <a:prstGeom prst="ellipse">
            <a:avLst/>
          </a:prstGeom>
          <a:solidFill>
            <a:schemeClr val="accent1"/>
          </a:solidFill>
          <a:ln w="9525">
            <a:solidFill>
              <a:schemeClr val="tx1"/>
            </a:solidFill>
            <a:round/>
            <a:headEnd/>
            <a:tailEnd/>
          </a:ln>
          <a:effectLst/>
        </p:spPr>
        <p:txBody>
          <a:bodyPr anchor="ctr">
            <a:spAutoFit/>
          </a:bodyPr>
          <a:lstStyle/>
          <a:p>
            <a:pPr algn="ctr"/>
            <a:r>
              <a:rPr lang="en-GB" sz="2000" dirty="0">
                <a:solidFill>
                  <a:schemeClr val="bg1"/>
                </a:solidFill>
                <a:latin typeface="Chalkboard"/>
              </a:rPr>
              <a:t>Value oriented programming</a:t>
            </a:r>
          </a:p>
        </p:txBody>
      </p:sp>
      <p:sp>
        <p:nvSpPr>
          <p:cNvPr id="234501" name="AutoShape 5"/>
          <p:cNvSpPr>
            <a:spLocks noChangeArrowheads="1"/>
          </p:cNvSpPr>
          <p:nvPr/>
        </p:nvSpPr>
        <p:spPr bwMode="auto">
          <a:xfrm rot="16200000">
            <a:off x="6196013" y="3062288"/>
            <a:ext cx="2241551" cy="936625"/>
          </a:xfrm>
          <a:prstGeom prst="rightArrow">
            <a:avLst>
              <a:gd name="adj1" fmla="val 50000"/>
              <a:gd name="adj2" fmla="val 101864"/>
            </a:avLst>
          </a:prstGeom>
          <a:solidFill>
            <a:srgbClr val="66FF33"/>
          </a:solidFill>
          <a:ln w="9525">
            <a:solidFill>
              <a:schemeClr val="tx1"/>
            </a:solidFill>
            <a:miter lim="800000"/>
            <a:headEnd/>
            <a:tailEnd/>
          </a:ln>
          <a:effectLst/>
        </p:spPr>
        <p:txBody>
          <a:bodyPr rot="10800000" wrap="none" anchor="ctr"/>
          <a:lstStyle/>
          <a:p>
            <a:pPr algn="ctr"/>
            <a:endParaRPr lang="en-US" dirty="0">
              <a:solidFill>
                <a:srgbClr val="FF0000"/>
              </a:solidFill>
              <a:latin typeface="Chalkboard"/>
            </a:endParaRPr>
          </a:p>
        </p:txBody>
      </p:sp>
      <p:sp>
        <p:nvSpPr>
          <p:cNvPr id="234503" name="Rectangle 7"/>
          <p:cNvSpPr>
            <a:spLocks noChangeArrowheads="1"/>
          </p:cNvSpPr>
          <p:nvPr/>
        </p:nvSpPr>
        <p:spPr bwMode="auto">
          <a:xfrm>
            <a:off x="628654" y="2305047"/>
            <a:ext cx="3619495" cy="1008062"/>
          </a:xfrm>
          <a:prstGeom prst="rect">
            <a:avLst/>
          </a:prstGeom>
          <a:noFill/>
          <a:ln w="9525">
            <a:noFill/>
            <a:miter lim="800000"/>
            <a:headEnd/>
            <a:tailEnd/>
          </a:ln>
          <a:effectLst/>
        </p:spPr>
        <p:txBody>
          <a:bodyPr anchor="ctr"/>
          <a:lstStyle/>
          <a:p>
            <a:r>
              <a:rPr lang="en-GB" sz="2400" dirty="0" smtClean="0">
                <a:latin typeface="Chalkboard"/>
              </a:rPr>
              <a:t>Types </a:t>
            </a:r>
            <a:r>
              <a:rPr lang="en-GB" sz="2400" dirty="0">
                <a:latin typeface="Chalkboard"/>
              </a:rPr>
              <a:t>play a major role</a:t>
            </a:r>
          </a:p>
        </p:txBody>
      </p:sp>
      <p:sp>
        <p:nvSpPr>
          <p:cNvPr id="234504" name="Rectangle 8"/>
          <p:cNvSpPr>
            <a:spLocks noChangeArrowheads="1"/>
          </p:cNvSpPr>
          <p:nvPr/>
        </p:nvSpPr>
        <p:spPr bwMode="auto">
          <a:xfrm>
            <a:off x="304787" y="1273175"/>
            <a:ext cx="6215105" cy="1008063"/>
          </a:xfrm>
          <a:prstGeom prst="rect">
            <a:avLst/>
          </a:prstGeom>
          <a:noFill/>
          <a:ln w="9525">
            <a:noFill/>
            <a:miter lim="800000"/>
            <a:headEnd/>
            <a:tailEnd/>
          </a:ln>
          <a:effectLst/>
        </p:spPr>
        <p:txBody>
          <a:bodyPr anchor="ctr"/>
          <a:lstStyle/>
          <a:p>
            <a:r>
              <a:rPr lang="en-GB" sz="2800" dirty="0">
                <a:latin typeface="Chalkboard"/>
              </a:rPr>
              <a:t>Default = No effects</a:t>
            </a:r>
            <a:br>
              <a:rPr lang="en-GB" sz="2800" dirty="0">
                <a:latin typeface="Chalkboard"/>
              </a:rPr>
            </a:br>
            <a:r>
              <a:rPr lang="en-GB" sz="2800" dirty="0">
                <a:latin typeface="Chalkboard"/>
              </a:rPr>
              <a:t>Plan = Selectively permit effects</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GB" dirty="0" smtClean="0"/>
              <a:t>Lots of Cross Over</a:t>
            </a:r>
            <a:endParaRPr lang="en-GB" dirty="0"/>
          </a:p>
        </p:txBody>
      </p:sp>
      <p:sp>
        <p:nvSpPr>
          <p:cNvPr id="269315" name="Oval 3"/>
          <p:cNvSpPr>
            <a:spLocks noChangeArrowheads="1"/>
          </p:cNvSpPr>
          <p:nvPr/>
        </p:nvSpPr>
        <p:spPr bwMode="auto">
          <a:xfrm>
            <a:off x="1547813" y="1628775"/>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Arbitrary effects</a:t>
            </a:r>
          </a:p>
        </p:txBody>
      </p:sp>
      <p:sp>
        <p:nvSpPr>
          <p:cNvPr id="269316" name="Oval 4"/>
          <p:cNvSpPr>
            <a:spLocks noChangeArrowheads="1"/>
          </p:cNvSpPr>
          <p:nvPr/>
        </p:nvSpPr>
        <p:spPr bwMode="auto">
          <a:xfrm>
            <a:off x="5580063" y="4724400"/>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No effects</a:t>
            </a:r>
          </a:p>
        </p:txBody>
      </p:sp>
      <p:sp>
        <p:nvSpPr>
          <p:cNvPr id="269317" name="Rectangle 5"/>
          <p:cNvSpPr>
            <a:spLocks noChangeArrowheads="1"/>
          </p:cNvSpPr>
          <p:nvPr/>
        </p:nvSpPr>
        <p:spPr bwMode="auto">
          <a:xfrm>
            <a:off x="252413" y="2060575"/>
            <a:ext cx="1223962" cy="404813"/>
          </a:xfrm>
          <a:prstGeom prst="rect">
            <a:avLst/>
          </a:prstGeom>
          <a:noFill/>
          <a:ln w="9525">
            <a:noFill/>
            <a:miter lim="800000"/>
            <a:headEnd/>
            <a:tailEnd/>
          </a:ln>
          <a:effectLst/>
        </p:spPr>
        <p:txBody>
          <a:bodyPr anchor="ctr"/>
          <a:lstStyle/>
          <a:p>
            <a:r>
              <a:rPr lang="en-GB" sz="2400" dirty="0">
                <a:latin typeface="Chalkboard"/>
              </a:rPr>
              <a:t>Useful</a:t>
            </a:r>
          </a:p>
        </p:txBody>
      </p:sp>
      <p:sp>
        <p:nvSpPr>
          <p:cNvPr id="269318" name="AutoShape 6"/>
          <p:cNvSpPr>
            <a:spLocks noChangeArrowheads="1"/>
          </p:cNvSpPr>
          <p:nvPr/>
        </p:nvSpPr>
        <p:spPr bwMode="auto">
          <a:xfrm rot="5400000">
            <a:off x="6298406" y="3286920"/>
            <a:ext cx="1298575" cy="1008062"/>
          </a:xfrm>
          <a:prstGeom prst="leftArrow">
            <a:avLst>
              <a:gd name="adj1" fmla="val 50000"/>
              <a:gd name="adj2" fmla="val 32205"/>
            </a:avLst>
          </a:prstGeom>
          <a:solidFill>
            <a:srgbClr val="66FF33"/>
          </a:solidFill>
          <a:ln w="9525">
            <a:solidFill>
              <a:schemeClr val="tx1"/>
            </a:solidFill>
            <a:miter lim="800000"/>
            <a:headEnd/>
            <a:tailEnd/>
          </a:ln>
          <a:effectLst/>
        </p:spPr>
        <p:txBody>
          <a:bodyPr wrap="none" anchor="ctr"/>
          <a:lstStyle/>
          <a:p>
            <a:endParaRPr lang="en-GB" dirty="0">
              <a:latin typeface="Chalkboard"/>
            </a:endParaRPr>
          </a:p>
        </p:txBody>
      </p:sp>
      <p:sp>
        <p:nvSpPr>
          <p:cNvPr id="269319" name="Line 7"/>
          <p:cNvSpPr>
            <a:spLocks noChangeShapeType="1"/>
          </p:cNvSpPr>
          <p:nvPr/>
        </p:nvSpPr>
        <p:spPr bwMode="auto">
          <a:xfrm flipV="1">
            <a:off x="1403350" y="1773238"/>
            <a:ext cx="0" cy="4392612"/>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9320" name="Line 8"/>
          <p:cNvSpPr>
            <a:spLocks noChangeShapeType="1"/>
          </p:cNvSpPr>
          <p:nvPr/>
        </p:nvSpPr>
        <p:spPr bwMode="auto">
          <a:xfrm rot="16200000">
            <a:off x="5219700" y="2276475"/>
            <a:ext cx="73025" cy="7705725"/>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9321" name="Rectangle 9"/>
          <p:cNvSpPr>
            <a:spLocks noChangeArrowheads="1"/>
          </p:cNvSpPr>
          <p:nvPr/>
        </p:nvSpPr>
        <p:spPr bwMode="auto">
          <a:xfrm>
            <a:off x="71438" y="5516563"/>
            <a:ext cx="1331912" cy="404812"/>
          </a:xfrm>
          <a:prstGeom prst="rect">
            <a:avLst/>
          </a:prstGeom>
          <a:noFill/>
          <a:ln w="9525">
            <a:noFill/>
            <a:miter lim="800000"/>
            <a:headEnd/>
            <a:tailEnd/>
          </a:ln>
          <a:effectLst/>
        </p:spPr>
        <p:txBody>
          <a:bodyPr anchor="ctr"/>
          <a:lstStyle/>
          <a:p>
            <a:r>
              <a:rPr lang="en-GB" sz="2400" dirty="0">
                <a:latin typeface="Chalkboard"/>
              </a:rPr>
              <a:t>Useless</a:t>
            </a:r>
          </a:p>
        </p:txBody>
      </p:sp>
      <p:sp>
        <p:nvSpPr>
          <p:cNvPr id="269322" name="Rectangle 10"/>
          <p:cNvSpPr>
            <a:spLocks noChangeArrowheads="1"/>
          </p:cNvSpPr>
          <p:nvPr/>
        </p:nvSpPr>
        <p:spPr bwMode="auto">
          <a:xfrm>
            <a:off x="1692275" y="6237288"/>
            <a:ext cx="1943100" cy="404812"/>
          </a:xfrm>
          <a:prstGeom prst="rect">
            <a:avLst/>
          </a:prstGeom>
          <a:noFill/>
          <a:ln w="9525">
            <a:noFill/>
            <a:miter lim="800000"/>
            <a:headEnd/>
            <a:tailEnd/>
          </a:ln>
          <a:effectLst/>
        </p:spPr>
        <p:txBody>
          <a:bodyPr anchor="ctr"/>
          <a:lstStyle/>
          <a:p>
            <a:r>
              <a:rPr lang="en-GB" sz="2400" dirty="0">
                <a:latin typeface="Chalkboard"/>
              </a:rPr>
              <a:t>Dangerous</a:t>
            </a:r>
          </a:p>
        </p:txBody>
      </p:sp>
      <p:sp>
        <p:nvSpPr>
          <p:cNvPr id="269323" name="Rectangle 11"/>
          <p:cNvSpPr>
            <a:spLocks noChangeArrowheads="1"/>
          </p:cNvSpPr>
          <p:nvPr/>
        </p:nvSpPr>
        <p:spPr bwMode="auto">
          <a:xfrm>
            <a:off x="6588125" y="6237288"/>
            <a:ext cx="1943100" cy="404812"/>
          </a:xfrm>
          <a:prstGeom prst="rect">
            <a:avLst/>
          </a:prstGeom>
          <a:noFill/>
          <a:ln w="9525">
            <a:noFill/>
            <a:miter lim="800000"/>
            <a:headEnd/>
            <a:tailEnd/>
          </a:ln>
          <a:effectLst/>
        </p:spPr>
        <p:txBody>
          <a:bodyPr anchor="ctr"/>
          <a:lstStyle/>
          <a:p>
            <a:r>
              <a:rPr lang="en-GB" sz="2400" dirty="0">
                <a:latin typeface="Chalkboard"/>
              </a:rPr>
              <a:t>Safe</a:t>
            </a:r>
          </a:p>
        </p:txBody>
      </p:sp>
      <p:sp>
        <p:nvSpPr>
          <p:cNvPr id="269324" name="AutoShape 12"/>
          <p:cNvSpPr>
            <a:spLocks noChangeArrowheads="1"/>
          </p:cNvSpPr>
          <p:nvPr/>
        </p:nvSpPr>
        <p:spPr bwMode="auto">
          <a:xfrm rot="10800000">
            <a:off x="4500563" y="1773238"/>
            <a:ext cx="1366837" cy="1008062"/>
          </a:xfrm>
          <a:prstGeom prst="leftArrow">
            <a:avLst>
              <a:gd name="adj1" fmla="val 50000"/>
              <a:gd name="adj2" fmla="val 33898"/>
            </a:avLst>
          </a:prstGeom>
          <a:solidFill>
            <a:srgbClr val="66FF33"/>
          </a:solidFill>
          <a:ln w="9525">
            <a:solidFill>
              <a:schemeClr val="tx1"/>
            </a:solidFill>
            <a:miter lim="800000"/>
            <a:headEnd/>
            <a:tailEnd/>
          </a:ln>
          <a:effectLst/>
        </p:spPr>
        <p:txBody>
          <a:bodyPr wrap="none" anchor="ctr"/>
          <a:lstStyle/>
          <a:p>
            <a:endParaRPr lang="en-GB" dirty="0">
              <a:latin typeface="Chalkboard"/>
            </a:endParaRPr>
          </a:p>
        </p:txBody>
      </p:sp>
      <p:sp>
        <p:nvSpPr>
          <p:cNvPr id="269325" name="Oval 13"/>
          <p:cNvSpPr>
            <a:spLocks noChangeArrowheads="1"/>
          </p:cNvSpPr>
          <p:nvPr/>
        </p:nvSpPr>
        <p:spPr bwMode="auto">
          <a:xfrm>
            <a:off x="6084888" y="1628775"/>
            <a:ext cx="2052637" cy="1223963"/>
          </a:xfrm>
          <a:prstGeom prst="ellipse">
            <a:avLst/>
          </a:prstGeom>
          <a:solidFill>
            <a:srgbClr val="FF9999"/>
          </a:solidFill>
          <a:ln w="9525">
            <a:solidFill>
              <a:schemeClr val="tx1"/>
            </a:solidFill>
            <a:round/>
            <a:headEnd/>
            <a:tailEnd/>
          </a:ln>
          <a:effectLst/>
        </p:spPr>
        <p:txBody>
          <a:bodyPr wrap="none" anchor="ctr"/>
          <a:lstStyle/>
          <a:p>
            <a:pPr algn="ctr"/>
            <a:r>
              <a:rPr lang="en-GB" sz="2400" dirty="0">
                <a:solidFill>
                  <a:srgbClr val="000000"/>
                </a:solidFill>
                <a:latin typeface="Chalkboard"/>
              </a:rPr>
              <a:t>Nirvana</a:t>
            </a:r>
          </a:p>
        </p:txBody>
      </p:sp>
      <p:sp>
        <p:nvSpPr>
          <p:cNvPr id="269326" name="Text Box 14"/>
          <p:cNvSpPr txBox="1">
            <a:spLocks noChangeArrowheads="1"/>
          </p:cNvSpPr>
          <p:nvPr/>
        </p:nvSpPr>
        <p:spPr bwMode="auto">
          <a:xfrm>
            <a:off x="4357686" y="1285860"/>
            <a:ext cx="1762021" cy="646331"/>
          </a:xfrm>
          <a:prstGeom prst="rect">
            <a:avLst/>
          </a:prstGeom>
          <a:noFill/>
          <a:ln w="9525">
            <a:noFill/>
            <a:miter lim="800000"/>
            <a:headEnd/>
            <a:tailEnd/>
          </a:ln>
          <a:effectLst/>
        </p:spPr>
        <p:txBody>
          <a:bodyPr wrap="none">
            <a:spAutoFit/>
          </a:bodyPr>
          <a:lstStyle/>
          <a:p>
            <a:r>
              <a:rPr lang="en-GB" dirty="0">
                <a:latin typeface="Chalkboard"/>
              </a:rPr>
              <a:t>Plan </a:t>
            </a:r>
            <a:r>
              <a:rPr lang="en-GB" dirty="0" smtClean="0">
                <a:latin typeface="Chalkboard"/>
              </a:rPr>
              <a:t>A</a:t>
            </a:r>
            <a:br>
              <a:rPr lang="en-GB" dirty="0" smtClean="0">
                <a:latin typeface="Chalkboard"/>
              </a:rPr>
            </a:br>
            <a:r>
              <a:rPr lang="en-GB" dirty="0" smtClean="0">
                <a:latin typeface="Chalkboard"/>
              </a:rPr>
              <a:t>(everyone else)</a:t>
            </a:r>
            <a:endParaRPr lang="en-GB" dirty="0">
              <a:latin typeface="Chalkboard"/>
            </a:endParaRPr>
          </a:p>
        </p:txBody>
      </p:sp>
      <p:sp>
        <p:nvSpPr>
          <p:cNvPr id="269327" name="Text Box 15"/>
          <p:cNvSpPr txBox="1">
            <a:spLocks noChangeArrowheads="1"/>
          </p:cNvSpPr>
          <p:nvPr/>
        </p:nvSpPr>
        <p:spPr bwMode="auto">
          <a:xfrm>
            <a:off x="7308850" y="3716338"/>
            <a:ext cx="1069524" cy="646331"/>
          </a:xfrm>
          <a:prstGeom prst="rect">
            <a:avLst/>
          </a:prstGeom>
          <a:noFill/>
          <a:ln w="9525">
            <a:noFill/>
            <a:miter lim="800000"/>
            <a:headEnd/>
            <a:tailEnd/>
          </a:ln>
          <a:effectLst/>
        </p:spPr>
        <p:txBody>
          <a:bodyPr wrap="none">
            <a:spAutoFit/>
          </a:bodyPr>
          <a:lstStyle/>
          <a:p>
            <a:r>
              <a:rPr lang="en-GB" dirty="0">
                <a:latin typeface="Chalkboard"/>
              </a:rPr>
              <a:t>Plan </a:t>
            </a:r>
            <a:r>
              <a:rPr lang="en-GB" dirty="0" smtClean="0">
                <a:latin typeface="Chalkboard"/>
              </a:rPr>
              <a:t>B</a:t>
            </a:r>
            <a:br>
              <a:rPr lang="en-GB" dirty="0" smtClean="0">
                <a:latin typeface="Chalkboard"/>
              </a:rPr>
            </a:br>
            <a:r>
              <a:rPr lang="en-GB" dirty="0" smtClean="0">
                <a:latin typeface="Chalkboard"/>
              </a:rPr>
              <a:t>(Haskell)</a:t>
            </a:r>
            <a:endParaRPr lang="en-GB" dirty="0">
              <a:latin typeface="Chalkboard"/>
            </a:endParaRPr>
          </a:p>
        </p:txBody>
      </p:sp>
      <p:sp>
        <p:nvSpPr>
          <p:cNvPr id="16" name="Right Arrow 15"/>
          <p:cNvSpPr/>
          <p:nvPr/>
        </p:nvSpPr>
        <p:spPr bwMode="auto">
          <a:xfrm rot="2285129">
            <a:off x="4696308" y="3275885"/>
            <a:ext cx="2000264" cy="285752"/>
          </a:xfrm>
          <a:prstGeom prst="rightArrow">
            <a:avLst/>
          </a:prstGeom>
          <a:solidFill>
            <a:srgbClr val="FF0000"/>
          </a:solidFill>
          <a:ln w="9525"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Chalkboard"/>
            </a:endParaRPr>
          </a:p>
        </p:txBody>
      </p:sp>
      <p:sp>
        <p:nvSpPr>
          <p:cNvPr id="17" name="TextBox 16"/>
          <p:cNvSpPr txBox="1"/>
          <p:nvPr/>
        </p:nvSpPr>
        <p:spPr>
          <a:xfrm>
            <a:off x="4786314" y="3357562"/>
            <a:ext cx="681597" cy="369332"/>
          </a:xfrm>
          <a:prstGeom prst="rect">
            <a:avLst/>
          </a:prstGeom>
          <a:noFill/>
        </p:spPr>
        <p:txBody>
          <a:bodyPr wrap="none" rtlCol="0">
            <a:spAutoFit/>
          </a:bodyPr>
          <a:lstStyle/>
          <a:p>
            <a:pPr algn="l"/>
            <a:r>
              <a:rPr lang="en-GB" dirty="0" smtClean="0">
                <a:latin typeface="Chalkboard"/>
              </a:rPr>
              <a:t>Envy</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GB" dirty="0" smtClean="0"/>
              <a:t>Lots of Cross Over</a:t>
            </a:r>
            <a:endParaRPr lang="en-GB" dirty="0"/>
          </a:p>
        </p:txBody>
      </p:sp>
      <p:sp>
        <p:nvSpPr>
          <p:cNvPr id="269315" name="Oval 3"/>
          <p:cNvSpPr>
            <a:spLocks noChangeArrowheads="1"/>
          </p:cNvSpPr>
          <p:nvPr/>
        </p:nvSpPr>
        <p:spPr bwMode="auto">
          <a:xfrm>
            <a:off x="1547813" y="1628775"/>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Arbitrary effects</a:t>
            </a:r>
          </a:p>
        </p:txBody>
      </p:sp>
      <p:sp>
        <p:nvSpPr>
          <p:cNvPr id="269316" name="Oval 4"/>
          <p:cNvSpPr>
            <a:spLocks noChangeArrowheads="1"/>
          </p:cNvSpPr>
          <p:nvPr/>
        </p:nvSpPr>
        <p:spPr bwMode="auto">
          <a:xfrm>
            <a:off x="5580063" y="4724400"/>
            <a:ext cx="2808287" cy="1223963"/>
          </a:xfrm>
          <a:prstGeom prst="ellipse">
            <a:avLst/>
          </a:prstGeom>
          <a:solidFill>
            <a:schemeClr val="accent1"/>
          </a:solidFill>
          <a:ln w="9525">
            <a:solidFill>
              <a:schemeClr val="tx1"/>
            </a:solidFill>
            <a:round/>
            <a:headEnd/>
            <a:tailEnd/>
          </a:ln>
          <a:effectLst/>
        </p:spPr>
        <p:txBody>
          <a:bodyPr wrap="none" anchor="ctr"/>
          <a:lstStyle/>
          <a:p>
            <a:pPr algn="ctr"/>
            <a:r>
              <a:rPr lang="en-GB" sz="2400" dirty="0">
                <a:solidFill>
                  <a:schemeClr val="bg1"/>
                </a:solidFill>
                <a:latin typeface="Chalkboard"/>
              </a:rPr>
              <a:t>No effects</a:t>
            </a:r>
          </a:p>
        </p:txBody>
      </p:sp>
      <p:sp>
        <p:nvSpPr>
          <p:cNvPr id="269317" name="Rectangle 5"/>
          <p:cNvSpPr>
            <a:spLocks noChangeArrowheads="1"/>
          </p:cNvSpPr>
          <p:nvPr/>
        </p:nvSpPr>
        <p:spPr bwMode="auto">
          <a:xfrm>
            <a:off x="252413" y="2060575"/>
            <a:ext cx="1223962" cy="404813"/>
          </a:xfrm>
          <a:prstGeom prst="rect">
            <a:avLst/>
          </a:prstGeom>
          <a:noFill/>
          <a:ln w="9525">
            <a:noFill/>
            <a:miter lim="800000"/>
            <a:headEnd/>
            <a:tailEnd/>
          </a:ln>
          <a:effectLst/>
        </p:spPr>
        <p:txBody>
          <a:bodyPr anchor="ctr"/>
          <a:lstStyle/>
          <a:p>
            <a:r>
              <a:rPr lang="en-GB" sz="2400" dirty="0">
                <a:latin typeface="Chalkboard"/>
              </a:rPr>
              <a:t>Useful</a:t>
            </a:r>
          </a:p>
        </p:txBody>
      </p:sp>
      <p:sp>
        <p:nvSpPr>
          <p:cNvPr id="269318" name="AutoShape 6"/>
          <p:cNvSpPr>
            <a:spLocks noChangeArrowheads="1"/>
          </p:cNvSpPr>
          <p:nvPr/>
        </p:nvSpPr>
        <p:spPr bwMode="auto">
          <a:xfrm rot="5400000">
            <a:off x="6298406" y="3286920"/>
            <a:ext cx="1298575" cy="1008062"/>
          </a:xfrm>
          <a:prstGeom prst="leftArrow">
            <a:avLst>
              <a:gd name="adj1" fmla="val 50000"/>
              <a:gd name="adj2" fmla="val 32205"/>
            </a:avLst>
          </a:prstGeom>
          <a:solidFill>
            <a:srgbClr val="66FF33"/>
          </a:solidFill>
          <a:ln w="9525">
            <a:solidFill>
              <a:schemeClr val="tx1"/>
            </a:solidFill>
            <a:miter lim="800000"/>
            <a:headEnd/>
            <a:tailEnd/>
          </a:ln>
          <a:effectLst/>
        </p:spPr>
        <p:txBody>
          <a:bodyPr wrap="none" anchor="ctr"/>
          <a:lstStyle/>
          <a:p>
            <a:endParaRPr lang="en-GB" dirty="0">
              <a:latin typeface="Chalkboard"/>
            </a:endParaRPr>
          </a:p>
        </p:txBody>
      </p:sp>
      <p:sp>
        <p:nvSpPr>
          <p:cNvPr id="269319" name="Line 7"/>
          <p:cNvSpPr>
            <a:spLocks noChangeShapeType="1"/>
          </p:cNvSpPr>
          <p:nvPr/>
        </p:nvSpPr>
        <p:spPr bwMode="auto">
          <a:xfrm flipV="1">
            <a:off x="1403350" y="1773238"/>
            <a:ext cx="0" cy="4392612"/>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9320" name="Line 8"/>
          <p:cNvSpPr>
            <a:spLocks noChangeShapeType="1"/>
          </p:cNvSpPr>
          <p:nvPr/>
        </p:nvSpPr>
        <p:spPr bwMode="auto">
          <a:xfrm rot="16200000">
            <a:off x="5219700" y="2276475"/>
            <a:ext cx="73025" cy="7705725"/>
          </a:xfrm>
          <a:prstGeom prst="line">
            <a:avLst/>
          </a:prstGeom>
          <a:noFill/>
          <a:ln w="57150">
            <a:solidFill>
              <a:schemeClr val="tx1"/>
            </a:solidFill>
            <a:round/>
            <a:headEnd/>
            <a:tailEnd type="triangle" w="med" len="med"/>
          </a:ln>
          <a:effectLst/>
        </p:spPr>
        <p:txBody>
          <a:bodyPr/>
          <a:lstStyle/>
          <a:p>
            <a:endParaRPr lang="en-GB" dirty="0">
              <a:latin typeface="Chalkboard"/>
            </a:endParaRPr>
          </a:p>
        </p:txBody>
      </p:sp>
      <p:sp>
        <p:nvSpPr>
          <p:cNvPr id="269321" name="Rectangle 9"/>
          <p:cNvSpPr>
            <a:spLocks noChangeArrowheads="1"/>
          </p:cNvSpPr>
          <p:nvPr/>
        </p:nvSpPr>
        <p:spPr bwMode="auto">
          <a:xfrm>
            <a:off x="71438" y="5516563"/>
            <a:ext cx="1331912" cy="404812"/>
          </a:xfrm>
          <a:prstGeom prst="rect">
            <a:avLst/>
          </a:prstGeom>
          <a:noFill/>
          <a:ln w="9525">
            <a:noFill/>
            <a:miter lim="800000"/>
            <a:headEnd/>
            <a:tailEnd/>
          </a:ln>
          <a:effectLst/>
        </p:spPr>
        <p:txBody>
          <a:bodyPr anchor="ctr"/>
          <a:lstStyle/>
          <a:p>
            <a:r>
              <a:rPr lang="en-GB" sz="2400" dirty="0">
                <a:latin typeface="Chalkboard"/>
              </a:rPr>
              <a:t>Useless</a:t>
            </a:r>
          </a:p>
        </p:txBody>
      </p:sp>
      <p:sp>
        <p:nvSpPr>
          <p:cNvPr id="269322" name="Rectangle 10"/>
          <p:cNvSpPr>
            <a:spLocks noChangeArrowheads="1"/>
          </p:cNvSpPr>
          <p:nvPr/>
        </p:nvSpPr>
        <p:spPr bwMode="auto">
          <a:xfrm>
            <a:off x="1692275" y="6237288"/>
            <a:ext cx="1943100" cy="404812"/>
          </a:xfrm>
          <a:prstGeom prst="rect">
            <a:avLst/>
          </a:prstGeom>
          <a:noFill/>
          <a:ln w="9525">
            <a:noFill/>
            <a:miter lim="800000"/>
            <a:headEnd/>
            <a:tailEnd/>
          </a:ln>
          <a:effectLst/>
        </p:spPr>
        <p:txBody>
          <a:bodyPr anchor="ctr"/>
          <a:lstStyle/>
          <a:p>
            <a:r>
              <a:rPr lang="en-GB" sz="2400" dirty="0">
                <a:latin typeface="Chalkboard"/>
              </a:rPr>
              <a:t>Dangerous</a:t>
            </a:r>
          </a:p>
        </p:txBody>
      </p:sp>
      <p:sp>
        <p:nvSpPr>
          <p:cNvPr id="269323" name="Rectangle 11"/>
          <p:cNvSpPr>
            <a:spLocks noChangeArrowheads="1"/>
          </p:cNvSpPr>
          <p:nvPr/>
        </p:nvSpPr>
        <p:spPr bwMode="auto">
          <a:xfrm>
            <a:off x="6588125" y="6237288"/>
            <a:ext cx="1943100" cy="404812"/>
          </a:xfrm>
          <a:prstGeom prst="rect">
            <a:avLst/>
          </a:prstGeom>
          <a:noFill/>
          <a:ln w="9525">
            <a:noFill/>
            <a:miter lim="800000"/>
            <a:headEnd/>
            <a:tailEnd/>
          </a:ln>
          <a:effectLst/>
        </p:spPr>
        <p:txBody>
          <a:bodyPr anchor="ctr"/>
          <a:lstStyle/>
          <a:p>
            <a:r>
              <a:rPr lang="en-GB" sz="2400" dirty="0">
                <a:latin typeface="Chalkboard"/>
              </a:rPr>
              <a:t>Safe</a:t>
            </a:r>
          </a:p>
        </p:txBody>
      </p:sp>
      <p:sp>
        <p:nvSpPr>
          <p:cNvPr id="269324" name="AutoShape 12"/>
          <p:cNvSpPr>
            <a:spLocks noChangeArrowheads="1"/>
          </p:cNvSpPr>
          <p:nvPr/>
        </p:nvSpPr>
        <p:spPr bwMode="auto">
          <a:xfrm rot="10800000">
            <a:off x="4500563" y="1773238"/>
            <a:ext cx="1366837" cy="1008062"/>
          </a:xfrm>
          <a:prstGeom prst="leftArrow">
            <a:avLst>
              <a:gd name="adj1" fmla="val 50000"/>
              <a:gd name="adj2" fmla="val 33898"/>
            </a:avLst>
          </a:prstGeom>
          <a:solidFill>
            <a:srgbClr val="66FF33"/>
          </a:solidFill>
          <a:ln w="9525">
            <a:solidFill>
              <a:schemeClr val="tx1"/>
            </a:solidFill>
            <a:miter lim="800000"/>
            <a:headEnd/>
            <a:tailEnd/>
          </a:ln>
          <a:effectLst/>
        </p:spPr>
        <p:txBody>
          <a:bodyPr wrap="none" anchor="ctr"/>
          <a:lstStyle/>
          <a:p>
            <a:endParaRPr lang="en-GB" dirty="0">
              <a:latin typeface="Chalkboard"/>
            </a:endParaRPr>
          </a:p>
        </p:txBody>
      </p:sp>
      <p:sp>
        <p:nvSpPr>
          <p:cNvPr id="269325" name="Oval 13"/>
          <p:cNvSpPr>
            <a:spLocks noChangeArrowheads="1"/>
          </p:cNvSpPr>
          <p:nvPr/>
        </p:nvSpPr>
        <p:spPr bwMode="auto">
          <a:xfrm>
            <a:off x="6084888" y="1628775"/>
            <a:ext cx="2052637" cy="1223963"/>
          </a:xfrm>
          <a:prstGeom prst="ellipse">
            <a:avLst/>
          </a:prstGeom>
          <a:solidFill>
            <a:srgbClr val="FF9999"/>
          </a:solidFill>
          <a:ln w="9525">
            <a:solidFill>
              <a:schemeClr val="tx1"/>
            </a:solidFill>
            <a:round/>
            <a:headEnd/>
            <a:tailEnd/>
          </a:ln>
          <a:effectLst/>
        </p:spPr>
        <p:txBody>
          <a:bodyPr wrap="none" anchor="ctr"/>
          <a:lstStyle/>
          <a:p>
            <a:pPr algn="ctr"/>
            <a:r>
              <a:rPr lang="en-GB" sz="2400" dirty="0">
                <a:solidFill>
                  <a:srgbClr val="000000"/>
                </a:solidFill>
                <a:latin typeface="Chalkboard"/>
              </a:rPr>
              <a:t>Nirvana</a:t>
            </a:r>
          </a:p>
        </p:txBody>
      </p:sp>
      <p:sp>
        <p:nvSpPr>
          <p:cNvPr id="269326" name="Text Box 14"/>
          <p:cNvSpPr txBox="1">
            <a:spLocks noChangeArrowheads="1"/>
          </p:cNvSpPr>
          <p:nvPr/>
        </p:nvSpPr>
        <p:spPr bwMode="auto">
          <a:xfrm>
            <a:off x="4357686" y="1285860"/>
            <a:ext cx="1762021" cy="646331"/>
          </a:xfrm>
          <a:prstGeom prst="rect">
            <a:avLst/>
          </a:prstGeom>
          <a:noFill/>
          <a:ln w="9525">
            <a:noFill/>
            <a:miter lim="800000"/>
            <a:headEnd/>
            <a:tailEnd/>
          </a:ln>
          <a:effectLst/>
        </p:spPr>
        <p:txBody>
          <a:bodyPr wrap="none">
            <a:spAutoFit/>
          </a:bodyPr>
          <a:lstStyle/>
          <a:p>
            <a:r>
              <a:rPr lang="en-GB" dirty="0">
                <a:latin typeface="Chalkboard"/>
              </a:rPr>
              <a:t>Plan </a:t>
            </a:r>
            <a:r>
              <a:rPr lang="en-GB" dirty="0" smtClean="0">
                <a:latin typeface="Chalkboard"/>
              </a:rPr>
              <a:t>A</a:t>
            </a:r>
            <a:br>
              <a:rPr lang="en-GB" dirty="0" smtClean="0">
                <a:latin typeface="Chalkboard"/>
              </a:rPr>
            </a:br>
            <a:r>
              <a:rPr lang="en-GB" dirty="0" smtClean="0">
                <a:latin typeface="Chalkboard"/>
              </a:rPr>
              <a:t>(everyone else)</a:t>
            </a:r>
            <a:endParaRPr lang="en-GB" dirty="0">
              <a:latin typeface="Chalkboard"/>
            </a:endParaRPr>
          </a:p>
        </p:txBody>
      </p:sp>
      <p:sp>
        <p:nvSpPr>
          <p:cNvPr id="269327" name="Text Box 15"/>
          <p:cNvSpPr txBox="1">
            <a:spLocks noChangeArrowheads="1"/>
          </p:cNvSpPr>
          <p:nvPr/>
        </p:nvSpPr>
        <p:spPr bwMode="auto">
          <a:xfrm>
            <a:off x="7308850" y="3716338"/>
            <a:ext cx="1069524" cy="646331"/>
          </a:xfrm>
          <a:prstGeom prst="rect">
            <a:avLst/>
          </a:prstGeom>
          <a:noFill/>
          <a:ln w="9525">
            <a:noFill/>
            <a:miter lim="800000"/>
            <a:headEnd/>
            <a:tailEnd/>
          </a:ln>
          <a:effectLst/>
        </p:spPr>
        <p:txBody>
          <a:bodyPr wrap="none">
            <a:spAutoFit/>
          </a:bodyPr>
          <a:lstStyle/>
          <a:p>
            <a:r>
              <a:rPr lang="en-GB" dirty="0">
                <a:latin typeface="Chalkboard"/>
              </a:rPr>
              <a:t>Plan </a:t>
            </a:r>
            <a:r>
              <a:rPr lang="en-GB" dirty="0" smtClean="0">
                <a:latin typeface="Chalkboard"/>
              </a:rPr>
              <a:t>B</a:t>
            </a:r>
            <a:br>
              <a:rPr lang="en-GB" dirty="0" smtClean="0">
                <a:latin typeface="Chalkboard"/>
              </a:rPr>
            </a:br>
            <a:r>
              <a:rPr lang="en-GB" dirty="0" smtClean="0">
                <a:latin typeface="Chalkboard"/>
              </a:rPr>
              <a:t>(Haskell)</a:t>
            </a:r>
            <a:endParaRPr lang="en-GB" dirty="0">
              <a:latin typeface="Chalkboard"/>
            </a:endParaRPr>
          </a:p>
        </p:txBody>
      </p:sp>
      <p:sp>
        <p:nvSpPr>
          <p:cNvPr id="16" name="Right Arrow 15"/>
          <p:cNvSpPr/>
          <p:nvPr/>
        </p:nvSpPr>
        <p:spPr bwMode="auto">
          <a:xfrm rot="13216492">
            <a:off x="4696308" y="3275885"/>
            <a:ext cx="2000264" cy="285752"/>
          </a:xfrm>
          <a:prstGeom prst="rightArrow">
            <a:avLst/>
          </a:prstGeom>
          <a:solidFill>
            <a:srgbClr val="FF0000"/>
          </a:solidFill>
          <a:ln w="9525"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Chalkboard"/>
            </a:endParaRPr>
          </a:p>
        </p:txBody>
      </p:sp>
      <p:sp>
        <p:nvSpPr>
          <p:cNvPr id="17" name="TextBox 16"/>
          <p:cNvSpPr txBox="1"/>
          <p:nvPr/>
        </p:nvSpPr>
        <p:spPr>
          <a:xfrm>
            <a:off x="2857488" y="3357562"/>
            <a:ext cx="3143272" cy="923330"/>
          </a:xfrm>
          <a:prstGeom prst="rect">
            <a:avLst/>
          </a:prstGeom>
          <a:noFill/>
        </p:spPr>
        <p:txBody>
          <a:bodyPr wrap="square" rtlCol="0">
            <a:spAutoFit/>
          </a:bodyPr>
          <a:lstStyle/>
          <a:p>
            <a:pPr algn="l"/>
            <a:r>
              <a:rPr lang="en-GB" dirty="0" smtClean="0">
                <a:latin typeface="Chalkboard"/>
              </a:rPr>
              <a:t>Ideas; e.g. Software Transactional Memory (retry, </a:t>
            </a:r>
            <a:r>
              <a:rPr lang="en-GB" dirty="0" err="1" smtClean="0">
                <a:latin typeface="Chalkboard"/>
              </a:rPr>
              <a:t>orElse</a:t>
            </a:r>
            <a:r>
              <a:rPr lang="en-GB" dirty="0" smtClean="0">
                <a:latin typeface="Chalkboard"/>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Explicit Data Flow</a:t>
            </a:r>
            <a:endParaRPr lang="en-US" dirty="0"/>
          </a:p>
        </p:txBody>
      </p:sp>
      <p:sp>
        <p:nvSpPr>
          <p:cNvPr id="3" name="Content Placeholder 2"/>
          <p:cNvSpPr>
            <a:spLocks noGrp="1"/>
          </p:cNvSpPr>
          <p:nvPr>
            <p:ph idx="1"/>
          </p:nvPr>
        </p:nvSpPr>
        <p:spPr/>
        <p:txBody>
          <a:bodyPr>
            <a:normAutofit lnSpcReduction="10000"/>
          </a:bodyPr>
          <a:lstStyle/>
          <a:p>
            <a:r>
              <a:rPr lang="en-US" dirty="0" smtClean="0"/>
              <a:t>Pure functional languages make </a:t>
            </a:r>
            <a:r>
              <a:rPr lang="en-US" i="1" dirty="0" smtClean="0"/>
              <a:t>all </a:t>
            </a:r>
            <a:r>
              <a:rPr lang="en-US" dirty="0" smtClean="0"/>
              <a:t>data flow explicit.</a:t>
            </a:r>
          </a:p>
          <a:p>
            <a:r>
              <a:rPr lang="en-US" dirty="0" smtClean="0">
                <a:solidFill>
                  <a:srgbClr val="FFFF00"/>
                </a:solidFill>
              </a:rPr>
              <a:t>Advantages</a:t>
            </a:r>
          </a:p>
          <a:p>
            <a:pPr lvl="1"/>
            <a:r>
              <a:rPr lang="en-US" dirty="0" smtClean="0"/>
              <a:t>Value of an expression depends only on its free variables, making </a:t>
            </a:r>
            <a:r>
              <a:rPr lang="en-US" dirty="0" err="1" smtClean="0"/>
              <a:t>equational</a:t>
            </a:r>
            <a:r>
              <a:rPr lang="en-US" dirty="0" smtClean="0"/>
              <a:t> reasoning valid.</a:t>
            </a:r>
          </a:p>
          <a:p>
            <a:pPr lvl="1"/>
            <a:r>
              <a:rPr lang="en-US" dirty="0" smtClean="0"/>
              <a:t>Order of evaluation is irrelevant, so programs may be evaluated lazily.</a:t>
            </a:r>
          </a:p>
          <a:p>
            <a:pPr lvl="1"/>
            <a:r>
              <a:rPr lang="en-US" dirty="0" smtClean="0"/>
              <a:t>Modularity: everything is explicitly named, so programmer has maximum flexibility.</a:t>
            </a:r>
          </a:p>
          <a:p>
            <a:r>
              <a:rPr lang="en-US" dirty="0" smtClean="0">
                <a:solidFill>
                  <a:srgbClr val="FF0000"/>
                </a:solidFill>
              </a:rPr>
              <a:t>Disadvantages</a:t>
            </a:r>
          </a:p>
          <a:p>
            <a:pPr lvl="1"/>
            <a:r>
              <a:rPr lang="en-US" dirty="0" smtClean="0"/>
              <a:t>Plumbing, plumbing, plumbing!</a:t>
            </a:r>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GB" dirty="0" smtClean="0"/>
              <a:t>An Assessment and a Prediction</a:t>
            </a:r>
          </a:p>
        </p:txBody>
      </p:sp>
      <p:sp>
        <p:nvSpPr>
          <p:cNvPr id="7" name="Rounded Rectangular Callout 6"/>
          <p:cNvSpPr/>
          <p:nvPr/>
        </p:nvSpPr>
        <p:spPr>
          <a:xfrm>
            <a:off x="1092200" y="1676400"/>
            <a:ext cx="7454900" cy="3542530"/>
          </a:xfrm>
          <a:prstGeom prst="wedgeRoundRectCallout">
            <a:avLst>
              <a:gd name="adj1" fmla="val -23745"/>
              <a:gd name="adj2" fmla="val 49693"/>
              <a:gd name="adj3" fmla="val 16667"/>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nSpc>
                <a:spcPct val="90000"/>
              </a:lnSpc>
            </a:pPr>
            <a:r>
              <a:rPr lang="en-GB" sz="2800" dirty="0" smtClean="0">
                <a:latin typeface="Chalkboard"/>
                <a:cs typeface="Chalkboard"/>
              </a:rPr>
              <a:t>One of Haskell’s most significant contributions is to take purity seriously, and relentlessly pursue Plan B.  </a:t>
            </a:r>
          </a:p>
          <a:p>
            <a:pPr>
              <a:lnSpc>
                <a:spcPct val="90000"/>
              </a:lnSpc>
            </a:pPr>
            <a:endParaRPr lang="en-GB" sz="2800" dirty="0" smtClean="0">
              <a:latin typeface="Chalkboard"/>
              <a:cs typeface="Chalkboard"/>
            </a:endParaRPr>
          </a:p>
          <a:p>
            <a:pPr>
              <a:lnSpc>
                <a:spcPct val="90000"/>
              </a:lnSpc>
            </a:pPr>
            <a:r>
              <a:rPr lang="en-GB" sz="2800" dirty="0" smtClean="0">
                <a:latin typeface="Chalkboard"/>
                <a:cs typeface="Chalkboard"/>
              </a:rPr>
              <a:t>Imperative languages will embody growing (and checkable) pure subsets.</a:t>
            </a:r>
          </a:p>
          <a:p>
            <a:pPr>
              <a:lnSpc>
                <a:spcPct val="90000"/>
              </a:lnSpc>
            </a:pPr>
            <a:endParaRPr lang="en-GB" sz="2800" dirty="0" smtClean="0">
              <a:latin typeface="Chalkboard"/>
              <a:cs typeface="Chalkboard"/>
            </a:endParaRPr>
          </a:p>
          <a:p>
            <a:pPr>
              <a:lnSpc>
                <a:spcPct val="90000"/>
              </a:lnSpc>
            </a:pPr>
            <a:r>
              <a:rPr lang="en-GB" sz="2800" dirty="0" smtClean="0">
                <a:latin typeface="Chalkboard"/>
                <a:cs typeface="Chalkboard"/>
              </a:rPr>
              <a:t>			-- Simon Peyton Jones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Evaluator</a:t>
            </a:r>
            <a:endParaRPr lang="en-US" dirty="0"/>
          </a:p>
        </p:txBody>
      </p:sp>
      <p:sp>
        <p:nvSpPr>
          <p:cNvPr id="4" name="TextBox 3"/>
          <p:cNvSpPr txBox="1"/>
          <p:nvPr/>
        </p:nvSpPr>
        <p:spPr>
          <a:xfrm>
            <a:off x="925508" y="1555743"/>
            <a:ext cx="7292984" cy="4708981"/>
          </a:xfrm>
          <a:prstGeom prst="rect">
            <a:avLst/>
          </a:prstGeom>
          <a:solidFill>
            <a:srgbClr val="FFFF00"/>
          </a:solidFill>
        </p:spPr>
        <p:txBody>
          <a:bodyPr wrap="square" rtlCol="0">
            <a:spAutoFit/>
          </a:bodyPr>
          <a:lstStyle/>
          <a:p>
            <a:r>
              <a:rPr lang="en-US" sz="2000" b="1" dirty="0" smtClean="0">
                <a:solidFill>
                  <a:schemeClr val="bg1"/>
                </a:solidFill>
                <a:latin typeface="Courier New" pitchFamily="49" charset="0"/>
                <a:cs typeface="Courier New" pitchFamily="49" charset="0"/>
              </a:rPr>
              <a:t>data Exp = Plus  Exp Exp</a:t>
            </a:r>
          </a:p>
          <a:p>
            <a:r>
              <a:rPr lang="en-US" sz="2000" b="1" dirty="0" smtClean="0">
                <a:solidFill>
                  <a:schemeClr val="bg1"/>
                </a:solidFill>
                <a:latin typeface="Courier New" pitchFamily="49" charset="0"/>
                <a:cs typeface="Courier New" pitchFamily="49" charset="0"/>
              </a:rPr>
              <a:t>         | Minus Exp Exp</a:t>
            </a:r>
          </a:p>
          <a:p>
            <a:r>
              <a:rPr lang="en-US" sz="2000" b="1" dirty="0" smtClean="0">
                <a:solidFill>
                  <a:schemeClr val="bg1"/>
                </a:solidFill>
                <a:latin typeface="Courier New" pitchFamily="49" charset="0"/>
                <a:cs typeface="Courier New" pitchFamily="49" charset="0"/>
              </a:rPr>
              <a:t>         | Times Exp Exp</a:t>
            </a:r>
          </a:p>
          <a:p>
            <a:r>
              <a:rPr lang="en-US" sz="2000" b="1" dirty="0" smtClean="0">
                <a:solidFill>
                  <a:schemeClr val="bg1"/>
                </a:solidFill>
                <a:latin typeface="Courier New" pitchFamily="49" charset="0"/>
                <a:cs typeface="Courier New" pitchFamily="49" charset="0"/>
              </a:rPr>
              <a:t>         | Div   Exp Exp</a:t>
            </a:r>
          </a:p>
          <a:p>
            <a:r>
              <a:rPr lang="en-US" sz="2000" b="1" dirty="0" smtClean="0">
                <a:solidFill>
                  <a:schemeClr val="bg1"/>
                </a:solidFill>
                <a:latin typeface="Courier New" pitchFamily="49" charset="0"/>
                <a:cs typeface="Courier New" pitchFamily="49" charset="0"/>
              </a:rPr>
              <a:t>         | Const </a:t>
            </a:r>
            <a:r>
              <a:rPr lang="en-US" sz="2000" b="1" dirty="0" err="1" smtClean="0">
                <a:solidFill>
                  <a:schemeClr val="bg1"/>
                </a:solidFill>
                <a:latin typeface="Courier New" pitchFamily="49" charset="0"/>
                <a:cs typeface="Courier New" pitchFamily="49" charset="0"/>
              </a:rPr>
              <a:t>Int</a:t>
            </a:r>
            <a:endParaRPr lang="en-US" sz="2000" b="1" dirty="0" smtClean="0">
              <a:solidFill>
                <a:schemeClr val="bg1"/>
              </a:solidFill>
              <a:latin typeface="Courier New" pitchFamily="49" charset="0"/>
              <a:cs typeface="Courier New" pitchFamily="49" charset="0"/>
            </a:endParaRPr>
          </a:p>
          <a:p>
            <a:endParaRPr lang="en-US" sz="2000" b="1" dirty="0" smtClean="0">
              <a:solidFill>
                <a:schemeClr val="bg1"/>
              </a:solidFill>
              <a:latin typeface="Courier New" pitchFamily="49" charset="0"/>
              <a:cs typeface="Courier New" pitchFamily="49" charset="0"/>
            </a:endParaRPr>
          </a:p>
          <a:p>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 Exp -&gt; </a:t>
            </a:r>
            <a:r>
              <a:rPr lang="en-US" sz="2000" b="1" dirty="0" err="1" smtClean="0">
                <a:solidFill>
                  <a:schemeClr val="bg1"/>
                </a:solidFill>
                <a:latin typeface="Courier New" pitchFamily="49" charset="0"/>
                <a:cs typeface="Courier New" pitchFamily="49" charset="0"/>
              </a:rPr>
              <a:t>Int</a:t>
            </a:r>
            <a:endParaRPr lang="en-US" sz="2000" b="1" dirty="0" smtClean="0">
              <a:solidFill>
                <a:schemeClr val="bg1"/>
              </a:solidFill>
              <a:latin typeface="Courier New" pitchFamily="49" charset="0"/>
              <a:cs typeface="Courier New" pitchFamily="49" charset="0"/>
            </a:endParaRPr>
          </a:p>
          <a:p>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(Plus  e1 e2)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e1)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e2)</a:t>
            </a:r>
          </a:p>
          <a:p>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(Minus e1 e2)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e1)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e2)</a:t>
            </a:r>
          </a:p>
          <a:p>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(Times e1 e2)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e1)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e2)</a:t>
            </a:r>
          </a:p>
          <a:p>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(Div   e1 e2)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e1) `div`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e2)</a:t>
            </a:r>
          </a:p>
          <a:p>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(Const </a:t>
            </a:r>
            <a:r>
              <a:rPr lang="en-US" sz="2000" b="1" dirty="0" err="1" smtClean="0">
                <a:solidFill>
                  <a:schemeClr val="bg1"/>
                </a:solidFill>
                <a:latin typeface="Courier New" pitchFamily="49" charset="0"/>
                <a:cs typeface="Courier New" pitchFamily="49" charset="0"/>
              </a:rPr>
              <a:t>i</a:t>
            </a:r>
            <a:r>
              <a:rPr lang="en-US" sz="2000" b="1" dirty="0" smtClean="0">
                <a:solidFill>
                  <a:schemeClr val="bg1"/>
                </a:solidFill>
                <a:latin typeface="Courier New" pitchFamily="49" charset="0"/>
                <a:cs typeface="Courier New" pitchFamily="49" charset="0"/>
              </a:rPr>
              <a:t>)     = </a:t>
            </a:r>
            <a:r>
              <a:rPr lang="en-US" sz="2000" b="1" dirty="0" err="1" smtClean="0">
                <a:solidFill>
                  <a:schemeClr val="bg1"/>
                </a:solidFill>
                <a:latin typeface="Courier New" pitchFamily="49" charset="0"/>
                <a:cs typeface="Courier New" pitchFamily="49" charset="0"/>
              </a:rPr>
              <a:t>i</a:t>
            </a:r>
            <a:endParaRPr lang="en-US" sz="2000" b="1" dirty="0" smtClean="0">
              <a:solidFill>
                <a:schemeClr val="bg1"/>
              </a:solidFill>
              <a:latin typeface="Courier New" pitchFamily="49" charset="0"/>
              <a:cs typeface="Courier New" pitchFamily="49" charset="0"/>
            </a:endParaRPr>
          </a:p>
          <a:p>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answer = </a:t>
            </a:r>
            <a:r>
              <a:rPr lang="en-US" sz="2000" b="1" dirty="0" err="1" smtClean="0">
                <a:solidFill>
                  <a:schemeClr val="bg1"/>
                </a:solidFill>
                <a:latin typeface="Courier New" pitchFamily="49" charset="0"/>
                <a:cs typeface="Courier New" pitchFamily="49" charset="0"/>
              </a:rPr>
              <a:t>eval</a:t>
            </a:r>
            <a:r>
              <a:rPr lang="en-US" sz="2000" b="1" dirty="0" smtClean="0">
                <a:solidFill>
                  <a:schemeClr val="bg1"/>
                </a:solidFill>
                <a:latin typeface="Courier New" pitchFamily="49" charset="0"/>
                <a:cs typeface="Courier New" pitchFamily="49" charset="0"/>
              </a:rPr>
              <a:t> (Div (Const 3)</a:t>
            </a:r>
          </a:p>
          <a:p>
            <a:r>
              <a:rPr lang="en-US" sz="2000" b="1" dirty="0" smtClean="0">
                <a:solidFill>
                  <a:schemeClr val="bg1"/>
                </a:solidFill>
                <a:latin typeface="Courier New" pitchFamily="49" charset="0"/>
                <a:cs typeface="Courier New" pitchFamily="49" charset="0"/>
              </a:rPr>
              <a:t>                   (Plus (Const 4) (Const 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57262"/>
          </a:xfrm>
        </p:spPr>
        <p:txBody>
          <a:bodyPr/>
          <a:lstStyle/>
          <a:p>
            <a:r>
              <a:rPr lang="en-US" dirty="0" smtClean="0"/>
              <a:t>Making Modifications</a:t>
            </a:r>
            <a:endParaRPr lang="en-US" dirty="0"/>
          </a:p>
        </p:txBody>
      </p:sp>
      <p:sp>
        <p:nvSpPr>
          <p:cNvPr id="3" name="Content Placeholder 2"/>
          <p:cNvSpPr>
            <a:spLocks noGrp="1"/>
          </p:cNvSpPr>
          <p:nvPr>
            <p:ph idx="1"/>
          </p:nvPr>
        </p:nvSpPr>
        <p:spPr>
          <a:xfrm>
            <a:off x="457200" y="1397000"/>
            <a:ext cx="8229600" cy="4709160"/>
          </a:xfrm>
        </p:spPr>
        <p:txBody>
          <a:bodyPr>
            <a:normAutofit lnSpcReduction="10000"/>
          </a:bodyPr>
          <a:lstStyle/>
          <a:p>
            <a:r>
              <a:rPr lang="en-US" dirty="0" smtClean="0"/>
              <a:t>To add error checking</a:t>
            </a:r>
          </a:p>
          <a:p>
            <a:pPr lvl="1"/>
            <a:r>
              <a:rPr lang="en-US" dirty="0" smtClean="0">
                <a:solidFill>
                  <a:schemeClr val="accent4">
                    <a:lumMod val="60000"/>
                    <a:lumOff val="40000"/>
                  </a:schemeClr>
                </a:solidFill>
              </a:rPr>
              <a:t>Purely</a:t>
            </a:r>
            <a:r>
              <a:rPr lang="en-US" dirty="0" smtClean="0"/>
              <a:t>: modify each recursive call to check for and handle errors.</a:t>
            </a:r>
          </a:p>
          <a:p>
            <a:pPr lvl="1"/>
            <a:r>
              <a:rPr lang="en-US" dirty="0" smtClean="0">
                <a:solidFill>
                  <a:schemeClr val="accent6">
                    <a:lumMod val="60000"/>
                    <a:lumOff val="40000"/>
                  </a:schemeClr>
                </a:solidFill>
              </a:rPr>
              <a:t>Impurely</a:t>
            </a:r>
            <a:r>
              <a:rPr lang="en-US" dirty="0" smtClean="0"/>
              <a:t>: throw an exception, wrap with a handler.</a:t>
            </a:r>
          </a:p>
          <a:p>
            <a:r>
              <a:rPr lang="en-US" dirty="0" smtClean="0"/>
              <a:t>To add logging</a:t>
            </a:r>
          </a:p>
          <a:p>
            <a:pPr lvl="1"/>
            <a:r>
              <a:rPr lang="en-US" dirty="0" smtClean="0">
                <a:solidFill>
                  <a:schemeClr val="accent4">
                    <a:lumMod val="60000"/>
                    <a:lumOff val="40000"/>
                  </a:schemeClr>
                </a:solidFill>
              </a:rPr>
              <a:t>Purely</a:t>
            </a:r>
            <a:r>
              <a:rPr lang="en-US" dirty="0" smtClean="0"/>
              <a:t>: modify each recursive call to thread a log.</a:t>
            </a:r>
          </a:p>
          <a:p>
            <a:pPr lvl="1"/>
            <a:r>
              <a:rPr lang="en-US" dirty="0" smtClean="0">
                <a:solidFill>
                  <a:schemeClr val="accent6">
                    <a:lumMod val="60000"/>
                    <a:lumOff val="40000"/>
                  </a:schemeClr>
                </a:solidFill>
              </a:rPr>
              <a:t>Impurely</a:t>
            </a:r>
            <a:r>
              <a:rPr lang="en-US" dirty="0" smtClean="0"/>
              <a:t>: write to a file or global variable.</a:t>
            </a:r>
          </a:p>
          <a:p>
            <a:r>
              <a:rPr lang="en-US" dirty="0" smtClean="0"/>
              <a:t>To add a count of the number of operations</a:t>
            </a:r>
          </a:p>
          <a:p>
            <a:pPr lvl="1"/>
            <a:r>
              <a:rPr lang="en-US" dirty="0" smtClean="0">
                <a:solidFill>
                  <a:schemeClr val="accent4">
                    <a:lumMod val="60000"/>
                    <a:lumOff val="40000"/>
                  </a:schemeClr>
                </a:solidFill>
              </a:rPr>
              <a:t>Purely</a:t>
            </a:r>
            <a:r>
              <a:rPr lang="en-US" dirty="0" smtClean="0"/>
              <a:t>: modify each recursive call to thread count.</a:t>
            </a:r>
          </a:p>
          <a:p>
            <a:pPr lvl="1"/>
            <a:r>
              <a:rPr lang="en-US" dirty="0" smtClean="0">
                <a:solidFill>
                  <a:schemeClr val="accent6">
                    <a:lumMod val="60000"/>
                    <a:lumOff val="40000"/>
                  </a:schemeClr>
                </a:solidFill>
              </a:rPr>
              <a:t>Impurely</a:t>
            </a:r>
            <a:r>
              <a:rPr lang="en-US" dirty="0" smtClean="0"/>
              <a:t>: increment a global variable. </a:t>
            </a:r>
            <a:endParaRPr lang="en-US" dirty="0"/>
          </a:p>
        </p:txBody>
      </p:sp>
      <p:sp>
        <p:nvSpPr>
          <p:cNvPr id="6" name="Rounded Rectangular Callout 5"/>
          <p:cNvSpPr/>
          <p:nvPr/>
        </p:nvSpPr>
        <p:spPr>
          <a:xfrm>
            <a:off x="1892300" y="6045200"/>
            <a:ext cx="5232400"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chemeClr val="bg1"/>
                </a:solidFill>
                <a:latin typeface="Chalkboard"/>
              </a:rPr>
              <a:t>Clearly the imperative approach is easier!</a:t>
            </a:r>
            <a:endParaRPr lang="en-GB" sz="2000" dirty="0">
              <a:solidFill>
                <a:schemeClr val="bg1"/>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728662"/>
          </a:xfrm>
        </p:spPr>
        <p:txBody>
          <a:bodyPr/>
          <a:lstStyle/>
          <a:p>
            <a:r>
              <a:rPr lang="en-US" dirty="0" smtClean="0"/>
              <a:t>Adding Error Handling</a:t>
            </a:r>
            <a:endParaRPr lang="en-US" dirty="0"/>
          </a:p>
        </p:txBody>
      </p:sp>
      <p:sp>
        <p:nvSpPr>
          <p:cNvPr id="3" name="Content Placeholder 2"/>
          <p:cNvSpPr>
            <a:spLocks noGrp="1"/>
          </p:cNvSpPr>
          <p:nvPr>
            <p:ph idx="1"/>
          </p:nvPr>
        </p:nvSpPr>
        <p:spPr>
          <a:xfrm>
            <a:off x="457200" y="1041400"/>
            <a:ext cx="8229600" cy="5140960"/>
          </a:xfrm>
        </p:spPr>
        <p:txBody>
          <a:bodyPr>
            <a:normAutofit/>
          </a:bodyPr>
          <a:lstStyle/>
          <a:p>
            <a:r>
              <a:rPr lang="en-US" sz="2400" dirty="0" smtClean="0"/>
              <a:t>Modify code to check for division by zero:</a:t>
            </a:r>
            <a:endParaRPr lang="en-US" sz="2400" dirty="0"/>
          </a:p>
        </p:txBody>
      </p:sp>
      <p:sp>
        <p:nvSpPr>
          <p:cNvPr id="5" name="TextBox 4"/>
          <p:cNvSpPr txBox="1"/>
          <p:nvPr/>
        </p:nvSpPr>
        <p:spPr>
          <a:xfrm>
            <a:off x="735804" y="1593843"/>
            <a:ext cx="7672392" cy="4093428"/>
          </a:xfrm>
          <a:prstGeom prst="rect">
            <a:avLst/>
          </a:prstGeom>
          <a:solidFill>
            <a:srgbClr val="FFFF00"/>
          </a:solidFill>
        </p:spPr>
        <p:txBody>
          <a:bodyPr wrap="square" rtlCol="0">
            <a:spAutoFit/>
          </a:bodyPr>
          <a:lstStyle/>
          <a:p>
            <a:r>
              <a:rPr lang="en-US" sz="2000" b="1" dirty="0" smtClean="0">
                <a:solidFill>
                  <a:schemeClr val="bg1"/>
                </a:solidFill>
                <a:latin typeface="Courier New" pitchFamily="49" charset="0"/>
                <a:cs typeface="Courier New" pitchFamily="49" charset="0"/>
              </a:rPr>
              <a:t>data Hope a = Ok a | Error String</a:t>
            </a:r>
          </a:p>
          <a:p>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eval1 :: Exp -&gt; Hope </a:t>
            </a:r>
            <a:r>
              <a:rPr lang="en-US" sz="2000" b="1" dirty="0" err="1" smtClean="0">
                <a:solidFill>
                  <a:schemeClr val="bg1"/>
                </a:solidFill>
                <a:latin typeface="Courier New" pitchFamily="49" charset="0"/>
                <a:cs typeface="Courier New" pitchFamily="49" charset="0"/>
              </a:rPr>
              <a:t>Int</a:t>
            </a:r>
            <a:endParaRPr lang="en-US" sz="2000" b="1" dirty="0" smtClean="0">
              <a:solidFill>
                <a:schemeClr val="bg1"/>
              </a:solidFill>
              <a:latin typeface="Courier New" pitchFamily="49" charset="0"/>
              <a:cs typeface="Courier New" pitchFamily="49" charset="0"/>
            </a:endParaRPr>
          </a:p>
          <a:p>
            <a:r>
              <a:rPr lang="en-US" sz="2000" b="1" dirty="0" smtClean="0">
                <a:solidFill>
                  <a:srgbClr val="FF0000"/>
                </a:solidFill>
                <a:latin typeface="Courier New" pitchFamily="49" charset="0"/>
                <a:cs typeface="Courier New" pitchFamily="49" charset="0"/>
              </a:rPr>
              <a:t>-- Plus, Minus, Times cases omitted, but similar.</a:t>
            </a:r>
          </a:p>
          <a:p>
            <a:r>
              <a:rPr lang="en-US" sz="2000" b="1" dirty="0" smtClean="0">
                <a:solidFill>
                  <a:schemeClr val="bg1"/>
                </a:solidFill>
                <a:latin typeface="Courier New" pitchFamily="49" charset="0"/>
                <a:cs typeface="Courier New" pitchFamily="49" charset="0"/>
              </a:rPr>
              <a:t>eval1 (Div   e1 e2) = </a:t>
            </a:r>
          </a:p>
          <a:p>
            <a:r>
              <a:rPr lang="en-US" sz="2000" b="1" dirty="0" smtClean="0">
                <a:solidFill>
                  <a:schemeClr val="bg1"/>
                </a:solidFill>
                <a:latin typeface="Courier New" pitchFamily="49" charset="0"/>
                <a:cs typeface="Courier New" pitchFamily="49" charset="0"/>
              </a:rPr>
              <a:t>   case eval1 e1 of</a:t>
            </a:r>
          </a:p>
          <a:p>
            <a:r>
              <a:rPr lang="en-US" sz="2000" b="1" dirty="0" smtClean="0">
                <a:solidFill>
                  <a:schemeClr val="bg1"/>
                </a:solidFill>
                <a:latin typeface="Courier New" pitchFamily="49" charset="0"/>
                <a:cs typeface="Courier New" pitchFamily="49" charset="0"/>
              </a:rPr>
              <a:t>      Ok v1 -&gt; </a:t>
            </a:r>
          </a:p>
          <a:p>
            <a:r>
              <a:rPr lang="en-US" sz="2000" b="1" dirty="0" smtClean="0">
                <a:solidFill>
                  <a:schemeClr val="bg1"/>
                </a:solidFill>
                <a:latin typeface="Courier New" pitchFamily="49" charset="0"/>
                <a:cs typeface="Courier New" pitchFamily="49" charset="0"/>
              </a:rPr>
              <a:t>        case eval1 e2 of</a:t>
            </a:r>
          </a:p>
          <a:p>
            <a:r>
              <a:rPr lang="en-US" sz="2000" b="1" dirty="0" smtClean="0">
                <a:solidFill>
                  <a:schemeClr val="bg1"/>
                </a:solidFill>
                <a:latin typeface="Courier New" pitchFamily="49" charset="0"/>
                <a:cs typeface="Courier New" pitchFamily="49" charset="0"/>
              </a:rPr>
              <a:t>          Ok v2 -&gt; if v2 == 0 then Error "divby0"</a:t>
            </a:r>
          </a:p>
          <a:p>
            <a:r>
              <a:rPr lang="en-US" sz="2000" b="1" dirty="0" smtClean="0">
                <a:solidFill>
                  <a:schemeClr val="bg1"/>
                </a:solidFill>
                <a:latin typeface="Courier New" pitchFamily="49" charset="0"/>
                <a:cs typeface="Courier New" pitchFamily="49" charset="0"/>
              </a:rPr>
              <a:t>                   else Ok (v1 `div` v2)</a:t>
            </a:r>
          </a:p>
          <a:p>
            <a:r>
              <a:rPr lang="en-US" sz="2000" b="1" dirty="0" smtClean="0">
                <a:solidFill>
                  <a:schemeClr val="bg1"/>
                </a:solidFill>
                <a:latin typeface="Courier New" pitchFamily="49" charset="0"/>
                <a:cs typeface="Courier New" pitchFamily="49" charset="0"/>
              </a:rPr>
              <a:t>          Error </a:t>
            </a:r>
            <a:r>
              <a:rPr lang="en-US" sz="2000" b="1" dirty="0" err="1" smtClean="0">
                <a:solidFill>
                  <a:schemeClr val="bg1"/>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-&gt; Error </a:t>
            </a:r>
            <a:r>
              <a:rPr lang="en-US" sz="2000" b="1" dirty="0" err="1" smtClean="0">
                <a:solidFill>
                  <a:schemeClr val="bg1"/>
                </a:solidFill>
                <a:latin typeface="Courier New" pitchFamily="49" charset="0"/>
                <a:cs typeface="Courier New" pitchFamily="49" charset="0"/>
              </a:rPr>
              <a:t>s</a:t>
            </a:r>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      Error </a:t>
            </a:r>
            <a:r>
              <a:rPr lang="en-US" sz="2000" b="1" dirty="0" err="1" smtClean="0">
                <a:solidFill>
                  <a:schemeClr val="bg1"/>
                </a:solidFill>
                <a:latin typeface="Courier New" pitchFamily="49" charset="0"/>
                <a:cs typeface="Courier New" pitchFamily="49" charset="0"/>
              </a:rPr>
              <a:t>s</a:t>
            </a:r>
            <a:r>
              <a:rPr lang="en-US" sz="2000" b="1" dirty="0" smtClean="0">
                <a:solidFill>
                  <a:schemeClr val="bg1"/>
                </a:solidFill>
                <a:latin typeface="Courier New" pitchFamily="49" charset="0"/>
                <a:cs typeface="Courier New" pitchFamily="49" charset="0"/>
              </a:rPr>
              <a:t> -&gt; Error </a:t>
            </a:r>
            <a:r>
              <a:rPr lang="en-US" sz="2000" b="1" dirty="0" err="1" smtClean="0">
                <a:solidFill>
                  <a:schemeClr val="bg1"/>
                </a:solidFill>
                <a:latin typeface="Courier New" pitchFamily="49" charset="0"/>
                <a:cs typeface="Courier New" pitchFamily="49" charset="0"/>
              </a:rPr>
              <a:t>s</a:t>
            </a:r>
            <a:endParaRPr lang="en-US" sz="2000" b="1" dirty="0" smtClean="0">
              <a:solidFill>
                <a:schemeClr val="bg1"/>
              </a:solidFill>
              <a:latin typeface="Courier New" pitchFamily="49" charset="0"/>
              <a:cs typeface="Courier New" pitchFamily="49" charset="0"/>
            </a:endParaRPr>
          </a:p>
          <a:p>
            <a:r>
              <a:rPr lang="en-US" sz="2000" b="1" dirty="0" smtClean="0">
                <a:solidFill>
                  <a:schemeClr val="bg1"/>
                </a:solidFill>
                <a:latin typeface="Courier New" pitchFamily="49" charset="0"/>
                <a:cs typeface="Courier New" pitchFamily="49" charset="0"/>
              </a:rPr>
              <a:t>eval1 (Const </a:t>
            </a:r>
            <a:r>
              <a:rPr lang="en-US" sz="2000" b="1" dirty="0" err="1" smtClean="0">
                <a:solidFill>
                  <a:schemeClr val="bg1"/>
                </a:solidFill>
                <a:latin typeface="Courier New" pitchFamily="49" charset="0"/>
                <a:cs typeface="Courier New" pitchFamily="49" charset="0"/>
              </a:rPr>
              <a:t>i</a:t>
            </a:r>
            <a:r>
              <a:rPr lang="en-US" sz="2000" b="1" dirty="0" smtClean="0">
                <a:solidFill>
                  <a:schemeClr val="bg1"/>
                </a:solidFill>
                <a:latin typeface="Courier New" pitchFamily="49" charset="0"/>
                <a:cs typeface="Courier New" pitchFamily="49" charset="0"/>
              </a:rPr>
              <a:t>)     = Ok </a:t>
            </a:r>
            <a:r>
              <a:rPr lang="en-US" sz="2000" b="1" dirty="0" err="1" smtClean="0">
                <a:solidFill>
                  <a:schemeClr val="bg1"/>
                </a:solidFill>
                <a:latin typeface="Courier New" pitchFamily="49" charset="0"/>
                <a:cs typeface="Courier New" pitchFamily="49" charset="0"/>
              </a:rPr>
              <a:t>i</a:t>
            </a:r>
            <a:endParaRPr lang="en-US" sz="2000" b="1" dirty="0" smtClean="0">
              <a:solidFill>
                <a:schemeClr val="bg1"/>
              </a:solidFill>
              <a:latin typeface="Courier New" pitchFamily="49" charset="0"/>
              <a:cs typeface="Courier New" pitchFamily="49" charset="0"/>
            </a:endParaRPr>
          </a:p>
        </p:txBody>
      </p:sp>
      <p:sp>
        <p:nvSpPr>
          <p:cNvPr id="7" name="Rounded Rectangular Callout 6"/>
          <p:cNvSpPr/>
          <p:nvPr/>
        </p:nvSpPr>
        <p:spPr>
          <a:xfrm>
            <a:off x="3632201" y="6057900"/>
            <a:ext cx="1879599" cy="442674"/>
          </a:xfrm>
          <a:prstGeom prst="wedgeRoundRectCallout">
            <a:avLst>
              <a:gd name="adj1" fmla="val -23745"/>
              <a:gd name="adj2" fmla="val 496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GB" sz="2000" dirty="0" smtClean="0">
                <a:solidFill>
                  <a:srgbClr val="FF0000"/>
                </a:solidFill>
                <a:latin typeface="Chalkboard"/>
              </a:rPr>
              <a:t>Yuck!</a:t>
            </a:r>
            <a:endParaRPr lang="en-GB" sz="2000" dirty="0">
              <a:solidFill>
                <a:srgbClr val="FF0000"/>
              </a:solidFill>
              <a:latin typeface="Chalkboar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accel="50000" decel="5000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ysClr val="windowText" lastClr="000000"/>
      </a:dk1>
      <a:lt1>
        <a:sysClr val="window" lastClr="FFFFFF"/>
      </a:lt1>
      <a:dk2>
        <a:srgbClr val="002060"/>
      </a:dk2>
      <a:lt2>
        <a:srgbClr val="C9C2D1"/>
      </a:lt2>
      <a:accent1>
        <a:srgbClr val="CEB966"/>
      </a:accent1>
      <a:accent2>
        <a:srgbClr val="9CB084"/>
      </a:accent2>
      <a:accent3>
        <a:srgbClr val="6BB1C9"/>
      </a:accent3>
      <a:accent4>
        <a:srgbClr val="6585CF"/>
      </a:accent4>
      <a:accent5>
        <a:srgbClr val="7E6BC9"/>
      </a:accent5>
      <a:accent6>
        <a:srgbClr val="A379BB"/>
      </a:accent6>
      <a:hlink>
        <a:srgbClr val="FFC000"/>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spAutoFit/>
      </a:bodyPr>
      <a:lstStyle>
        <a:defPPr algn="ctr">
          <a:defRPr dirty="0">
            <a:latin typeface="Comic Sans MS" pitchFamily="66"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emplate>
  <TotalTime>27625</TotalTime>
  <Words>6536</Words>
  <Application>Microsoft Office PowerPoint</Application>
  <PresentationFormat>On-screen Show (4:3)</PresentationFormat>
  <Paragraphs>730</Paragraphs>
  <Slides>60</Slides>
  <Notes>8</Notes>
  <HiddenSlides>0</HiddenSlides>
  <MMClips>0</MMClips>
  <ScaleCrop>false</ScaleCrop>
  <HeadingPairs>
    <vt:vector size="4" baseType="variant">
      <vt:variant>
        <vt:lpstr>Design Template</vt:lpstr>
      </vt:variant>
      <vt:variant>
        <vt:i4>1</vt:i4>
      </vt:variant>
      <vt:variant>
        <vt:lpstr>Slide Titles</vt:lpstr>
      </vt:variant>
      <vt:variant>
        <vt:i4>60</vt:i4>
      </vt:variant>
    </vt:vector>
  </HeadingPairs>
  <TitlesOfParts>
    <vt:vector size="61" baseType="lpstr">
      <vt:lpstr>Apex</vt:lpstr>
      <vt:lpstr>An Introduction to  Monads</vt:lpstr>
      <vt:lpstr>Notes on the Reading</vt:lpstr>
      <vt:lpstr>Reviewing IO Monad</vt:lpstr>
      <vt:lpstr>“do” and “bind”</vt:lpstr>
      <vt:lpstr>More about “do”</vt:lpstr>
      <vt:lpstr>Explicit Data Flow</vt:lpstr>
      <vt:lpstr>An Evaluator</vt:lpstr>
      <vt:lpstr>Making Modifications</vt:lpstr>
      <vt:lpstr>Adding Error Handling</vt:lpstr>
      <vt:lpstr>Adding Error Handling</vt:lpstr>
      <vt:lpstr>A Useful Abstraction</vt:lpstr>
      <vt:lpstr>A Pattern...</vt:lpstr>
      <vt:lpstr>Monads, Formally</vt:lpstr>
      <vt:lpstr>Verifying that Hope is a Monad</vt:lpstr>
      <vt:lpstr>Many Monads</vt:lpstr>
      <vt:lpstr>Recall Type Classes</vt:lpstr>
      <vt:lpstr>Recall Type Constructor Classes</vt:lpstr>
      <vt:lpstr>The Monad Constructor Class</vt:lpstr>
      <vt:lpstr>Hope, Revisited</vt:lpstr>
      <vt:lpstr>Compare</vt:lpstr>
      <vt:lpstr>Adding Tracing</vt:lpstr>
      <vt:lpstr>Tracing Monad</vt:lpstr>
      <vt:lpstr>Eval with Monadic Tracing</vt:lpstr>
      <vt:lpstr>Adding a Count of Div Ops</vt:lpstr>
      <vt:lpstr>The ST Monad</vt:lpstr>
      <vt:lpstr>The ST Monad, Continued</vt:lpstr>
      <vt:lpstr>The ST Monad, Continued</vt:lpstr>
      <vt:lpstr>Operations in the ST Monad</vt:lpstr>
      <vt:lpstr>Counting Divs in the ST Monad</vt:lpstr>
      <vt:lpstr>The “Real” ST Monad</vt:lpstr>
      <vt:lpstr>Swapping in ST s</vt:lpstr>
      <vt:lpstr>A Closer Look</vt:lpstr>
      <vt:lpstr>But Wait!!!!</vt:lpstr>
      <vt:lpstr>But How?</vt:lpstr>
      <vt:lpstr>Typing runST</vt:lpstr>
      <vt:lpstr>A Better Type</vt:lpstr>
      <vt:lpstr>How does this work?</vt:lpstr>
      <vt:lpstr>How does this work?</vt:lpstr>
      <vt:lpstr>Formally</vt:lpstr>
      <vt:lpstr>The Implementation</vt:lpstr>
      <vt:lpstr>Mutable Arrays</vt:lpstr>
      <vt:lpstr>Imperative Depth First Search</vt:lpstr>
      <vt:lpstr>Imperative Depth First Search</vt:lpstr>
      <vt:lpstr>Using DFS</vt:lpstr>
      <vt:lpstr>Quicksort</vt:lpstr>
      <vt:lpstr>A Monad of Nondeterminism</vt:lpstr>
      <vt:lpstr>Example: Pairs of Factors</vt:lpstr>
      <vt:lpstr>Example: Eight Queens</vt:lpstr>
      <vt:lpstr>Monad Menagerie</vt:lpstr>
      <vt:lpstr>Operations on Monads</vt:lpstr>
      <vt:lpstr>Composing Monads</vt:lpstr>
      <vt:lpstr>Summary</vt:lpstr>
      <vt:lpstr>A Monadic Skin</vt:lpstr>
      <vt:lpstr>The Central Challenge</vt:lpstr>
      <vt:lpstr>The Challenge of Effects</vt:lpstr>
      <vt:lpstr>Two Basic Approaches: Plan A</vt:lpstr>
      <vt:lpstr>Two Basic Approaches: Plan B</vt:lpstr>
      <vt:lpstr>Lots of Cross Over</vt:lpstr>
      <vt:lpstr>Lots of Cross Over</vt:lpstr>
      <vt:lpstr>An Assessment and a Prediction</vt:lpstr>
    </vt:vector>
  </TitlesOfParts>
  <Company>Microsoft</Company>
  <LinksUpToDate>false</LinksUpToDate>
  <SharedDoc>false</SharedDoc>
  <HyperlinksChanged>false</HyperlinksChanged>
  <AppVersion>12.0258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taste of Haskell </dc:title>
  <dc:creator>Simon Peyton Jones</dc:creator>
  <cp:lastModifiedBy>Kathleen Fisher</cp:lastModifiedBy>
  <cp:revision>593</cp:revision>
  <cp:lastPrinted>2008-10-15T19:48:29Z</cp:lastPrinted>
  <dcterms:created xsi:type="dcterms:W3CDTF">2008-10-16T20:29:11Z</dcterms:created>
  <dcterms:modified xsi:type="dcterms:W3CDTF">2008-10-16T20:43:33Z</dcterms:modified>
</cp:coreProperties>
</file>