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2.xml" ContentType="application/vnd.openxmlformats-officedocument.presentationml.notesSlide+xml"/>
  <Override PartName="/ppt/notesSlides/notesSlide31.xml" ContentType="application/vnd.openxmlformats-officedocument.presentationml.notesSlide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notesSlides/notesSlide11.xml" ContentType="application/vnd.openxmlformats-officedocument.presentationml.notesSlide+xml"/>
  <Override PartName="/docProps/app.xml" ContentType="application/vnd.openxmlformats-officedocument.extended-properties+xml"/>
  <Override PartName="/ppt/slides/slide30.xml" ContentType="application/vnd.openxmlformats-officedocument.presentationml.slide+xml"/>
  <Override PartName="/ppt/notesSlides/notesSlide9.xml" ContentType="application/vnd.openxmlformats-officedocument.presentationml.notesSlide+xml"/>
  <Override PartName="/ppt/slideLayouts/slideLayout23.xml" ContentType="application/vnd.openxmlformats-officedocument.presentationml.slideLayout+xml"/>
  <Override PartName="/ppt/slides/slide36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s/slide47.xml" ContentType="application/vnd.openxmlformats-officedocument.presentationml.slide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notesSlides/notesSlide16.xml" ContentType="application/vnd.openxmlformats-officedocument.presentationml.notesSlide+xml"/>
  <Override PartName="/ppt/notesSlides/notesSlide32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17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52.xml" ContentType="application/vnd.openxmlformats-officedocument.presentationml.slide+xml"/>
  <Override PartName="/ppt/slides/slide1.xml" ContentType="application/vnd.openxmlformats-officedocument.presentationml.slide+xml"/>
  <Override PartName="/ppt/slides/slide51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notesSlides/notesSlide1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41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notesSlides/notesSlide23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notesSlides/notesSlide51.xml" ContentType="application/vnd.openxmlformats-officedocument.presentationml.notesSlide+xml"/>
  <Override PartName="/ppt/slideLayouts/slideLayout4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4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37.xml" ContentType="application/vnd.openxmlformats-officedocument.presentationml.slide+xml"/>
  <Override PartName="/ppt/slideLayouts/slideLayout14.xml" ContentType="application/vnd.openxmlformats-officedocument.presentationml.slideLayout+xml"/>
  <Override PartName="/ppt/slides/slide10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45.xml" ContentType="application/vnd.openxmlformats-officedocument.presentationml.notesSlide+xml"/>
  <Override PartName="/ppt/presProps.xml" ContentType="application/vnd.openxmlformats-officedocument.presentationml.presProps+xml"/>
  <Override PartName="/ppt/notesSlides/notesSlide18.xml" ContentType="application/vnd.openxmlformats-officedocument.presentationml.notesSlide+xml"/>
  <Default Extension="vml" ContentType="application/vnd.openxmlformats-officedocument.vmlDrawing"/>
  <Override PartName="/ppt/notesSlides/notesSlide48.xml" ContentType="application/vnd.openxmlformats-officedocument.presentationml.notesSlide+xml"/>
  <Default Extension="png" ContentType="image/png"/>
  <Override PartName="/ppt/slides/slide27.xml" ContentType="application/vnd.openxmlformats-officedocument.presentationml.slide+xml"/>
  <Override PartName="/docProps/core.xml" ContentType="application/vnd.openxmlformats-package.core-properties+xml"/>
  <Override PartName="/ppt/slideLayouts/slideLayout16.xml" ContentType="application/vnd.openxmlformats-officedocument.presentationml.slideLayout+xml"/>
  <Override PartName="/ppt/slides/slide56.xml" ContentType="application/vnd.openxmlformats-officedocument.presentationml.slide+xml"/>
  <Override PartName="/ppt/slides/slide31.xml" ContentType="application/vnd.openxmlformats-officedocument.presentationml.slide+xml"/>
  <Default Extension="bin" ContentType="application/vnd.openxmlformats-officedocument.presentationml.printerSettings"/>
  <Override PartName="/ppt/slideMasters/slideMaster2.xml" ContentType="application/vnd.openxmlformats-officedocument.presentationml.slideMaster+xml"/>
  <Override PartName="/ppt/notesSlides/notesSlide10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24.xml" ContentType="application/vnd.openxmlformats-officedocument.presentationml.notesSlide+xml"/>
  <Override PartName="/ppt/slideLayouts/slideLayout19.xml" ContentType="application/vnd.openxmlformats-officedocument.presentationml.slideLayout+xml"/>
  <Override PartName="/ppt/notesSlides/notesSlide47.xml" ContentType="application/vnd.openxmlformats-officedocument.presentationml.notesSlide+xml"/>
  <Override PartName="/ppt/slides/slide55.xml" ContentType="application/vnd.openxmlformats-officedocument.presentationml.slide+xml"/>
  <Override PartName="/ppt/slides/slide12.xml" ContentType="application/vnd.openxmlformats-officedocument.presentationml.slide+xml"/>
  <Override PartName="/ppt/slides/slide19.xml" ContentType="application/vnd.openxmlformats-officedocument.presentationml.slide+xml"/>
  <Override PartName="/ppt/slides/slide41.xml" ContentType="application/vnd.openxmlformats-officedocument.presentationml.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14.xml" ContentType="application/vnd.openxmlformats-officedocument.presentationml.notesSlide+xml"/>
  <Default Extension="xls" ContentType="application/vnd.ms-excel"/>
  <Override PartName="/ppt/notesSlides/notesSlide28.xml" ContentType="application/vnd.openxmlformats-officedocument.presentationml.notesSlide+xml"/>
  <Override PartName="/ppt/theme/theme2.xml" ContentType="application/vnd.openxmlformats-officedocument.theme+xml"/>
  <Override PartName="/ppt/theme/theme4.xml" ContentType="application/vnd.openxmlformats-officedocument.theme+xml"/>
  <Override PartName="/ppt/notesSlides/notesSlide27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35.xml" ContentType="application/vnd.openxmlformats-officedocument.presentationml.slide+xml"/>
  <Override PartName="/ppt/slides/slide42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34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21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50.xml" ContentType="application/vnd.openxmlformats-officedocument.presentationml.slide+xml"/>
  <Override PartName="/ppt/slides/slide54.xml" ContentType="application/vnd.openxmlformats-officedocument.presentationml.slide+xml"/>
  <Override PartName="/ppt/slides/slide57.xml" ContentType="application/vnd.openxmlformats-officedocument.presentationml.slide+xml"/>
  <Override PartName="/ppt/slideLayouts/slideLayout25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6.xml" ContentType="application/vnd.openxmlformats-officedocument.presentationml.notesSlide+xml"/>
  <Override PartName="/ppt/slides/slide58.xml" ContentType="application/vnd.openxmlformats-officedocument.presentationml.slide+xml"/>
  <Default Extension="xml" ContentType="application/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7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14.xml" ContentType="application/vnd.openxmlformats-officedocument.presentationml.slide+xml"/>
  <Override PartName="/ppt/slides/slide40.xml" ContentType="application/vnd.openxmlformats-officedocument.presentationml.slide+xml"/>
  <Override PartName="/ppt/slideLayouts/slideLayout18.xml" ContentType="application/vnd.openxmlformats-officedocument.presentationml.slideLayout+xml"/>
  <Override PartName="/ppt/notesSlides/notesSlide50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12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5.xml" ContentType="application/vnd.openxmlformats-officedocument.presentationml.notesSlide+xml"/>
  <Override PartName="/ppt/slides/slide49.xml" ContentType="application/vnd.openxmlformats-officedocument.presentationml.slide+xml"/>
  <Override PartName="/ppt/slideLayouts/slideLayout2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48.xml" ContentType="application/vnd.openxmlformats-officedocument.presentationml.slide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59.xml" ContentType="application/vnd.openxmlformats-officedocument.presentationml.slide+xml"/>
  <Default Extension="jpeg" ContentType="image/jpeg"/>
  <Override PartName="/ppt/notesSlides/notesSlide33.xml" ContentType="application/vnd.openxmlformats-officedocument.presentationml.notesSlide+xml"/>
  <Override PartName="/ppt/notesSlides/notesSlide46.xml" ContentType="application/vnd.openxmlformats-officedocument.presentationml.notes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8.xml" ContentType="application/vnd.openxmlformats-officedocument.presentationml.notesSlide+xml"/>
  <Override PartName="/ppt/slideLayouts/slideLayout13.xml" ContentType="application/vnd.openxmlformats-officedocument.presentationml.slideLayout+xml"/>
  <Override PartName="/ppt/slides/slide8.xml" ContentType="application/vnd.openxmlformats-officedocument.presentationml.slide+xml"/>
  <Override PartName="/ppt/slides/slide15.xml" ContentType="application/vnd.openxmlformats-officedocument.presentationml.slide+xml"/>
  <Override PartName="/ppt/notesSlides/notesSlide49.xml" ContentType="application/vnd.openxmlformats-officedocument.presentationml.notesSlide+xml"/>
  <Override PartName="/ppt/slideLayouts/slideLayout15.xml" ContentType="application/vnd.openxmlformats-officedocument.presentationml.slideLayout+xml"/>
  <Default Extension="rels" ContentType="application/vnd.openxmlformats-package.relationships+xml"/>
  <Override PartName="/ppt/slides/slide9.xml" ContentType="application/vnd.openxmlformats-officedocument.presentationml.slide+xml"/>
  <Override PartName="/ppt/slides/slide60.xml" ContentType="application/vnd.openxmlformats-officedocument.presentationml.slide+xml"/>
  <Override PartName="/ppt/slides/slide24.xml" ContentType="application/vnd.openxmlformats-officedocument.presentationml.slide+xml"/>
  <Override PartName="/ppt/slides/slide39.xml" ContentType="application/vnd.openxmlformats-officedocument.presentationml.slide+xml"/>
  <Override PartName="/ppt/slides/slide32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38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20.xml" ContentType="application/vnd.openxmlformats-officedocument.presentationml.notesSlide+xml"/>
  <Override PartName="/ppt/slides/slide2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1"/>
    <p:sldMasterId id="2147483675" r:id="rId2"/>
  </p:sldMasterIdLst>
  <p:notesMasterIdLst>
    <p:notesMasterId r:id="rId63"/>
  </p:notesMasterIdLst>
  <p:handoutMasterIdLst>
    <p:handoutMasterId r:id="rId64"/>
  </p:handoutMasterIdLst>
  <p:sldIdLst>
    <p:sldId id="377" r:id="rId3"/>
    <p:sldId id="494" r:id="rId4"/>
    <p:sldId id="575" r:id="rId5"/>
    <p:sldId id="496" r:id="rId6"/>
    <p:sldId id="497" r:id="rId7"/>
    <p:sldId id="498" r:id="rId8"/>
    <p:sldId id="499" r:id="rId9"/>
    <p:sldId id="567" r:id="rId10"/>
    <p:sldId id="566" r:id="rId11"/>
    <p:sldId id="568" r:id="rId12"/>
    <p:sldId id="500" r:id="rId13"/>
    <p:sldId id="501" r:id="rId14"/>
    <p:sldId id="502" r:id="rId15"/>
    <p:sldId id="503" r:id="rId16"/>
    <p:sldId id="504" r:id="rId17"/>
    <p:sldId id="505" r:id="rId18"/>
    <p:sldId id="506" r:id="rId19"/>
    <p:sldId id="507" r:id="rId20"/>
    <p:sldId id="508" r:id="rId21"/>
    <p:sldId id="509" r:id="rId22"/>
    <p:sldId id="510" r:id="rId23"/>
    <p:sldId id="511" r:id="rId24"/>
    <p:sldId id="512" r:id="rId25"/>
    <p:sldId id="513" r:id="rId26"/>
    <p:sldId id="514" r:id="rId27"/>
    <p:sldId id="515" r:id="rId28"/>
    <p:sldId id="516" r:id="rId29"/>
    <p:sldId id="517" r:id="rId30"/>
    <p:sldId id="518" r:id="rId31"/>
    <p:sldId id="519" r:id="rId32"/>
    <p:sldId id="520" r:id="rId33"/>
    <p:sldId id="521" r:id="rId34"/>
    <p:sldId id="522" r:id="rId35"/>
    <p:sldId id="523" r:id="rId36"/>
    <p:sldId id="524" r:id="rId37"/>
    <p:sldId id="525" r:id="rId38"/>
    <p:sldId id="526" r:id="rId39"/>
    <p:sldId id="527" r:id="rId40"/>
    <p:sldId id="528" r:id="rId41"/>
    <p:sldId id="571" r:id="rId42"/>
    <p:sldId id="569" r:id="rId43"/>
    <p:sldId id="570" r:id="rId44"/>
    <p:sldId id="529" r:id="rId45"/>
    <p:sldId id="530" r:id="rId46"/>
    <p:sldId id="531" r:id="rId47"/>
    <p:sldId id="532" r:id="rId48"/>
    <p:sldId id="533" r:id="rId49"/>
    <p:sldId id="577" r:id="rId50"/>
    <p:sldId id="573" r:id="rId51"/>
    <p:sldId id="574" r:id="rId52"/>
    <p:sldId id="572" r:id="rId53"/>
    <p:sldId id="433" r:id="rId54"/>
    <p:sldId id="486" r:id="rId55"/>
    <p:sldId id="487" r:id="rId56"/>
    <p:sldId id="488" r:id="rId57"/>
    <p:sldId id="489" r:id="rId58"/>
    <p:sldId id="490" r:id="rId59"/>
    <p:sldId id="491" r:id="rId60"/>
    <p:sldId id="492" r:id="rId61"/>
    <p:sldId id="535" r:id="rId6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8D4C4C"/>
    <a:srgbClr val="C16B6A"/>
    <a:srgbClr val="4D7E61"/>
    <a:srgbClr val="9A9A9A"/>
    <a:srgbClr val="008040"/>
    <a:srgbClr val="5F84D2"/>
    <a:srgbClr val="6684BF"/>
    <a:srgbClr val="0070C0"/>
    <a:srgbClr val="A8B460"/>
    <a:srgbClr val="CCEC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 horzBarState="maximized">
    <p:restoredLeft sz="16915" autoAdjust="0"/>
    <p:restoredTop sz="91377" autoAdjust="0"/>
  </p:normalViewPr>
  <p:slideViewPr>
    <p:cSldViewPr snapToGrid="0">
      <p:cViewPr>
        <p:scale>
          <a:sx n="100" d="100"/>
          <a:sy n="100" d="100"/>
        </p:scale>
        <p:origin x="-584" y="-4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865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64" Type="http://schemas.openxmlformats.org/officeDocument/2006/relationships/handoutMaster" Target="handoutMasters/handoutMaster1.xml"/><Relationship Id="rId60" Type="http://schemas.openxmlformats.org/officeDocument/2006/relationships/slide" Target="slides/slide58.xml"/><Relationship Id="rId39" Type="http://schemas.openxmlformats.org/officeDocument/2006/relationships/slide" Target="slides/slide37.xml"/><Relationship Id="rId7" Type="http://schemas.openxmlformats.org/officeDocument/2006/relationships/slide" Target="slides/slide5.xml"/><Relationship Id="rId43" Type="http://schemas.openxmlformats.org/officeDocument/2006/relationships/slide" Target="slides/slide41.xml"/><Relationship Id="rId25" Type="http://schemas.openxmlformats.org/officeDocument/2006/relationships/slide" Target="slides/slide23.xml"/><Relationship Id="rId10" Type="http://schemas.openxmlformats.org/officeDocument/2006/relationships/slide" Target="slides/slide8.xml"/><Relationship Id="rId50" Type="http://schemas.openxmlformats.org/officeDocument/2006/relationships/slide" Target="slides/slide48.xml"/><Relationship Id="rId63" Type="http://schemas.openxmlformats.org/officeDocument/2006/relationships/notesMaster" Target="notesMasters/notesMaster1.xml"/><Relationship Id="rId17" Type="http://schemas.openxmlformats.org/officeDocument/2006/relationships/slide" Target="slides/slide15.xml"/><Relationship Id="rId9" Type="http://schemas.openxmlformats.org/officeDocument/2006/relationships/slide" Target="slides/slide7.xml"/><Relationship Id="rId18" Type="http://schemas.openxmlformats.org/officeDocument/2006/relationships/slide" Target="slides/slide16.xml"/><Relationship Id="rId27" Type="http://schemas.openxmlformats.org/officeDocument/2006/relationships/slide" Target="slides/slide25.xml"/><Relationship Id="rId14" Type="http://schemas.openxmlformats.org/officeDocument/2006/relationships/slide" Target="slides/slide12.xml"/><Relationship Id="rId4" Type="http://schemas.openxmlformats.org/officeDocument/2006/relationships/slide" Target="slides/slide2.xml"/><Relationship Id="rId28" Type="http://schemas.openxmlformats.org/officeDocument/2006/relationships/slide" Target="slides/slide26.xml"/><Relationship Id="rId45" Type="http://schemas.openxmlformats.org/officeDocument/2006/relationships/slide" Target="slides/slide43.xml"/><Relationship Id="rId58" Type="http://schemas.openxmlformats.org/officeDocument/2006/relationships/slide" Target="slides/slide56.xml"/><Relationship Id="rId42" Type="http://schemas.openxmlformats.org/officeDocument/2006/relationships/slide" Target="slides/slide40.xml"/><Relationship Id="rId6" Type="http://schemas.openxmlformats.org/officeDocument/2006/relationships/slide" Target="slides/slide4.xml"/><Relationship Id="rId49" Type="http://schemas.openxmlformats.org/officeDocument/2006/relationships/slide" Target="slides/slide47.xml"/><Relationship Id="rId44" Type="http://schemas.openxmlformats.org/officeDocument/2006/relationships/slide" Target="slides/slide42.xml"/><Relationship Id="rId69" Type="http://schemas.openxmlformats.org/officeDocument/2006/relationships/tableStyles" Target="tableStyles.xml"/><Relationship Id="rId19" Type="http://schemas.openxmlformats.org/officeDocument/2006/relationships/slide" Target="slides/slide17.xml"/><Relationship Id="rId38" Type="http://schemas.openxmlformats.org/officeDocument/2006/relationships/slide" Target="slides/slide36.xml"/><Relationship Id="rId20" Type="http://schemas.openxmlformats.org/officeDocument/2006/relationships/slide" Target="slides/slide18.xml"/><Relationship Id="rId2" Type="http://schemas.openxmlformats.org/officeDocument/2006/relationships/slideMaster" Target="slideMasters/slideMaster2.xml"/><Relationship Id="rId46" Type="http://schemas.openxmlformats.org/officeDocument/2006/relationships/slide" Target="slides/slide44.xml"/><Relationship Id="rId57" Type="http://schemas.openxmlformats.org/officeDocument/2006/relationships/slide" Target="slides/slide55.xml"/><Relationship Id="rId59" Type="http://schemas.openxmlformats.org/officeDocument/2006/relationships/slide" Target="slides/slide57.xml"/><Relationship Id="rId35" Type="http://schemas.openxmlformats.org/officeDocument/2006/relationships/slide" Target="slides/slide33.xml"/><Relationship Id="rId51" Type="http://schemas.openxmlformats.org/officeDocument/2006/relationships/slide" Target="slides/slide49.xml"/><Relationship Id="rId55" Type="http://schemas.openxmlformats.org/officeDocument/2006/relationships/slide" Target="slides/slide53.xml"/><Relationship Id="rId31" Type="http://schemas.openxmlformats.org/officeDocument/2006/relationships/slide" Target="slides/slide29.xml"/><Relationship Id="rId34" Type="http://schemas.openxmlformats.org/officeDocument/2006/relationships/slide" Target="slides/slide32.xml"/><Relationship Id="rId40" Type="http://schemas.openxmlformats.org/officeDocument/2006/relationships/slide" Target="slides/slide38.xml"/><Relationship Id="rId62" Type="http://schemas.openxmlformats.org/officeDocument/2006/relationships/slide" Target="slides/slide60.xml"/><Relationship Id="rId66" Type="http://schemas.openxmlformats.org/officeDocument/2006/relationships/presProps" Target="presProps.xml"/><Relationship Id="rId36" Type="http://schemas.openxmlformats.org/officeDocument/2006/relationships/slide" Target="slides/slide34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2.xml"/><Relationship Id="rId47" Type="http://schemas.openxmlformats.org/officeDocument/2006/relationships/slide" Target="slides/slide45.xml"/><Relationship Id="rId56" Type="http://schemas.openxmlformats.org/officeDocument/2006/relationships/slide" Target="slides/slide54.xml"/><Relationship Id="rId48" Type="http://schemas.openxmlformats.org/officeDocument/2006/relationships/slide" Target="slides/slide46.xml"/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52" Type="http://schemas.openxmlformats.org/officeDocument/2006/relationships/slide" Target="slides/slide50.xml"/><Relationship Id="rId65" Type="http://schemas.openxmlformats.org/officeDocument/2006/relationships/printerSettings" Target="printerSettings/printerSettings1.bin"/><Relationship Id="rId67" Type="http://schemas.openxmlformats.org/officeDocument/2006/relationships/viewProps" Target="viewProps.xml"/><Relationship Id="rId54" Type="http://schemas.openxmlformats.org/officeDocument/2006/relationships/slide" Target="slides/slide52.xml"/><Relationship Id="rId12" Type="http://schemas.openxmlformats.org/officeDocument/2006/relationships/slide" Target="slides/slide10.xml"/><Relationship Id="rId3" Type="http://schemas.openxmlformats.org/officeDocument/2006/relationships/slide" Target="slides/slide1.xml"/><Relationship Id="rId23" Type="http://schemas.openxmlformats.org/officeDocument/2006/relationships/slide" Target="slides/slide21.xml"/><Relationship Id="rId61" Type="http://schemas.openxmlformats.org/officeDocument/2006/relationships/slide" Target="slides/slide59.xml"/><Relationship Id="rId53" Type="http://schemas.openxmlformats.org/officeDocument/2006/relationships/slide" Target="slides/slide51.xml"/><Relationship Id="rId26" Type="http://schemas.openxmlformats.org/officeDocument/2006/relationships/slide" Target="slides/slide24.xml"/><Relationship Id="rId30" Type="http://schemas.openxmlformats.org/officeDocument/2006/relationships/slide" Target="slides/slide28.xml"/><Relationship Id="rId11" Type="http://schemas.openxmlformats.org/officeDocument/2006/relationships/slide" Target="slides/slide9.xml"/><Relationship Id="rId68" Type="http://schemas.openxmlformats.org/officeDocument/2006/relationships/theme" Target="theme/theme1.xml"/><Relationship Id="rId29" Type="http://schemas.openxmlformats.org/officeDocument/2006/relationships/slide" Target="slides/slide27.xml"/><Relationship Id="rId16" Type="http://schemas.openxmlformats.org/officeDocument/2006/relationships/slide" Target="slides/slide14.xml"/><Relationship Id="rId33" Type="http://schemas.openxmlformats.org/officeDocument/2006/relationships/slide" Target="slides/slide31.xml"/><Relationship Id="rId41" Type="http://schemas.openxmlformats.org/officeDocument/2006/relationships/slide" Target="slides/slide3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2" Type="http://schemas.openxmlformats.org/officeDocument/2006/relationships/slide" Target="slides/slide20.xml"/><Relationship Id="rId21" Type="http://schemas.openxmlformats.org/officeDocument/2006/relationships/slide" Target="slides/slide1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6647BA-E954-144D-94F0-E98B9C169A1F}" type="datetimeFigureOut">
              <a:rPr lang="en-US" smtClean="0"/>
              <a:pPr/>
              <a:t>11/29/08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F1EBAE-C6EA-0441-BB84-B72A03B0AAB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B94A3B-F841-444A-84F0-0B5E6FFAEA53}" type="datetimeFigureOut">
              <a:rPr lang="en-US" smtClean="0"/>
              <a:pPr/>
              <a:t>11/29/08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3D8F3C-3F3A-49BB-86F7-17301BD5672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6435C99-A540-6749-8F61-8676214CEEA9}" type="slidenum">
              <a:rPr lang="en-GB" smtClean="0">
                <a:ea typeface="ＭＳ Ｐゴシック" charset="-128"/>
                <a:cs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GB" smtClean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4142C2AA-3931-472E-ADB4-E1FFCD3C0CF9}" type="slidenum">
              <a:rPr lang="en-GB"/>
              <a:pPr/>
              <a:t>13</a:t>
            </a:fld>
            <a:endParaRPr lang="en-GB"/>
          </a:p>
        </p:txBody>
      </p:sp>
      <p:sp>
        <p:nvSpPr>
          <p:cNvPr id="83970" name="Rectangle 92569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3971" name="Rectangle 92569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>
              <a:latin typeface="Chalkboard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4DB7F2AE-1EE1-4C0E-9D20-361EEDFD0D6B}" type="slidenum">
              <a:rPr lang="en-GB"/>
              <a:pPr/>
              <a:t>14</a:t>
            </a:fld>
            <a:endParaRPr lang="en-GB"/>
          </a:p>
        </p:txBody>
      </p:sp>
      <p:sp>
        <p:nvSpPr>
          <p:cNvPr id="84994" name="Rectangle 92774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4995" name="Rectangle 92774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>
              <a:latin typeface="Chalkboard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0D0B80C8-A80A-4564-A6F7-A1C059B047FC}" type="slidenum">
              <a:rPr lang="en-GB"/>
              <a:pPr/>
              <a:t>15</a:t>
            </a:fld>
            <a:endParaRPr lang="en-GB"/>
          </a:p>
        </p:txBody>
      </p:sp>
      <p:sp>
        <p:nvSpPr>
          <p:cNvPr id="86018" name="Rectangle 92979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6019" name="Rectangle 92979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>
              <a:latin typeface="Chalkboard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hape 1"/>
          <p:cNvSpPr>
            <a:spLocks noGrp="1" noRot="1" noChangeAspect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7042" name="Shap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11128F-B458-4C6D-B41A-128C1535B1BE}" type="slidenum">
              <a:rPr lang="en-GB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Shape 1"/>
          <p:cNvSpPr>
            <a:spLocks noGrp="1" noRot="1" noChangeAspect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8066" name="Shap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77848C-39EA-4248-B4E5-1A3CA56D3F95}" type="slidenum">
              <a:rPr lang="en-GB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hape 1"/>
          <p:cNvSpPr>
            <a:spLocks noGrp="1" noRot="1" noChangeAspect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9090" name="Shap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4D1136-6076-4AB1-B192-E8344879A8EF}" type="slidenum">
              <a:rPr lang="en-GB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Shape 1"/>
          <p:cNvSpPr>
            <a:spLocks noGrp="1" noRot="1" noChangeAspect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0114" name="Shap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18FCE5-8E81-477F-9D97-37F304E02259}" type="slidenum">
              <a:rPr lang="en-GB"/>
              <a:pPr/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hape 1"/>
          <p:cNvSpPr>
            <a:spLocks noGrp="1" noRot="1" noChangeAspect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1138" name="Shap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1DDB82-899B-438F-AAA6-86B2B9B5257A}" type="slidenum">
              <a:rPr lang="en-GB"/>
              <a:pPr/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Shape 1"/>
          <p:cNvSpPr>
            <a:spLocks noGrp="1" noRot="1" noChangeAspect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2162" name="Shap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B09367-8B41-4E63-AFF6-3A3C0C05062E}" type="slidenum">
              <a:rPr lang="en-GB"/>
              <a:pPr/>
              <a:t>21</a:t>
            </a:fld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Shape 1"/>
          <p:cNvSpPr>
            <a:spLocks noGrp="1" noRot="1" noChangeAspect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3186" name="Shap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CD4954-CAB3-434C-82DC-A6B1A3DB0EEB}" type="slidenum">
              <a:rPr lang="en-GB"/>
              <a:pPr/>
              <a:t>22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2A761E94-003B-4924-AD93-05D1D719F27B}" type="slidenum">
              <a:rPr lang="en-GB"/>
              <a:pPr/>
              <a:t>2</a:t>
            </a:fld>
            <a:endParaRPr lang="en-GB"/>
          </a:p>
        </p:txBody>
      </p:sp>
      <p:sp>
        <p:nvSpPr>
          <p:cNvPr id="75778" name="Rectangle 94412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44131" name="Rectangle 94413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dirty="0">
                <a:latin typeface="Chalkboard"/>
              </a:rPr>
              <a:t>NB: Not just our work: many have contributed both in Microsoft and outside.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Shape 1"/>
          <p:cNvSpPr>
            <a:spLocks noGrp="1" noRot="1" noChangeAspect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4210" name="Shap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43DBE-2DC5-4313-9067-F001D2A05A0B}" type="slidenum">
              <a:rPr lang="en-GB"/>
              <a:pPr/>
              <a:t>23</a:t>
            </a:fld>
            <a:endParaRPr lang="en-GB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Shape 1"/>
          <p:cNvSpPr>
            <a:spLocks noGrp="1" noRot="1" noChangeAspect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5234" name="Shap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9918D2-C09E-4D41-8906-3C3B2B721701}" type="slidenum">
              <a:rPr lang="en-GB"/>
              <a:pPr/>
              <a:t>24</a:t>
            </a:fld>
            <a:endParaRPr lang="en-GB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Shape 1"/>
          <p:cNvSpPr>
            <a:spLocks noGrp="1" noRot="1" noChangeAspect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6258" name="Shap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3BD0E1-B8B1-47C1-80FD-DD6BE5D463A1}" type="slidenum">
              <a:rPr lang="en-GB"/>
              <a:pPr/>
              <a:t>25</a:t>
            </a:fld>
            <a:endParaRPr lang="en-GB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Shape 1"/>
          <p:cNvSpPr>
            <a:spLocks noGrp="1" noRot="1" noChangeAspect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7282" name="Shap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E44662-3B7A-4382-98AC-ADCB76D2A658}" type="slidenum">
              <a:rPr lang="en-GB"/>
              <a:pPr/>
              <a:t>26</a:t>
            </a:fld>
            <a:endParaRPr lang="en-GB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Shape 1"/>
          <p:cNvSpPr>
            <a:spLocks noGrp="1" noRot="1" noChangeAspect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8306" name="Shap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73D888-1FE3-4B5F-A4B5-F11B26380977}" type="slidenum">
              <a:rPr lang="en-GB"/>
              <a:pPr/>
              <a:t>27</a:t>
            </a:fld>
            <a:endParaRPr lang="en-GB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Shape 1"/>
          <p:cNvSpPr>
            <a:spLocks noGrp="1" noRot="1" noChangeAspect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9330" name="Shap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0D99-2BF4-4912-9146-FE0A5FB497E8}" type="slidenum">
              <a:rPr lang="en-GB"/>
              <a:pPr/>
              <a:t>28</a:t>
            </a:fld>
            <a:endParaRPr lang="en-GB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Shape 1"/>
          <p:cNvSpPr>
            <a:spLocks noGrp="1" noRot="1" noChangeAspect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0354" name="Shap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B7B741-B973-4CCF-AF93-E7C3022E0F45}" type="slidenum">
              <a:rPr lang="en-GB"/>
              <a:pPr/>
              <a:t>29</a:t>
            </a:fld>
            <a:endParaRPr lang="en-GB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Shape 1"/>
          <p:cNvSpPr>
            <a:spLocks noGrp="1" noRot="1" noChangeAspect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1378" name="Shap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3210C4-594A-4D1A-9E20-048C0552E059}" type="slidenum">
              <a:rPr lang="en-GB"/>
              <a:pPr/>
              <a:t>30</a:t>
            </a:fld>
            <a:endParaRPr lang="en-GB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Shape 1"/>
          <p:cNvSpPr>
            <a:spLocks noGrp="1" noRot="1" noChangeAspect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2402" name="Shap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E7B510-FC91-4D5C-B507-B0896FCFF777}" type="slidenum">
              <a:rPr lang="en-GB"/>
              <a:pPr/>
              <a:t>31</a:t>
            </a:fld>
            <a:endParaRPr lang="en-GB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hape 1"/>
          <p:cNvSpPr>
            <a:spLocks noGrp="1" noRot="1" noChangeAspect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3426" name="Shap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949F0F-DF3A-49C5-B1DE-1B621DBCC915}" type="slidenum">
              <a:rPr lang="en-GB"/>
              <a:pPr/>
              <a:t>32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2A761E94-003B-4924-AD93-05D1D719F27B}" type="slidenum">
              <a:rPr lang="en-GB"/>
              <a:pPr/>
              <a:t>3</a:t>
            </a:fld>
            <a:endParaRPr lang="en-GB"/>
          </a:p>
        </p:txBody>
      </p:sp>
      <p:sp>
        <p:nvSpPr>
          <p:cNvPr id="75778" name="Rectangle 94412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44131" name="Rectangle 94413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dirty="0">
                <a:latin typeface="Chalkboard"/>
              </a:rPr>
              <a:t>NB: Not just our work: many have contributed both in Microsoft and outside.</a:t>
            </a: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Shape 1"/>
          <p:cNvSpPr>
            <a:spLocks noGrp="1" noRot="1" noChangeAspect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4450" name="Shap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C130AB-9C5A-4C29-86E0-C2BDC416000E}" type="slidenum">
              <a:rPr lang="en-GB"/>
              <a:pPr/>
              <a:t>33</a:t>
            </a:fld>
            <a:endParaRPr lang="en-GB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Shape 1"/>
          <p:cNvSpPr>
            <a:spLocks noGrp="1" noRot="1" noChangeAspect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5474" name="Shap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97D5D9-1EAC-4D74-B015-25CD121C7B0F}" type="slidenum">
              <a:rPr lang="en-GB"/>
              <a:pPr/>
              <a:t>34</a:t>
            </a:fld>
            <a:endParaRPr lang="en-GB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Shape 1"/>
          <p:cNvSpPr>
            <a:spLocks noGrp="1" noRot="1" noChangeAspect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6498" name="Shap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62F64-AA2B-4577-8D45-3B40D5890554}" type="slidenum">
              <a:rPr lang="en-GB"/>
              <a:pPr/>
              <a:t>35</a:t>
            </a:fld>
            <a:endParaRPr lang="en-GB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Shape 1"/>
          <p:cNvSpPr>
            <a:spLocks noGrp="1" noRot="1" noChangeAspect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7522" name="Shap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D5CE57-A17B-4B06-AAE2-CF5DB67C813D}" type="slidenum">
              <a:rPr lang="en-GB"/>
              <a:pPr/>
              <a:t>36</a:t>
            </a:fld>
            <a:endParaRPr lang="en-GB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Shape 1"/>
          <p:cNvSpPr>
            <a:spLocks noGrp="1" noRot="1" noChangeAspect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8546" name="Shap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67C319-67DC-4B94-A993-A1A4CCD82658}" type="slidenum">
              <a:rPr lang="en-GB"/>
              <a:pPr/>
              <a:t>37</a:t>
            </a:fld>
            <a:endParaRPr lang="en-GB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Shape 1"/>
          <p:cNvSpPr>
            <a:spLocks noGrp="1" noRot="1" noChangeAspect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9570" name="Shap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5EBBD1-F57B-4843-A00B-B2E7E5C126F5}" type="slidenum">
              <a:rPr lang="en-GB"/>
              <a:pPr/>
              <a:t>38</a:t>
            </a:fld>
            <a:endParaRPr lang="en-GB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Shape 1"/>
          <p:cNvSpPr>
            <a:spLocks noGrp="1" noRot="1" noChangeAspect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10594" name="Shap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C44FA5-6937-48FE-8912-F8FC7D880CE5}" type="slidenum">
              <a:rPr lang="en-GB"/>
              <a:pPr/>
              <a:t>39</a:t>
            </a:fld>
            <a:endParaRPr lang="en-GB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Shape 1"/>
          <p:cNvSpPr>
            <a:spLocks noGrp="1" noRot="1" noChangeAspect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60771" name="Shap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hape 3"/>
          <p:cNvSpPr txBox="1">
            <a:spLocks noGrp="1"/>
          </p:cNvSpPr>
          <p:nvPr/>
        </p:nvSpPr>
        <p:spPr bwMode="auto">
          <a:xfrm>
            <a:off x="3883296" y="8684298"/>
            <a:ext cx="2973149" cy="458139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lIns="89724" tIns="44862" rIns="89724" bIns="44862" anchor="b"/>
          <a:lstStyle/>
          <a:p>
            <a:pPr algn="r" defTabSz="897113"/>
            <a:fld id="{05C97BA9-0477-4CE3-8A7F-FFD8C47475DC}" type="slidenum">
              <a:rPr lang="en-GB" sz="1200">
                <a:latin typeface="Chalkboard"/>
              </a:rPr>
              <a:pPr algn="r" defTabSz="897113"/>
              <a:t>40</a:t>
            </a:fld>
            <a:endParaRPr lang="en-GB" sz="1200" dirty="0">
              <a:latin typeface="Chalkboard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2BEB800E-D962-476C-BEA4-43569F712A55}" type="slidenum">
              <a:rPr lang="en-GB"/>
              <a:pPr/>
              <a:t>43</a:t>
            </a:fld>
            <a:endParaRPr lang="en-GB"/>
          </a:p>
        </p:txBody>
      </p:sp>
      <p:sp>
        <p:nvSpPr>
          <p:cNvPr id="113666" name="Rectangle 94208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13667" name="Rectangle 94208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>
              <a:latin typeface="Chalkboard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F529B05-6F28-4111-A5DC-4AF8A6826C1E}" type="slidenum">
              <a:rPr lang="en-GB"/>
              <a:pPr/>
              <a:t>44</a:t>
            </a:fld>
            <a:endParaRPr lang="en-GB"/>
          </a:p>
        </p:txBody>
      </p:sp>
      <p:sp>
        <p:nvSpPr>
          <p:cNvPr id="114690" name="Rectangle 78950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89507" name="Rectangle 78950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dirty="0">
                <a:latin typeface="Chalkboard"/>
              </a:rPr>
              <a:t>Scalable lock-per-node design</a:t>
            </a:r>
          </a:p>
          <a:p>
            <a:pPr eaLnBrk="1" hangingPunct="1"/>
            <a:r>
              <a:rPr lang="en-GB" dirty="0">
                <a:latin typeface="Chalkboard"/>
              </a:rPr>
              <a:t>Visible arrows</a:t>
            </a:r>
          </a:p>
          <a:p>
            <a:pPr eaLnBrk="1" hangingPunct="1"/>
            <a:endParaRPr lang="en-GB" dirty="0">
              <a:latin typeface="Chalkboard"/>
            </a:endParaRPr>
          </a:p>
          <a:p>
            <a:pPr eaLnBrk="1" hangingPunct="1"/>
            <a:r>
              <a:rPr lang="en-GB" dirty="0" err="1">
                <a:latin typeface="Chalkboard"/>
              </a:rPr>
              <a:t>Predede</a:t>
            </a:r>
            <a:r>
              <a:rPr lang="en-GB" dirty="0">
                <a:latin typeface="Chalkboard"/>
              </a:rPr>
              <a:t> with “How much does it cost”</a:t>
            </a:r>
          </a:p>
          <a:p>
            <a:pPr eaLnBrk="1" hangingPunct="1">
              <a:buFontTx/>
              <a:buChar char="-"/>
            </a:pPr>
            <a:r>
              <a:rPr lang="en-GB" dirty="0">
                <a:latin typeface="Chalkboard"/>
              </a:rPr>
              <a:t>Cost of entry/exit</a:t>
            </a:r>
          </a:p>
          <a:p>
            <a:pPr eaLnBrk="1" hangingPunct="1">
              <a:buFontTx/>
              <a:buChar char="-"/>
            </a:pPr>
            <a:r>
              <a:rPr lang="en-GB" dirty="0">
                <a:latin typeface="Chalkboard"/>
              </a:rPr>
              <a:t>Cost </a:t>
            </a:r>
            <a:r>
              <a:rPr lang="en-GB" dirty="0" err="1">
                <a:latin typeface="Chalkboard"/>
              </a:rPr>
              <a:t>oflogging</a:t>
            </a:r>
            <a:r>
              <a:rPr lang="en-GB" dirty="0">
                <a:latin typeface="Chalkboard"/>
              </a:rPr>
              <a:t> etc</a:t>
            </a:r>
          </a:p>
          <a:p>
            <a:pPr eaLnBrk="1" hangingPunct="1">
              <a:buFontTx/>
              <a:buChar char="-"/>
            </a:pPr>
            <a:r>
              <a:rPr lang="en-GB" dirty="0">
                <a:latin typeface="Chalkboard"/>
              </a:rPr>
              <a:t>Compare -- unsafe / coarse-grained / fine-grained</a:t>
            </a:r>
          </a:p>
          <a:p>
            <a:pPr eaLnBrk="1" hangingPunct="1">
              <a:buFontTx/>
              <a:buChar char="-"/>
            </a:pPr>
            <a:endParaRPr lang="en-GB" dirty="0">
              <a:latin typeface="Chalkboard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Shape 1"/>
          <p:cNvSpPr>
            <a:spLocks noGrp="1" noRot="1" noChangeAspect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7826" name="Shap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18F05-671B-4657-B3AE-3D5BA17B4FC3}" type="slidenum">
              <a:rPr lang="en-GB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1FBE543A-5C47-485B-99DD-FAC937595B1D}" type="slidenum">
              <a:rPr lang="en-GB"/>
              <a:pPr/>
              <a:t>45</a:t>
            </a:fld>
            <a:endParaRPr lang="en-GB"/>
          </a:p>
        </p:txBody>
      </p:sp>
      <p:sp>
        <p:nvSpPr>
          <p:cNvPr id="115714" name="Rectangle 83456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15715" name="Rectangle 83456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>
              <a:latin typeface="Chalkboard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6BF5876-5ECE-4C02-A89B-B733D1B3881C}" type="slidenum">
              <a:rPr lang="en-GB"/>
              <a:pPr/>
              <a:t>46</a:t>
            </a:fld>
            <a:endParaRPr lang="en-GB"/>
          </a:p>
        </p:txBody>
      </p:sp>
      <p:sp>
        <p:nvSpPr>
          <p:cNvPr id="116738" name="Rectangle 83251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32515" name="Rectangle 83251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dirty="0">
                <a:latin typeface="Chalkboard"/>
              </a:rPr>
              <a:t>Scalable lock-per-node design</a:t>
            </a:r>
          </a:p>
          <a:p>
            <a:pPr eaLnBrk="1" hangingPunct="1"/>
            <a:r>
              <a:rPr lang="en-GB" dirty="0">
                <a:latin typeface="Chalkboard"/>
              </a:rPr>
              <a:t>Visible arrows</a:t>
            </a:r>
          </a:p>
          <a:p>
            <a:pPr eaLnBrk="1" hangingPunct="1"/>
            <a:endParaRPr lang="en-GB" dirty="0">
              <a:latin typeface="Chalkboard"/>
            </a:endParaRPr>
          </a:p>
          <a:p>
            <a:pPr eaLnBrk="1" hangingPunct="1"/>
            <a:r>
              <a:rPr lang="en-GB" dirty="0" err="1">
                <a:latin typeface="Chalkboard"/>
              </a:rPr>
              <a:t>Predede</a:t>
            </a:r>
            <a:r>
              <a:rPr lang="en-GB" dirty="0">
                <a:latin typeface="Chalkboard"/>
              </a:rPr>
              <a:t> with “How much does it cost”</a:t>
            </a:r>
          </a:p>
          <a:p>
            <a:pPr eaLnBrk="1" hangingPunct="1">
              <a:buFontTx/>
              <a:buChar char="-"/>
            </a:pPr>
            <a:r>
              <a:rPr lang="en-GB" dirty="0">
                <a:latin typeface="Chalkboard"/>
              </a:rPr>
              <a:t>Cost of entry/exit</a:t>
            </a:r>
          </a:p>
          <a:p>
            <a:pPr eaLnBrk="1" hangingPunct="1">
              <a:buFontTx/>
              <a:buChar char="-"/>
            </a:pPr>
            <a:r>
              <a:rPr lang="en-GB" dirty="0">
                <a:latin typeface="Chalkboard"/>
              </a:rPr>
              <a:t>Cost </a:t>
            </a:r>
            <a:r>
              <a:rPr lang="en-GB" dirty="0" err="1">
                <a:latin typeface="Chalkboard"/>
              </a:rPr>
              <a:t>oflogging</a:t>
            </a:r>
            <a:r>
              <a:rPr lang="en-GB" dirty="0">
                <a:latin typeface="Chalkboard"/>
              </a:rPr>
              <a:t> etc</a:t>
            </a:r>
          </a:p>
          <a:p>
            <a:pPr eaLnBrk="1" hangingPunct="1">
              <a:buFontTx/>
              <a:buChar char="-"/>
            </a:pPr>
            <a:r>
              <a:rPr lang="en-GB" dirty="0">
                <a:latin typeface="Chalkboard"/>
              </a:rPr>
              <a:t>Compare -- unsafe / coarse-grained / fine-grained</a:t>
            </a:r>
          </a:p>
          <a:p>
            <a:pPr eaLnBrk="1" hangingPunct="1">
              <a:buFontTx/>
              <a:buChar char="-"/>
            </a:pPr>
            <a:endParaRPr lang="en-GB" dirty="0">
              <a:latin typeface="Chalkboard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8D43FCC7-3542-4217-AF44-A29C869B9F10}" type="slidenum">
              <a:rPr lang="en-GB"/>
              <a:pPr/>
              <a:t>47</a:t>
            </a:fld>
            <a:endParaRPr lang="en-GB"/>
          </a:p>
        </p:txBody>
      </p:sp>
      <p:sp>
        <p:nvSpPr>
          <p:cNvPr id="117762" name="Rectangle 83046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30467" name="Rectangle 83046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dirty="0">
                <a:latin typeface="Chalkboard"/>
              </a:rPr>
              <a:t>Scalable lock-per-node design</a:t>
            </a:r>
          </a:p>
          <a:p>
            <a:pPr eaLnBrk="1" hangingPunct="1"/>
            <a:r>
              <a:rPr lang="en-GB" dirty="0">
                <a:latin typeface="Chalkboard"/>
              </a:rPr>
              <a:t>Visible arrows</a:t>
            </a:r>
          </a:p>
          <a:p>
            <a:pPr eaLnBrk="1" hangingPunct="1"/>
            <a:endParaRPr lang="en-GB" dirty="0">
              <a:latin typeface="Chalkboard"/>
            </a:endParaRPr>
          </a:p>
          <a:p>
            <a:pPr eaLnBrk="1" hangingPunct="1"/>
            <a:r>
              <a:rPr lang="en-GB" dirty="0" err="1">
                <a:latin typeface="Chalkboard"/>
              </a:rPr>
              <a:t>Predede</a:t>
            </a:r>
            <a:r>
              <a:rPr lang="en-GB" dirty="0">
                <a:latin typeface="Chalkboard"/>
              </a:rPr>
              <a:t> with “How much does it cost”</a:t>
            </a:r>
          </a:p>
          <a:p>
            <a:pPr eaLnBrk="1" hangingPunct="1">
              <a:buFontTx/>
              <a:buChar char="-"/>
            </a:pPr>
            <a:r>
              <a:rPr lang="en-GB" dirty="0">
                <a:latin typeface="Chalkboard"/>
              </a:rPr>
              <a:t>Cost of entry/exit</a:t>
            </a:r>
          </a:p>
          <a:p>
            <a:pPr eaLnBrk="1" hangingPunct="1">
              <a:buFontTx/>
              <a:buChar char="-"/>
            </a:pPr>
            <a:r>
              <a:rPr lang="en-GB" dirty="0">
                <a:latin typeface="Chalkboard"/>
              </a:rPr>
              <a:t>Cost </a:t>
            </a:r>
            <a:r>
              <a:rPr lang="en-GB" dirty="0" err="1">
                <a:latin typeface="Chalkboard"/>
              </a:rPr>
              <a:t>oflogging</a:t>
            </a:r>
            <a:r>
              <a:rPr lang="en-GB" dirty="0">
                <a:latin typeface="Chalkboard"/>
              </a:rPr>
              <a:t> etc</a:t>
            </a:r>
          </a:p>
          <a:p>
            <a:pPr eaLnBrk="1" hangingPunct="1">
              <a:buFontTx/>
              <a:buChar char="-"/>
            </a:pPr>
            <a:r>
              <a:rPr lang="en-GB" dirty="0">
                <a:latin typeface="Chalkboard"/>
              </a:rPr>
              <a:t>Compare -- unsafe / coarse-grained / fine-grained</a:t>
            </a:r>
          </a:p>
          <a:p>
            <a:pPr eaLnBrk="1" hangingPunct="1">
              <a:buFontTx/>
              <a:buChar char="-"/>
            </a:pPr>
            <a:endParaRPr lang="en-GB" dirty="0">
              <a:latin typeface="Chalkboard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BF9F7C23-BF9C-4AD8-B347-C3762000B19F}" type="slidenum">
              <a:rPr lang="en-GB"/>
              <a:pPr/>
              <a:t>51</a:t>
            </a:fld>
            <a:endParaRPr lang="en-GB"/>
          </a:p>
        </p:txBody>
      </p:sp>
      <p:sp>
        <p:nvSpPr>
          <p:cNvPr id="133122" name="Rectangle 87756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33123" name="Rectangle 87757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>
              <a:latin typeface="Chalkboard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34B50C-572E-46ED-9249-37E5CD983DEE}" type="slidenum">
              <a:rPr lang="en-GB"/>
              <a:pPr/>
              <a:t>53</a:t>
            </a:fld>
            <a:endParaRPr lang="en-GB"/>
          </a:p>
        </p:txBody>
      </p:sp>
      <p:sp>
        <p:nvSpPr>
          <p:cNvPr id="270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BC4799-B3F8-46E0-B9E9-666269076754}" type="slidenum">
              <a:rPr lang="en-GB"/>
              <a:pPr/>
              <a:t>54</a:t>
            </a:fld>
            <a:endParaRPr lang="en-GB"/>
          </a:p>
        </p:txBody>
      </p:sp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4FBFD2-9DBC-41AB-B581-45CA050876BC}" type="slidenum">
              <a:rPr lang="en-GB"/>
              <a:pPr/>
              <a:t>55</a:t>
            </a:fld>
            <a:endParaRPr lang="en-GB"/>
          </a:p>
        </p:txBody>
      </p:sp>
      <p:sp>
        <p:nvSpPr>
          <p:cNvPr id="240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BE7E32-8AE7-4453-BC67-BE7611E478FC}" type="slidenum">
              <a:rPr lang="en-GB"/>
              <a:pPr/>
              <a:t>56</a:t>
            </a:fld>
            <a:endParaRPr lang="en-GB"/>
          </a:p>
        </p:txBody>
      </p:sp>
      <p:sp>
        <p:nvSpPr>
          <p:cNvPr id="24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BC4799-B3F8-46E0-B9E9-666269076754}" type="slidenum">
              <a:rPr lang="en-GB"/>
              <a:pPr/>
              <a:t>57</a:t>
            </a:fld>
            <a:endParaRPr lang="en-GB"/>
          </a:p>
        </p:txBody>
      </p:sp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BC4799-B3F8-46E0-B9E9-666269076754}" type="slidenum">
              <a:rPr lang="en-GB"/>
              <a:pPr/>
              <a:t>58</a:t>
            </a:fld>
            <a:endParaRPr lang="en-GB"/>
          </a:p>
        </p:txBody>
      </p:sp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hape 1"/>
          <p:cNvSpPr>
            <a:spLocks noGrp="1" noRot="1" noChangeAspect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8850" name="Shap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8AC941-0844-4375-93FA-F2B45C03A7CF}" type="slidenum">
              <a:rPr lang="en-GB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126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76EA741-7CC4-4E52-9A1B-03008A9F4841}" type="slidenum">
              <a:rPr lang="en-GB"/>
              <a:pPr/>
              <a:t>59</a:t>
            </a:fld>
            <a:endParaRPr lang="en-GB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4"/>
          <p:cNvSpPr txBox="1">
            <a:spLocks noGrp="1" noChangeArrowheads="1"/>
          </p:cNvSpPr>
          <p:nvPr/>
        </p:nvSpPr>
        <p:spPr bwMode="auto">
          <a:xfrm>
            <a:off x="3883296" y="8684298"/>
            <a:ext cx="2973149" cy="458139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lIns="89724" tIns="44862" rIns="89724" bIns="44862" anchor="b"/>
          <a:lstStyle/>
          <a:p>
            <a:pPr algn="r" defTabSz="897113"/>
            <a:fld id="{851357EC-FE8C-4FB1-9B4B-00418D32A14C}" type="slidenum">
              <a:rPr lang="en-GB" sz="1200">
                <a:latin typeface="Chalkboard"/>
              </a:rPr>
              <a:pPr algn="r" defTabSz="897113"/>
              <a:t>60</a:t>
            </a:fld>
            <a:endParaRPr lang="en-GB" sz="1200" dirty="0">
              <a:latin typeface="Chalkboard"/>
            </a:endParaRPr>
          </a:p>
        </p:txBody>
      </p:sp>
      <p:sp>
        <p:nvSpPr>
          <p:cNvPr id="158723" name="Rectangle 94003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58724" name="Rectangle 94003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>
              <a:latin typeface="Chalkboard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Shape 1"/>
          <p:cNvSpPr>
            <a:spLocks noGrp="1" noRot="1" noChangeAspect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9874" name="Shap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B3FEE8-0C01-42D2-8E1D-8817E11EA799}" type="slidenum">
              <a:rPr lang="en-GB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CC873FF2-B82D-4762-8F78-214DF7ADBF56}" type="slidenum">
              <a:rPr lang="en-GB"/>
              <a:pPr/>
              <a:t>7</a:t>
            </a:fld>
            <a:endParaRPr lang="en-GB"/>
          </a:p>
        </p:txBody>
      </p:sp>
      <p:sp>
        <p:nvSpPr>
          <p:cNvPr id="80898" name="Rectangle 91955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0899" name="Rectangle 91955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>
              <a:latin typeface="Chalkboard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5EEA78EC-ACB2-4D4E-A2B6-CB358987F548}" type="slidenum">
              <a:rPr lang="en-GB"/>
              <a:pPr/>
              <a:t>11</a:t>
            </a:fld>
            <a:endParaRPr lang="en-GB"/>
          </a:p>
        </p:txBody>
      </p:sp>
      <p:sp>
        <p:nvSpPr>
          <p:cNvPr id="81922" name="Rectangle 92160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1923" name="Rectangle 92160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>
              <a:latin typeface="Chalkboard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C8A7603B-A0EB-48A6-AF44-A4DDAA540C72}" type="slidenum">
              <a:rPr lang="en-GB"/>
              <a:pPr/>
              <a:t>12</a:t>
            </a:fld>
            <a:endParaRPr lang="en-GB"/>
          </a:p>
        </p:txBody>
      </p:sp>
      <p:sp>
        <p:nvSpPr>
          <p:cNvPr id="82946" name="Rectangle 92364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2947" name="Rectangle 92365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>
              <a:latin typeface="Chalkboard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0" h="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89B4-9B5B-45EA-80A8-E5B08E8DCE21}" type="datetimeFigureOut">
              <a:rPr lang="en-US" smtClean="0"/>
              <a:pPr/>
              <a:t>11/29/08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949-F4F2-4FC4-944D-1E13F6E6029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89B4-9B5B-45EA-80A8-E5B08E8DCE21}" type="datetimeFigureOut">
              <a:rPr lang="en-US" smtClean="0"/>
              <a:pPr/>
              <a:t>11/29/08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949-F4F2-4FC4-944D-1E13F6E60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89B4-9B5B-45EA-80A8-E5B08E8DCE21}" type="datetimeFigureOut">
              <a:rPr lang="en-US" smtClean="0"/>
              <a:pPr/>
              <a:t>11/29/08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949-F4F2-4FC4-944D-1E13F6E60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0558EB7-1057-4BF8-90FE-9347B83D63D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30200" y="1130300"/>
            <a:ext cx="4114800" cy="5073650"/>
          </a:xfrm>
        </p:spPr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7400" y="1130300"/>
            <a:ext cx="4114800" cy="5073650"/>
          </a:xfrm>
        </p:spPr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Microsoft Confidential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E3FB663-8F4A-4891-A1C5-1D2BE8D95C6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89B4-9B5B-45EA-80A8-E5B08E8DCE21}" type="datetimeFigureOut">
              <a:rPr lang="en-US" smtClean="0"/>
              <a:pPr/>
              <a:t>11/29/08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949-F4F2-4FC4-944D-1E13F6E602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CFDEB-F23C-894B-8A0E-877A1EBF843D}" type="datetimeFigureOut">
              <a:rPr lang="en-US" smtClean="0"/>
              <a:t>11/29/08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1D8A-EE9A-5F45-A7B1-C08F61DE3D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CFDEB-F23C-894B-8A0E-877A1EBF843D}" type="datetimeFigureOut">
              <a:rPr lang="en-US" smtClean="0"/>
              <a:t>11/29/08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1D8A-EE9A-5F45-A7B1-C08F61DE3D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CFDEB-F23C-894B-8A0E-877A1EBF843D}" type="datetimeFigureOut">
              <a:rPr lang="en-US" smtClean="0"/>
              <a:t>11/29/08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1D8A-EE9A-5F45-A7B1-C08F61DE3D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CFDEB-F23C-894B-8A0E-877A1EBF843D}" type="datetimeFigureOut">
              <a:rPr lang="en-US" smtClean="0"/>
              <a:t>11/29/08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1D8A-EE9A-5F45-A7B1-C08F61DE3D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CFDEB-F23C-894B-8A0E-877A1EBF843D}" type="datetimeFigureOut">
              <a:rPr lang="en-US" smtClean="0"/>
              <a:t>11/29/08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1D8A-EE9A-5F45-A7B1-C08F61DE3D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halkboard"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8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Wingdings 2" pitchFamily="18" charset="2"/>
              <a:buChar char=""/>
              <a:defRPr>
                <a:latin typeface="Chalkboard"/>
              </a:defRPr>
            </a:lvl1pPr>
            <a:lvl2pPr>
              <a:buSzPct val="100000"/>
              <a:defRPr>
                <a:latin typeface="Chalkboard"/>
              </a:defRPr>
            </a:lvl2pPr>
            <a:lvl3pPr>
              <a:buSzPct val="100000"/>
              <a:defRPr>
                <a:latin typeface="Chalkboard"/>
              </a:defRPr>
            </a:lvl3pPr>
            <a:lvl4pPr>
              <a:buSzPct val="100000"/>
              <a:defRPr>
                <a:latin typeface="Chalkboard"/>
              </a:defRPr>
            </a:lvl4pPr>
            <a:lvl5pPr>
              <a:buSzPct val="100000"/>
              <a:defRPr>
                <a:latin typeface="Chalkboard"/>
              </a:defRPr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89B4-9B5B-45EA-80A8-E5B08E8DCE21}" type="datetimeFigureOut">
              <a:rPr lang="en-US" smtClean="0"/>
              <a:pPr/>
              <a:t>11/29/08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949-F4F2-4FC4-944D-1E13F6E60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CFDEB-F23C-894B-8A0E-877A1EBF843D}" type="datetimeFigureOut">
              <a:rPr lang="en-US" smtClean="0"/>
              <a:t>11/29/08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1D8A-EE9A-5F45-A7B1-C08F61DE3D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CFDEB-F23C-894B-8A0E-877A1EBF843D}" type="datetimeFigureOut">
              <a:rPr lang="en-US" smtClean="0"/>
              <a:t>11/29/08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1D8A-EE9A-5F45-A7B1-C08F61DE3D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CFDEB-F23C-894B-8A0E-877A1EBF843D}" type="datetimeFigureOut">
              <a:rPr lang="en-US" smtClean="0"/>
              <a:t>11/29/08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1D8A-EE9A-5F45-A7B1-C08F61DE3D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CFDEB-F23C-894B-8A0E-877A1EBF843D}" type="datetimeFigureOut">
              <a:rPr lang="en-US" smtClean="0"/>
              <a:t>11/29/08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1D8A-EE9A-5F45-A7B1-C08F61DE3D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CFDEB-F23C-894B-8A0E-877A1EBF843D}" type="datetimeFigureOut">
              <a:rPr lang="en-US" smtClean="0"/>
              <a:t>11/29/08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1D8A-EE9A-5F45-A7B1-C08F61DE3D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CFDEB-F23C-894B-8A0E-877A1EBF843D}" type="datetimeFigureOut">
              <a:rPr lang="en-US" smtClean="0"/>
              <a:t>11/29/08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1D8A-EE9A-5F45-A7B1-C08F61DE3D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89B4-9B5B-45EA-80A8-E5B08E8DCE21}" type="datetimeFigureOut">
              <a:rPr lang="en-US" smtClean="0"/>
              <a:pPr/>
              <a:t>11/29/08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F1C9D949-F4F2-4FC4-944D-1E13F6E60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89B4-9B5B-45EA-80A8-E5B08E8DCE21}" type="datetimeFigureOut">
              <a:rPr lang="en-US" smtClean="0"/>
              <a:pPr/>
              <a:t>11/29/08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949-F4F2-4FC4-944D-1E13F6E60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89B4-9B5B-45EA-80A8-E5B08E8DCE21}" type="datetimeFigureOut">
              <a:rPr lang="en-US" smtClean="0"/>
              <a:pPr/>
              <a:t>11/29/08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949-F4F2-4FC4-944D-1E13F6E60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89B4-9B5B-45EA-80A8-E5B08E8DCE21}" type="datetimeFigureOut">
              <a:rPr lang="en-US" smtClean="0"/>
              <a:pPr/>
              <a:t>11/29/08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949-F4F2-4FC4-944D-1E13F6E60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89B4-9B5B-45EA-80A8-E5B08E8DCE21}" type="datetimeFigureOut">
              <a:rPr lang="en-US" smtClean="0"/>
              <a:pPr/>
              <a:t>11/29/08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949-F4F2-4FC4-944D-1E13F6E60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89B4-9B5B-45EA-80A8-E5B08E8DCE21}" type="datetimeFigureOut">
              <a:rPr lang="en-US" smtClean="0"/>
              <a:pPr/>
              <a:t>11/29/08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949-F4F2-4FC4-944D-1E13F6E60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>
                <a:latin typeface="Chalkboard"/>
              </a:defRPr>
            </a:lvl1pPr>
          </a:lstStyle>
          <a:p>
            <a:pPr marL="0" algn="l" rtl="0" eaLnBrk="1" latinLnBrk="0" hangingPunct="1"/>
            <a:r>
              <a:rPr kumimoji="0" lang="en-US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89B4-9B5B-45EA-80A8-E5B08E8DCE21}" type="datetimeFigureOut">
              <a:rPr lang="en-US" smtClean="0"/>
              <a:pPr/>
              <a:t>11/29/08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949-F4F2-4FC4-944D-1E13F6E60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4" Type="http://schemas.openxmlformats.org/officeDocument/2006/relationships/slideLayout" Target="../slideLayouts/slideLayout14.xml"/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5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  <a:latin typeface="Chalkboard"/>
              </a:defRPr>
            </a:lvl1pPr>
          </a:lstStyle>
          <a:p>
            <a:fld id="{A8F289B4-9B5B-45EA-80A8-E5B08E8DCE21}" type="datetimeFigureOut">
              <a:rPr lang="en-US" smtClean="0"/>
              <a:pPr/>
              <a:t>11/29/08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  <a:latin typeface="Chalkboard"/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  <a:latin typeface="Chalkboard"/>
              </a:defRPr>
            </a:lvl1pPr>
          </a:lstStyle>
          <a:p>
            <a:fld id="{F1C9D949-F4F2-4FC4-944D-1E13F6E602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/>
          <a:latin typeface="Chalkboard"/>
          <a:ea typeface="+mj-ea"/>
          <a:cs typeface="Chalkboard"/>
        </a:defRPr>
      </a:lvl1pPr>
    </p:titleStyle>
    <p:bodyStyle>
      <a:lvl1pPr marL="548640" indent="-411480" algn="l" rtl="0" eaLnBrk="1" latinLnBrk="0" hangingPunct="1">
        <a:spcBef>
          <a:spcPct val="20000"/>
        </a:spcBef>
        <a:spcAft>
          <a:spcPts val="600"/>
        </a:spcAft>
        <a:buClr>
          <a:schemeClr val="tx1">
            <a:shade val="95000"/>
          </a:schemeClr>
        </a:buClr>
        <a:buSzPct val="100000"/>
        <a:buFont typeface="Wingdings" charset="2"/>
        <a:buChar char="§"/>
        <a:defRPr kumimoji="0" sz="2800" kern="1200">
          <a:solidFill>
            <a:schemeClr val="tx1"/>
          </a:solidFill>
          <a:latin typeface="Chalkboard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Lucida Grande"/>
        <a:buChar char="-"/>
        <a:defRPr kumimoji="0" sz="2400" kern="1200">
          <a:solidFill>
            <a:schemeClr val="tx1"/>
          </a:solidFill>
          <a:latin typeface="Chalkboard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Chalkboard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Chalkboard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Chalkboard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CFDEB-F23C-894B-8A0E-877A1EBF843D}" type="datetimeFigureOut">
              <a:rPr lang="en-US" smtClean="0"/>
              <a:t>11/29/08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981D8A-EE9A-5F45-A7B1-C08F61DE3D3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hyperlink" Target="http://www.cs.washington.edu/homes/djg/papers/analogy_oopsla07.pdf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://research.microsoft.com/~simonpj/papers/stm/index.htm%23beautiful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3" Type="http://schemas.openxmlformats.org/officeDocument/2006/relationships/hyperlink" Target="http://www.research.ibm.com/people/m/michael/podc-1996.pdf" TargetMode="Externa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3" Type="http://schemas.openxmlformats.org/officeDocument/2006/relationships/hyperlink" Target="http://www.research.ibm.com/people/m/michael/podc-1996.pdf" TargetMode="Externa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3" Type="http://schemas.openxmlformats.org/officeDocument/2006/relationships/hyperlink" Target="http://research.microsoft.com/~simonpj/papers/stm/stm.pdf" TargetMode="Externa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6.xml"/><Relationship Id="rId3" Type="http://schemas.openxmlformats.org/officeDocument/2006/relationships/image" Target="../media/image2.png"/><Relationship Id="rId5" Type="http://schemas.openxmlformats.org/officeDocument/2006/relationships/hyperlink" Target="http://research.microsoft.com/~simonpj/papers/stm/stm.pdf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washington.edu/homes/djg/papers/tm_pldi07.pdf" TargetMode="External"/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4" Type="http://schemas.openxmlformats.org/officeDocument/2006/relationships/oleObject" Target="../embeddings/Microsoft_Excel_97_-_2004_Worksheet1.xls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39.xml"/><Relationship Id="rId5" Type="http://schemas.openxmlformats.org/officeDocument/2006/relationships/hyperlink" Target="http://doi.acm.org/10.1145/1133255.1133984" TargetMode="Externa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4" Type="http://schemas.openxmlformats.org/officeDocument/2006/relationships/oleObject" Target="../embeddings/Microsoft_Excel_97_-_2004_Worksheet2.xls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41.xml"/></Relationships>
</file>

<file path=ppt/slides/_rels/slide47.xml.rels><?xml version="1.0" encoding="UTF-8" standalone="yes"?>
<Relationships xmlns="http://schemas.openxmlformats.org/package/2006/relationships"><Relationship Id="rId4" Type="http://schemas.openxmlformats.org/officeDocument/2006/relationships/oleObject" Target="../embeddings/Microsoft_Excel_97_-_2004_Worksheet3.xls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4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Software Transactional Memory</a:t>
            </a:r>
            <a:endParaRPr lang="en-US" dirty="0"/>
          </a:p>
        </p:txBody>
      </p:sp>
      <p:sp>
        <p:nvSpPr>
          <p:cNvPr id="14339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Kathleen Fisher</a:t>
            </a:r>
          </a:p>
        </p:txBody>
      </p:sp>
      <p:sp>
        <p:nvSpPr>
          <p:cNvPr id="14340" name="TextBox 3"/>
          <p:cNvSpPr txBox="1">
            <a:spLocks noChangeArrowheads="1"/>
          </p:cNvSpPr>
          <p:nvPr/>
        </p:nvSpPr>
        <p:spPr bwMode="auto">
          <a:xfrm>
            <a:off x="546100" y="508000"/>
            <a:ext cx="78739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Chalkboard"/>
                <a:ea typeface="Chalkboard"/>
                <a:cs typeface="Chalkboard"/>
              </a:rPr>
              <a:t>cs242</a:t>
            </a:r>
          </a:p>
        </p:txBody>
      </p:sp>
      <p:sp>
        <p:nvSpPr>
          <p:cNvPr id="14341" name="TextBox 4"/>
          <p:cNvSpPr txBox="1">
            <a:spLocks noChangeArrowheads="1"/>
          </p:cNvSpPr>
          <p:nvPr/>
        </p:nvSpPr>
        <p:spPr bwMode="auto">
          <a:xfrm>
            <a:off x="1270000" y="5473701"/>
            <a:ext cx="7518400" cy="646331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latin typeface="Chalkboard"/>
                <a:ea typeface="Chalkboard"/>
                <a:cs typeface="Chalkboard"/>
              </a:rPr>
              <a:t>Reading: </a:t>
            </a:r>
            <a:r>
              <a:rPr lang="en-US" dirty="0" smtClean="0">
                <a:latin typeface="Chalkboard"/>
                <a:ea typeface="Chalkboard"/>
                <a:cs typeface="Chalkboard"/>
              </a:rPr>
              <a:t>“</a:t>
            </a:r>
            <a:r>
              <a:rPr lang="en-US" dirty="0" smtClean="0">
                <a:latin typeface="Chalkboard"/>
                <a:hlinkClick r:id="rId3"/>
              </a:rPr>
              <a:t>Beautiful Concurrency</a:t>
            </a:r>
            <a:r>
              <a:rPr lang="en-US" dirty="0" smtClean="0">
                <a:latin typeface="Chalkboard"/>
                <a:ea typeface="Chalkboard"/>
                <a:cs typeface="Chalkboard"/>
              </a:rPr>
              <a:t>”</a:t>
            </a:r>
            <a:r>
              <a:rPr lang="en-US" dirty="0" smtClean="0">
                <a:latin typeface="Chalkboard"/>
                <a:ea typeface="Chalkboard"/>
                <a:cs typeface="Chalkboard"/>
              </a:rPr>
              <a:t>, </a:t>
            </a:r>
          </a:p>
          <a:p>
            <a:r>
              <a:rPr lang="en-US" dirty="0" smtClean="0">
                <a:latin typeface="Chalkboard"/>
                <a:ea typeface="Chalkboard"/>
                <a:cs typeface="Chalkboard"/>
              </a:rPr>
              <a:t>          </a:t>
            </a:r>
            <a:r>
              <a:rPr lang="en-US" dirty="0" smtClean="0">
                <a:latin typeface="Chalkboard"/>
                <a:ea typeface="Chalkboard"/>
                <a:cs typeface="Chalkboard"/>
              </a:rPr>
              <a:t> “</a:t>
            </a:r>
            <a:r>
              <a:rPr lang="en-US" dirty="0" smtClean="0">
                <a:latin typeface="Chalkboard"/>
                <a:ea typeface="Chalkboard"/>
                <a:cs typeface="Chalkboard"/>
                <a:hlinkClick r:id="rId4"/>
              </a:rPr>
              <a:t>The Transactional Memory / Garbage Collection Analogy</a:t>
            </a:r>
            <a:r>
              <a:rPr lang="en-US" dirty="0" smtClean="0">
                <a:latin typeface="Chalkboard"/>
                <a:ea typeface="Chalkboard"/>
                <a:cs typeface="Chalkboard"/>
              </a:rPr>
              <a:t>”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805740" y="6311900"/>
            <a:ext cx="511453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CEB966"/>
                </a:solidFill>
                <a:latin typeface="Chalkboard"/>
                <a:ea typeface="Chalkboard"/>
                <a:cs typeface="Chalkboard"/>
              </a:rPr>
              <a:t>Thanks</a:t>
            </a:r>
            <a:r>
              <a:rPr lang="en-US" dirty="0" smtClean="0">
                <a:solidFill>
                  <a:srgbClr val="CEB966"/>
                </a:solidFill>
                <a:latin typeface="Chalkboard"/>
                <a:ea typeface="Chalkboard"/>
                <a:cs typeface="Chalkboard"/>
              </a:rPr>
              <a:t> to Simon </a:t>
            </a:r>
            <a:r>
              <a:rPr lang="en-US" dirty="0" smtClean="0">
                <a:solidFill>
                  <a:srgbClr val="CEB966"/>
                </a:solidFill>
                <a:latin typeface="Chalkboard"/>
                <a:ea typeface="Chalkboard"/>
                <a:cs typeface="Chalkboard"/>
              </a:rPr>
              <a:t>Peyton Jones</a:t>
            </a:r>
            <a:r>
              <a:rPr lang="en-US" dirty="0" smtClean="0">
                <a:solidFill>
                  <a:srgbClr val="CEB966"/>
                </a:solidFill>
                <a:latin typeface="Chalkboard"/>
                <a:ea typeface="Chalkboard"/>
                <a:cs typeface="Chalkboard"/>
              </a:rPr>
              <a:t> for these </a:t>
            </a:r>
            <a:r>
              <a:rPr lang="en-US" dirty="0">
                <a:solidFill>
                  <a:srgbClr val="CEB966"/>
                </a:solidFill>
                <a:latin typeface="Chalkboard"/>
                <a:ea typeface="Chalkboard"/>
                <a:cs typeface="Chalkboard"/>
              </a:rPr>
              <a:t>slides.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04862"/>
          </a:xfrm>
        </p:spPr>
        <p:txBody>
          <a:bodyPr/>
          <a:lstStyle/>
          <a:p>
            <a:r>
              <a:rPr lang="en-US" dirty="0" smtClean="0"/>
              <a:t>Locks are Non-Compositional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68400"/>
            <a:ext cx="8229600" cy="4709160"/>
          </a:xfrm>
        </p:spPr>
        <p:txBody>
          <a:bodyPr/>
          <a:lstStyle/>
          <a:p>
            <a:r>
              <a:rPr lang="en-US" dirty="0" smtClean="0"/>
              <a:t>Synchronizing </a:t>
            </a:r>
            <a:r>
              <a:rPr lang="en-US" dirty="0" smtClean="0">
                <a:solidFill>
                  <a:srgbClr val="FFFF00"/>
                </a:solidFill>
              </a:rPr>
              <a:t>transfer </a:t>
            </a:r>
            <a:r>
              <a:rPr lang="en-US" dirty="0" smtClean="0"/>
              <a:t>can cause deadlock: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39750" y="1744663"/>
            <a:ext cx="8064500" cy="4806445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pPr defTabSz="182563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  <a:tab pos="188118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class Account{</a:t>
            </a:r>
          </a:p>
          <a:p>
            <a:pPr defTabSz="182563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  <a:tab pos="188118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float balance;</a:t>
            </a:r>
          </a:p>
          <a:p>
            <a:pPr defTabSz="182563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  <a:tab pos="188118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2000" b="1" dirty="0" smtClean="0">
                <a:solidFill>
                  <a:srgbClr val="FF0000"/>
                </a:solidFill>
                <a:latin typeface="Courier New"/>
                <a:cs typeface="Courier New"/>
              </a:rPr>
              <a:t>synchronized 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void </a:t>
            </a:r>
            <a:r>
              <a:rPr lang="en-US" sz="20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deposit(float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amt) {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</a:p>
          <a:p>
            <a:pPr defTabSz="182563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  <a:tab pos="188118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balance 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+= amt;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</a:p>
          <a:p>
            <a:pPr defTabSz="182563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  <a:tab pos="188118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} </a:t>
            </a:r>
          </a:p>
          <a:p>
            <a:pPr defTabSz="182563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  <a:tab pos="188118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2000" b="1" dirty="0" smtClean="0">
                <a:solidFill>
                  <a:srgbClr val="FF0000"/>
                </a:solidFill>
                <a:latin typeface="Courier New"/>
                <a:cs typeface="Courier New"/>
              </a:rPr>
              <a:t>synchronized 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void </a:t>
            </a:r>
            <a:r>
              <a:rPr lang="en-US" sz="20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withdraw(float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amt) {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 </a:t>
            </a:r>
          </a:p>
          <a:p>
            <a:pPr defTabSz="182563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  <a:tab pos="188118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20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if</a:t>
            </a:r>
            <a:r>
              <a:rPr lang="en-US" sz="20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(balance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&lt; amt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pPr defTabSz="182563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  <a:tab pos="188118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  throw 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new </a:t>
            </a:r>
            <a:r>
              <a:rPr lang="en-US" sz="20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OutOfMoneyError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();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</a:p>
          <a:p>
            <a:pPr defTabSz="182563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  <a:tab pos="188118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balance 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-= 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amt;</a:t>
            </a:r>
          </a:p>
          <a:p>
            <a:pPr defTabSz="182563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  <a:tab pos="188118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}</a:t>
            </a:r>
          </a:p>
          <a:p>
            <a:pPr defTabSz="182563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  <a:tab pos="188118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2000" b="1" dirty="0" smtClean="0">
                <a:solidFill>
                  <a:srgbClr val="FF0000"/>
                </a:solidFill>
                <a:latin typeface="Courier New"/>
                <a:cs typeface="Courier New"/>
              </a:rPr>
              <a:t>synchronized</a:t>
            </a:r>
            <a:r>
              <a:rPr lang="en-US" sz="2000" b="1" dirty="0" smtClean="0">
                <a:solidFill>
                  <a:srgbClr val="FF0000"/>
                </a:solidFill>
                <a:latin typeface="Courier New"/>
                <a:cs typeface="Courier New"/>
              </a:rPr>
              <a:t> </a:t>
            </a:r>
          </a:p>
          <a:p>
            <a:pPr defTabSz="182563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  <a:tab pos="1881188" algn="l"/>
              </a:tabLst>
            </a:pPr>
            <a:r>
              <a:rPr lang="en-US" sz="2000" b="1" dirty="0" smtClean="0">
                <a:solidFill>
                  <a:srgbClr val="FF0000"/>
                </a:solidFill>
                <a:latin typeface="Courier New"/>
                <a:cs typeface="Courier New"/>
              </a:rPr>
              <a:t>  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void 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transfer_wrong2(Acct other, float amt)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{</a:t>
            </a:r>
          </a:p>
          <a:p>
            <a:pPr defTabSz="182563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  <a:tab pos="188118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2000" b="1" dirty="0" smtClean="0">
                <a:solidFill>
                  <a:srgbClr val="FF0000"/>
                </a:solidFill>
                <a:latin typeface="Courier New"/>
                <a:cs typeface="Courier New"/>
              </a:rPr>
              <a:t>/</a:t>
            </a:r>
            <a:r>
              <a:rPr lang="en-US" sz="2000" b="1" dirty="0" smtClean="0">
                <a:solidFill>
                  <a:srgbClr val="FF0000"/>
                </a:solidFill>
                <a:latin typeface="Courier New"/>
                <a:cs typeface="Courier New"/>
              </a:rPr>
              <a:t>/ can deadlock with parallel reverse-</a:t>
            </a:r>
            <a:r>
              <a:rPr lang="en-US" sz="2000" b="1" dirty="0" smtClean="0">
                <a:solidFill>
                  <a:srgbClr val="FF0000"/>
                </a:solidFill>
                <a:latin typeface="Courier New"/>
                <a:cs typeface="Courier New"/>
              </a:rPr>
              <a:t>transfer</a:t>
            </a:r>
          </a:p>
          <a:p>
            <a:pPr defTabSz="182563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  <a:tab pos="188118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20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this</a:t>
            </a:r>
            <a:r>
              <a:rPr lang="en-US" sz="20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.deposit(amt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endParaRPr lang="en-US" sz="2000" b="1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defTabSz="182563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  <a:tab pos="188118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20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other</a:t>
            </a:r>
            <a:r>
              <a:rPr lang="en-US" sz="20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.withdraw(amt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pPr defTabSz="182563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  <a:tab pos="188118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}</a:t>
            </a:r>
          </a:p>
          <a:p>
            <a:pPr defTabSz="182563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  <a:tab pos="188118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0578" name="Title 920577"/>
          <p:cNvSpPr>
            <a:spLocks noGrp="1" noChangeArrowheads="1"/>
          </p:cNvSpPr>
          <p:nvPr>
            <p:ph type="title"/>
          </p:nvPr>
        </p:nvSpPr>
        <p:spPr/>
        <p:txBody>
          <a:bodyPr anchor="t">
            <a:normAutofit fontScale="90000"/>
          </a:bodyPr>
          <a:lstStyle/>
          <a:p>
            <a:pPr marL="0" indent="0" defTabSz="914400" eaLnBrk="1" hangingPunct="1"/>
            <a:r>
              <a:rPr lang="en-GB" smtClean="0"/>
              <a:t>Locks are absurdly hard to get right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755650" y="3573463"/>
            <a:ext cx="1676400" cy="1752600"/>
            <a:chOff x="3312" y="2640"/>
            <a:chExt cx="1056" cy="1104"/>
          </a:xfrm>
        </p:grpSpPr>
        <p:sp>
          <p:nvSpPr>
            <p:cNvPr id="21550" name="Shape 920579"/>
            <p:cNvSpPr>
              <a:spLocks/>
            </p:cNvSpPr>
            <p:nvPr/>
          </p:nvSpPr>
          <p:spPr bwMode="auto">
            <a:xfrm>
              <a:off x="3792" y="2640"/>
              <a:ext cx="336" cy="432"/>
            </a:xfrm>
            <a:custGeom>
              <a:avLst/>
              <a:gdLst>
                <a:gd name="T0" fmla="*/ 0 w 336"/>
                <a:gd name="T1" fmla="*/ 432 h 432"/>
                <a:gd name="T2" fmla="*/ 96 w 336"/>
                <a:gd name="T3" fmla="*/ 384 h 432"/>
                <a:gd name="T4" fmla="*/ 96 w 336"/>
                <a:gd name="T5" fmla="*/ 192 h 432"/>
                <a:gd name="T6" fmla="*/ 336 w 336"/>
                <a:gd name="T7" fmla="*/ 0 h 432"/>
                <a:gd name="T8" fmla="*/ 0 w 336"/>
                <a:gd name="T9" fmla="*/ 144 h 432"/>
                <a:gd name="T10" fmla="*/ 0 w 336"/>
                <a:gd name="T11" fmla="*/ 432 h 43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36"/>
                <a:gd name="T19" fmla="*/ 0 h 432"/>
                <a:gd name="T20" fmla="*/ 0 w 336"/>
                <a:gd name="T21" fmla="*/ 0 h 43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36" h="432">
                  <a:moveTo>
                    <a:pt x="0" y="432"/>
                  </a:moveTo>
                  <a:lnTo>
                    <a:pt x="96" y="384"/>
                  </a:lnTo>
                  <a:lnTo>
                    <a:pt x="96" y="192"/>
                  </a:lnTo>
                  <a:lnTo>
                    <a:pt x="336" y="0"/>
                  </a:lnTo>
                  <a:lnTo>
                    <a:pt x="0" y="144"/>
                  </a:lnTo>
                  <a:lnTo>
                    <a:pt x="0" y="432"/>
                  </a:lnTo>
                  <a:close/>
                </a:path>
              </a:pathLst>
            </a:custGeom>
            <a:solidFill>
              <a:schemeClr val="bg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 b="0" dirty="0">
                <a:solidFill>
                  <a:srgbClr val="000000"/>
                </a:solidFill>
                <a:latin typeface="Chalkboard"/>
              </a:endParaRPr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3312" y="2928"/>
              <a:ext cx="837" cy="816"/>
              <a:chOff x="3312" y="2928"/>
              <a:chExt cx="837" cy="816"/>
            </a:xfrm>
          </p:grpSpPr>
          <p:sp>
            <p:nvSpPr>
              <p:cNvPr id="21553" name="Shape 920581"/>
              <p:cNvSpPr>
                <a:spLocks/>
              </p:cNvSpPr>
              <p:nvPr/>
            </p:nvSpPr>
            <p:spPr bwMode="auto">
              <a:xfrm flipH="1">
                <a:off x="3312" y="3168"/>
                <a:ext cx="144" cy="336"/>
              </a:xfrm>
              <a:custGeom>
                <a:avLst/>
                <a:gdLst>
                  <a:gd name="T0" fmla="*/ 0 w 144"/>
                  <a:gd name="T1" fmla="*/ 48 h 336"/>
                  <a:gd name="T2" fmla="*/ 96 w 144"/>
                  <a:gd name="T3" fmla="*/ 0 h 336"/>
                  <a:gd name="T4" fmla="*/ 144 w 144"/>
                  <a:gd name="T5" fmla="*/ 48 h 336"/>
                  <a:gd name="T6" fmla="*/ 144 w 144"/>
                  <a:gd name="T7" fmla="*/ 336 h 336"/>
                  <a:gd name="T8" fmla="*/ 96 w 144"/>
                  <a:gd name="T9" fmla="*/ 288 h 336"/>
                  <a:gd name="T10" fmla="*/ 96 w 144"/>
                  <a:gd name="T11" fmla="*/ 96 h 336"/>
                  <a:gd name="T12" fmla="*/ 0 w 144"/>
                  <a:gd name="T13" fmla="*/ 144 h 336"/>
                  <a:gd name="T14" fmla="*/ 0 w 144"/>
                  <a:gd name="T15" fmla="*/ 48 h 3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44"/>
                  <a:gd name="T25" fmla="*/ 0 h 336"/>
                  <a:gd name="T26" fmla="*/ 0 w 144"/>
                  <a:gd name="T27" fmla="*/ 0 h 3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44" h="336">
                    <a:moveTo>
                      <a:pt x="0" y="48"/>
                    </a:moveTo>
                    <a:lnTo>
                      <a:pt x="96" y="0"/>
                    </a:lnTo>
                    <a:lnTo>
                      <a:pt x="144" y="48"/>
                    </a:lnTo>
                    <a:lnTo>
                      <a:pt x="144" y="336"/>
                    </a:lnTo>
                    <a:lnTo>
                      <a:pt x="96" y="288"/>
                    </a:lnTo>
                    <a:lnTo>
                      <a:pt x="96" y="96"/>
                    </a:lnTo>
                    <a:lnTo>
                      <a:pt x="0" y="144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chemeClr val="bg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 b="0" dirty="0">
                  <a:solidFill>
                    <a:srgbClr val="000000"/>
                  </a:solidFill>
                  <a:latin typeface="Chalkboard"/>
                </a:endParaRPr>
              </a:p>
            </p:txBody>
          </p:sp>
          <p:sp>
            <p:nvSpPr>
              <p:cNvPr id="21554" name="Shape 920582"/>
              <p:cNvSpPr>
                <a:spLocks/>
              </p:cNvSpPr>
              <p:nvPr/>
            </p:nvSpPr>
            <p:spPr bwMode="auto">
              <a:xfrm flipH="1">
                <a:off x="3520" y="3024"/>
                <a:ext cx="144" cy="336"/>
              </a:xfrm>
              <a:custGeom>
                <a:avLst/>
                <a:gdLst>
                  <a:gd name="T0" fmla="*/ 0 w 144"/>
                  <a:gd name="T1" fmla="*/ 48 h 336"/>
                  <a:gd name="T2" fmla="*/ 96 w 144"/>
                  <a:gd name="T3" fmla="*/ 0 h 336"/>
                  <a:gd name="T4" fmla="*/ 144 w 144"/>
                  <a:gd name="T5" fmla="*/ 48 h 336"/>
                  <a:gd name="T6" fmla="*/ 144 w 144"/>
                  <a:gd name="T7" fmla="*/ 336 h 336"/>
                  <a:gd name="T8" fmla="*/ 96 w 144"/>
                  <a:gd name="T9" fmla="*/ 288 h 336"/>
                  <a:gd name="T10" fmla="*/ 96 w 144"/>
                  <a:gd name="T11" fmla="*/ 96 h 336"/>
                  <a:gd name="T12" fmla="*/ 0 w 144"/>
                  <a:gd name="T13" fmla="*/ 144 h 336"/>
                  <a:gd name="T14" fmla="*/ 0 w 144"/>
                  <a:gd name="T15" fmla="*/ 48 h 3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44"/>
                  <a:gd name="T25" fmla="*/ 0 h 336"/>
                  <a:gd name="T26" fmla="*/ 0 w 144"/>
                  <a:gd name="T27" fmla="*/ 0 h 3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44" h="336">
                    <a:moveTo>
                      <a:pt x="0" y="48"/>
                    </a:moveTo>
                    <a:lnTo>
                      <a:pt x="96" y="0"/>
                    </a:lnTo>
                    <a:lnTo>
                      <a:pt x="144" y="48"/>
                    </a:lnTo>
                    <a:lnTo>
                      <a:pt x="144" y="336"/>
                    </a:lnTo>
                    <a:lnTo>
                      <a:pt x="96" y="288"/>
                    </a:lnTo>
                    <a:lnTo>
                      <a:pt x="96" y="96"/>
                    </a:lnTo>
                    <a:lnTo>
                      <a:pt x="0" y="144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chemeClr val="bg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 b="0" dirty="0">
                  <a:solidFill>
                    <a:srgbClr val="000000"/>
                  </a:solidFill>
                  <a:latin typeface="Chalkboard"/>
                </a:endParaRPr>
              </a:p>
            </p:txBody>
          </p:sp>
          <p:sp>
            <p:nvSpPr>
              <p:cNvPr id="21555" name="Shape 920583"/>
              <p:cNvSpPr>
                <a:spLocks/>
              </p:cNvSpPr>
              <p:nvPr/>
            </p:nvSpPr>
            <p:spPr bwMode="auto">
              <a:xfrm flipH="1">
                <a:off x="3360" y="2928"/>
                <a:ext cx="789" cy="535"/>
              </a:xfrm>
              <a:custGeom>
                <a:avLst/>
                <a:gdLst>
                  <a:gd name="T0" fmla="*/ 261 w 789"/>
                  <a:gd name="T1" fmla="*/ 0 h 535"/>
                  <a:gd name="T2" fmla="*/ 789 w 789"/>
                  <a:gd name="T3" fmla="*/ 336 h 535"/>
                  <a:gd name="T4" fmla="*/ 494 w 789"/>
                  <a:gd name="T5" fmla="*/ 535 h 535"/>
                  <a:gd name="T6" fmla="*/ 0 w 789"/>
                  <a:gd name="T7" fmla="*/ 96 h 535"/>
                  <a:gd name="T8" fmla="*/ 261 w 789"/>
                  <a:gd name="T9" fmla="*/ 0 h 53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89"/>
                  <a:gd name="T16" fmla="*/ 0 h 535"/>
                  <a:gd name="T17" fmla="*/ 0 w 789"/>
                  <a:gd name="T18" fmla="*/ 0 h 53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89" h="535">
                    <a:moveTo>
                      <a:pt x="261" y="0"/>
                    </a:moveTo>
                    <a:lnTo>
                      <a:pt x="789" y="336"/>
                    </a:lnTo>
                    <a:lnTo>
                      <a:pt x="494" y="535"/>
                    </a:lnTo>
                    <a:lnTo>
                      <a:pt x="0" y="96"/>
                    </a:lnTo>
                    <a:lnTo>
                      <a:pt x="261" y="0"/>
                    </a:lnTo>
                    <a:close/>
                  </a:path>
                </a:pathLst>
              </a:custGeom>
              <a:solidFill>
                <a:srgbClr val="0000FF"/>
              </a:solidFill>
              <a:ln w="381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 b="0" dirty="0">
                  <a:solidFill>
                    <a:srgbClr val="000000"/>
                  </a:solidFill>
                  <a:latin typeface="Chalkboard"/>
                </a:endParaRPr>
              </a:p>
            </p:txBody>
          </p:sp>
          <p:sp>
            <p:nvSpPr>
              <p:cNvPr id="21556" name="Shape 920584"/>
              <p:cNvSpPr>
                <a:spLocks/>
              </p:cNvSpPr>
              <p:nvPr/>
            </p:nvSpPr>
            <p:spPr bwMode="auto">
              <a:xfrm flipH="1">
                <a:off x="3648" y="3024"/>
                <a:ext cx="491" cy="567"/>
              </a:xfrm>
              <a:custGeom>
                <a:avLst/>
                <a:gdLst>
                  <a:gd name="T0" fmla="*/ 11 w 491"/>
                  <a:gd name="T1" fmla="*/ 0 h 567"/>
                  <a:gd name="T2" fmla="*/ 491 w 491"/>
                  <a:gd name="T3" fmla="*/ 432 h 567"/>
                  <a:gd name="T4" fmla="*/ 484 w 491"/>
                  <a:gd name="T5" fmla="*/ 567 h 567"/>
                  <a:gd name="T6" fmla="*/ 0 w 491"/>
                  <a:gd name="T7" fmla="*/ 119 h 567"/>
                  <a:gd name="T8" fmla="*/ 11 w 491"/>
                  <a:gd name="T9" fmla="*/ 0 h 56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91"/>
                  <a:gd name="T16" fmla="*/ 0 h 567"/>
                  <a:gd name="T17" fmla="*/ 0 w 491"/>
                  <a:gd name="T18" fmla="*/ 0 h 56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91" h="567">
                    <a:moveTo>
                      <a:pt x="11" y="0"/>
                    </a:moveTo>
                    <a:lnTo>
                      <a:pt x="491" y="432"/>
                    </a:lnTo>
                    <a:lnTo>
                      <a:pt x="484" y="567"/>
                    </a:lnTo>
                    <a:lnTo>
                      <a:pt x="0" y="119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0000FF"/>
              </a:solidFill>
              <a:ln w="381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 b="0" dirty="0">
                  <a:solidFill>
                    <a:srgbClr val="000000"/>
                  </a:solidFill>
                  <a:latin typeface="Chalkboard"/>
                </a:endParaRPr>
              </a:p>
            </p:txBody>
          </p:sp>
          <p:sp>
            <p:nvSpPr>
              <p:cNvPr id="21557" name="Shape 920585"/>
              <p:cNvSpPr>
                <a:spLocks/>
              </p:cNvSpPr>
              <p:nvPr/>
            </p:nvSpPr>
            <p:spPr bwMode="auto">
              <a:xfrm flipH="1">
                <a:off x="3360" y="3264"/>
                <a:ext cx="304" cy="327"/>
              </a:xfrm>
              <a:custGeom>
                <a:avLst/>
                <a:gdLst>
                  <a:gd name="T0" fmla="*/ 304 w 304"/>
                  <a:gd name="T1" fmla="*/ 0 h 327"/>
                  <a:gd name="T2" fmla="*/ 304 w 304"/>
                  <a:gd name="T3" fmla="*/ 96 h 327"/>
                  <a:gd name="T4" fmla="*/ 0 w 304"/>
                  <a:gd name="T5" fmla="*/ 327 h 327"/>
                  <a:gd name="T6" fmla="*/ 18 w 304"/>
                  <a:gd name="T7" fmla="*/ 181 h 327"/>
                  <a:gd name="T8" fmla="*/ 304 w 304"/>
                  <a:gd name="T9" fmla="*/ 0 h 3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327"/>
                  <a:gd name="T17" fmla="*/ 0 w 304"/>
                  <a:gd name="T18" fmla="*/ 0 h 32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327">
                    <a:moveTo>
                      <a:pt x="304" y="0"/>
                    </a:moveTo>
                    <a:lnTo>
                      <a:pt x="304" y="96"/>
                    </a:lnTo>
                    <a:lnTo>
                      <a:pt x="0" y="327"/>
                    </a:lnTo>
                    <a:lnTo>
                      <a:pt x="18" y="181"/>
                    </a:lnTo>
                    <a:lnTo>
                      <a:pt x="304" y="0"/>
                    </a:lnTo>
                    <a:close/>
                  </a:path>
                </a:pathLst>
              </a:custGeom>
              <a:solidFill>
                <a:srgbClr val="0000FF"/>
              </a:solidFill>
              <a:ln w="381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 b="0" dirty="0">
                  <a:solidFill>
                    <a:srgbClr val="000000"/>
                  </a:solidFill>
                  <a:latin typeface="Chalkboard"/>
                </a:endParaRPr>
              </a:p>
            </p:txBody>
          </p:sp>
          <p:sp>
            <p:nvSpPr>
              <p:cNvPr id="21558" name="Shape 920586"/>
              <p:cNvSpPr>
                <a:spLocks/>
              </p:cNvSpPr>
              <p:nvPr/>
            </p:nvSpPr>
            <p:spPr bwMode="auto">
              <a:xfrm flipH="1">
                <a:off x="3648" y="3408"/>
                <a:ext cx="240" cy="336"/>
              </a:xfrm>
              <a:custGeom>
                <a:avLst/>
                <a:gdLst>
                  <a:gd name="T0" fmla="*/ 192 w 336"/>
                  <a:gd name="T1" fmla="*/ 0 h 432"/>
                  <a:gd name="T2" fmla="*/ 336 w 336"/>
                  <a:gd name="T3" fmla="*/ 96 h 432"/>
                  <a:gd name="T4" fmla="*/ 96 w 336"/>
                  <a:gd name="T5" fmla="*/ 144 h 432"/>
                  <a:gd name="T6" fmla="*/ 96 w 336"/>
                  <a:gd name="T7" fmla="*/ 432 h 432"/>
                  <a:gd name="T8" fmla="*/ 0 w 336"/>
                  <a:gd name="T9" fmla="*/ 336 h 432"/>
                  <a:gd name="T10" fmla="*/ 0 w 336"/>
                  <a:gd name="T11" fmla="*/ 48 h 432"/>
                  <a:gd name="T12" fmla="*/ 192 w 336"/>
                  <a:gd name="T13" fmla="*/ 0 h 43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36"/>
                  <a:gd name="T22" fmla="*/ 0 h 432"/>
                  <a:gd name="T23" fmla="*/ 0 w 336"/>
                  <a:gd name="T24" fmla="*/ 0 h 43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36" h="432">
                    <a:moveTo>
                      <a:pt x="192" y="0"/>
                    </a:moveTo>
                    <a:lnTo>
                      <a:pt x="336" y="96"/>
                    </a:lnTo>
                    <a:lnTo>
                      <a:pt x="96" y="144"/>
                    </a:lnTo>
                    <a:lnTo>
                      <a:pt x="96" y="432"/>
                    </a:lnTo>
                    <a:lnTo>
                      <a:pt x="0" y="336"/>
                    </a:lnTo>
                    <a:lnTo>
                      <a:pt x="0" y="48"/>
                    </a:lnTo>
                    <a:lnTo>
                      <a:pt x="192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 b="0" dirty="0">
                  <a:solidFill>
                    <a:srgbClr val="000000"/>
                  </a:solidFill>
                  <a:latin typeface="Chalkboard"/>
                </a:endParaRPr>
              </a:p>
            </p:txBody>
          </p:sp>
          <p:sp>
            <p:nvSpPr>
              <p:cNvPr id="21559" name="Shape 920587"/>
              <p:cNvSpPr>
                <a:spLocks/>
              </p:cNvSpPr>
              <p:nvPr/>
            </p:nvSpPr>
            <p:spPr bwMode="auto">
              <a:xfrm flipH="1">
                <a:off x="3840" y="3264"/>
                <a:ext cx="240" cy="288"/>
              </a:xfrm>
              <a:custGeom>
                <a:avLst/>
                <a:gdLst>
                  <a:gd name="T0" fmla="*/ 192 w 336"/>
                  <a:gd name="T1" fmla="*/ 0 h 432"/>
                  <a:gd name="T2" fmla="*/ 336 w 336"/>
                  <a:gd name="T3" fmla="*/ 96 h 432"/>
                  <a:gd name="T4" fmla="*/ 96 w 336"/>
                  <a:gd name="T5" fmla="*/ 144 h 432"/>
                  <a:gd name="T6" fmla="*/ 96 w 336"/>
                  <a:gd name="T7" fmla="*/ 432 h 432"/>
                  <a:gd name="T8" fmla="*/ 0 w 336"/>
                  <a:gd name="T9" fmla="*/ 336 h 432"/>
                  <a:gd name="T10" fmla="*/ 0 w 336"/>
                  <a:gd name="T11" fmla="*/ 48 h 432"/>
                  <a:gd name="T12" fmla="*/ 192 w 336"/>
                  <a:gd name="T13" fmla="*/ 0 h 43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36"/>
                  <a:gd name="T22" fmla="*/ 0 h 432"/>
                  <a:gd name="T23" fmla="*/ 0 w 336"/>
                  <a:gd name="T24" fmla="*/ 0 h 43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36" h="432">
                    <a:moveTo>
                      <a:pt x="192" y="0"/>
                    </a:moveTo>
                    <a:lnTo>
                      <a:pt x="336" y="96"/>
                    </a:lnTo>
                    <a:lnTo>
                      <a:pt x="96" y="144"/>
                    </a:lnTo>
                    <a:lnTo>
                      <a:pt x="96" y="432"/>
                    </a:lnTo>
                    <a:lnTo>
                      <a:pt x="0" y="336"/>
                    </a:lnTo>
                    <a:lnTo>
                      <a:pt x="0" y="48"/>
                    </a:lnTo>
                    <a:lnTo>
                      <a:pt x="192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 b="0" dirty="0">
                  <a:solidFill>
                    <a:srgbClr val="000000"/>
                  </a:solidFill>
                  <a:latin typeface="Chalkboard"/>
                </a:endParaRPr>
              </a:p>
            </p:txBody>
          </p:sp>
        </p:grpSp>
        <p:sp>
          <p:nvSpPr>
            <p:cNvPr id="21552" name="Shape 920588"/>
            <p:cNvSpPr>
              <a:spLocks/>
            </p:cNvSpPr>
            <p:nvPr/>
          </p:nvSpPr>
          <p:spPr bwMode="auto">
            <a:xfrm>
              <a:off x="4032" y="2736"/>
              <a:ext cx="336" cy="432"/>
            </a:xfrm>
            <a:custGeom>
              <a:avLst/>
              <a:gdLst>
                <a:gd name="T0" fmla="*/ 0 w 336"/>
                <a:gd name="T1" fmla="*/ 432 h 432"/>
                <a:gd name="T2" fmla="*/ 96 w 336"/>
                <a:gd name="T3" fmla="*/ 384 h 432"/>
                <a:gd name="T4" fmla="*/ 96 w 336"/>
                <a:gd name="T5" fmla="*/ 192 h 432"/>
                <a:gd name="T6" fmla="*/ 336 w 336"/>
                <a:gd name="T7" fmla="*/ 0 h 432"/>
                <a:gd name="T8" fmla="*/ 0 w 336"/>
                <a:gd name="T9" fmla="*/ 144 h 432"/>
                <a:gd name="T10" fmla="*/ 0 w 336"/>
                <a:gd name="T11" fmla="*/ 432 h 43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36"/>
                <a:gd name="T19" fmla="*/ 0 h 432"/>
                <a:gd name="T20" fmla="*/ 0 w 336"/>
                <a:gd name="T21" fmla="*/ 0 h 43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36" h="432">
                  <a:moveTo>
                    <a:pt x="0" y="432"/>
                  </a:moveTo>
                  <a:lnTo>
                    <a:pt x="96" y="384"/>
                  </a:lnTo>
                  <a:lnTo>
                    <a:pt x="96" y="192"/>
                  </a:lnTo>
                  <a:lnTo>
                    <a:pt x="336" y="0"/>
                  </a:lnTo>
                  <a:lnTo>
                    <a:pt x="0" y="144"/>
                  </a:lnTo>
                  <a:lnTo>
                    <a:pt x="0" y="432"/>
                  </a:lnTo>
                  <a:close/>
                </a:path>
              </a:pathLst>
            </a:custGeom>
            <a:solidFill>
              <a:schemeClr val="bg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 b="0" dirty="0">
                <a:solidFill>
                  <a:srgbClr val="000000"/>
                </a:solidFill>
                <a:latin typeface="Chalkboard"/>
              </a:endParaRPr>
            </a:p>
          </p:txBody>
        </p:sp>
      </p:grpSp>
      <p:grpSp>
        <p:nvGrpSpPr>
          <p:cNvPr id="4" name="Group 14"/>
          <p:cNvGrpSpPr>
            <a:grpSpLocks/>
          </p:cNvGrpSpPr>
          <p:nvPr/>
        </p:nvGrpSpPr>
        <p:grpSpPr bwMode="auto">
          <a:xfrm flipH="1">
            <a:off x="7092950" y="3573463"/>
            <a:ext cx="1676400" cy="1752600"/>
            <a:chOff x="3312" y="2640"/>
            <a:chExt cx="1056" cy="1104"/>
          </a:xfrm>
        </p:grpSpPr>
        <p:sp>
          <p:nvSpPr>
            <p:cNvPr id="21540" name="Shape 920590"/>
            <p:cNvSpPr>
              <a:spLocks/>
            </p:cNvSpPr>
            <p:nvPr/>
          </p:nvSpPr>
          <p:spPr bwMode="auto">
            <a:xfrm>
              <a:off x="3792" y="2640"/>
              <a:ext cx="336" cy="432"/>
            </a:xfrm>
            <a:custGeom>
              <a:avLst/>
              <a:gdLst>
                <a:gd name="T0" fmla="*/ 0 w 336"/>
                <a:gd name="T1" fmla="*/ 432 h 432"/>
                <a:gd name="T2" fmla="*/ 96 w 336"/>
                <a:gd name="T3" fmla="*/ 384 h 432"/>
                <a:gd name="T4" fmla="*/ 96 w 336"/>
                <a:gd name="T5" fmla="*/ 192 h 432"/>
                <a:gd name="T6" fmla="*/ 336 w 336"/>
                <a:gd name="T7" fmla="*/ 0 h 432"/>
                <a:gd name="T8" fmla="*/ 0 w 336"/>
                <a:gd name="T9" fmla="*/ 144 h 432"/>
                <a:gd name="T10" fmla="*/ 0 w 336"/>
                <a:gd name="T11" fmla="*/ 432 h 43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36"/>
                <a:gd name="T19" fmla="*/ 0 h 432"/>
                <a:gd name="T20" fmla="*/ 0 w 336"/>
                <a:gd name="T21" fmla="*/ 0 h 43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36" h="432">
                  <a:moveTo>
                    <a:pt x="0" y="432"/>
                  </a:moveTo>
                  <a:lnTo>
                    <a:pt x="96" y="384"/>
                  </a:lnTo>
                  <a:lnTo>
                    <a:pt x="96" y="192"/>
                  </a:lnTo>
                  <a:lnTo>
                    <a:pt x="336" y="0"/>
                  </a:lnTo>
                  <a:lnTo>
                    <a:pt x="0" y="144"/>
                  </a:lnTo>
                  <a:lnTo>
                    <a:pt x="0" y="432"/>
                  </a:lnTo>
                  <a:close/>
                </a:path>
              </a:pathLst>
            </a:custGeom>
            <a:solidFill>
              <a:schemeClr val="bg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 b="0" dirty="0">
                <a:solidFill>
                  <a:srgbClr val="000000"/>
                </a:solidFill>
                <a:latin typeface="Chalkboard"/>
              </a:endParaRPr>
            </a:p>
          </p:txBody>
        </p:sp>
        <p:grpSp>
          <p:nvGrpSpPr>
            <p:cNvPr id="5" name="Group 16"/>
            <p:cNvGrpSpPr>
              <a:grpSpLocks/>
            </p:cNvGrpSpPr>
            <p:nvPr/>
          </p:nvGrpSpPr>
          <p:grpSpPr bwMode="auto">
            <a:xfrm>
              <a:off x="3312" y="2928"/>
              <a:ext cx="837" cy="816"/>
              <a:chOff x="3312" y="2928"/>
              <a:chExt cx="837" cy="816"/>
            </a:xfrm>
          </p:grpSpPr>
          <p:sp>
            <p:nvSpPr>
              <p:cNvPr id="21543" name="Shape 920592"/>
              <p:cNvSpPr>
                <a:spLocks/>
              </p:cNvSpPr>
              <p:nvPr/>
            </p:nvSpPr>
            <p:spPr bwMode="auto">
              <a:xfrm flipH="1">
                <a:off x="3312" y="3168"/>
                <a:ext cx="144" cy="336"/>
              </a:xfrm>
              <a:custGeom>
                <a:avLst/>
                <a:gdLst>
                  <a:gd name="T0" fmla="*/ 0 w 144"/>
                  <a:gd name="T1" fmla="*/ 48 h 336"/>
                  <a:gd name="T2" fmla="*/ 96 w 144"/>
                  <a:gd name="T3" fmla="*/ 0 h 336"/>
                  <a:gd name="T4" fmla="*/ 144 w 144"/>
                  <a:gd name="T5" fmla="*/ 48 h 336"/>
                  <a:gd name="T6" fmla="*/ 144 w 144"/>
                  <a:gd name="T7" fmla="*/ 336 h 336"/>
                  <a:gd name="T8" fmla="*/ 96 w 144"/>
                  <a:gd name="T9" fmla="*/ 288 h 336"/>
                  <a:gd name="T10" fmla="*/ 96 w 144"/>
                  <a:gd name="T11" fmla="*/ 96 h 336"/>
                  <a:gd name="T12" fmla="*/ 0 w 144"/>
                  <a:gd name="T13" fmla="*/ 144 h 336"/>
                  <a:gd name="T14" fmla="*/ 0 w 144"/>
                  <a:gd name="T15" fmla="*/ 48 h 3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44"/>
                  <a:gd name="T25" fmla="*/ 0 h 336"/>
                  <a:gd name="T26" fmla="*/ 0 w 144"/>
                  <a:gd name="T27" fmla="*/ 0 h 3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44" h="336">
                    <a:moveTo>
                      <a:pt x="0" y="48"/>
                    </a:moveTo>
                    <a:lnTo>
                      <a:pt x="96" y="0"/>
                    </a:lnTo>
                    <a:lnTo>
                      <a:pt x="144" y="48"/>
                    </a:lnTo>
                    <a:lnTo>
                      <a:pt x="144" y="336"/>
                    </a:lnTo>
                    <a:lnTo>
                      <a:pt x="96" y="288"/>
                    </a:lnTo>
                    <a:lnTo>
                      <a:pt x="96" y="96"/>
                    </a:lnTo>
                    <a:lnTo>
                      <a:pt x="0" y="144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chemeClr val="bg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 b="0" dirty="0">
                  <a:solidFill>
                    <a:srgbClr val="000000"/>
                  </a:solidFill>
                  <a:latin typeface="Chalkboard"/>
                </a:endParaRPr>
              </a:p>
            </p:txBody>
          </p:sp>
          <p:sp>
            <p:nvSpPr>
              <p:cNvPr id="21544" name="Shape 920593"/>
              <p:cNvSpPr>
                <a:spLocks/>
              </p:cNvSpPr>
              <p:nvPr/>
            </p:nvSpPr>
            <p:spPr bwMode="auto">
              <a:xfrm flipH="1">
                <a:off x="3520" y="3024"/>
                <a:ext cx="144" cy="336"/>
              </a:xfrm>
              <a:custGeom>
                <a:avLst/>
                <a:gdLst>
                  <a:gd name="T0" fmla="*/ 0 w 144"/>
                  <a:gd name="T1" fmla="*/ 48 h 336"/>
                  <a:gd name="T2" fmla="*/ 96 w 144"/>
                  <a:gd name="T3" fmla="*/ 0 h 336"/>
                  <a:gd name="T4" fmla="*/ 144 w 144"/>
                  <a:gd name="T5" fmla="*/ 48 h 336"/>
                  <a:gd name="T6" fmla="*/ 144 w 144"/>
                  <a:gd name="T7" fmla="*/ 336 h 336"/>
                  <a:gd name="T8" fmla="*/ 96 w 144"/>
                  <a:gd name="T9" fmla="*/ 288 h 336"/>
                  <a:gd name="T10" fmla="*/ 96 w 144"/>
                  <a:gd name="T11" fmla="*/ 96 h 336"/>
                  <a:gd name="T12" fmla="*/ 0 w 144"/>
                  <a:gd name="T13" fmla="*/ 144 h 336"/>
                  <a:gd name="T14" fmla="*/ 0 w 144"/>
                  <a:gd name="T15" fmla="*/ 48 h 3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44"/>
                  <a:gd name="T25" fmla="*/ 0 h 336"/>
                  <a:gd name="T26" fmla="*/ 0 w 144"/>
                  <a:gd name="T27" fmla="*/ 0 h 3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44" h="336">
                    <a:moveTo>
                      <a:pt x="0" y="48"/>
                    </a:moveTo>
                    <a:lnTo>
                      <a:pt x="96" y="0"/>
                    </a:lnTo>
                    <a:lnTo>
                      <a:pt x="144" y="48"/>
                    </a:lnTo>
                    <a:lnTo>
                      <a:pt x="144" y="336"/>
                    </a:lnTo>
                    <a:lnTo>
                      <a:pt x="96" y="288"/>
                    </a:lnTo>
                    <a:lnTo>
                      <a:pt x="96" y="96"/>
                    </a:lnTo>
                    <a:lnTo>
                      <a:pt x="0" y="144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chemeClr val="bg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 b="0" dirty="0">
                  <a:solidFill>
                    <a:srgbClr val="000000"/>
                  </a:solidFill>
                  <a:latin typeface="Chalkboard"/>
                </a:endParaRPr>
              </a:p>
            </p:txBody>
          </p:sp>
          <p:sp>
            <p:nvSpPr>
              <p:cNvPr id="21545" name="Shape 920594"/>
              <p:cNvSpPr>
                <a:spLocks/>
              </p:cNvSpPr>
              <p:nvPr/>
            </p:nvSpPr>
            <p:spPr bwMode="auto">
              <a:xfrm flipH="1">
                <a:off x="3360" y="2928"/>
                <a:ext cx="789" cy="535"/>
              </a:xfrm>
              <a:custGeom>
                <a:avLst/>
                <a:gdLst>
                  <a:gd name="T0" fmla="*/ 261 w 789"/>
                  <a:gd name="T1" fmla="*/ 0 h 535"/>
                  <a:gd name="T2" fmla="*/ 789 w 789"/>
                  <a:gd name="T3" fmla="*/ 336 h 535"/>
                  <a:gd name="T4" fmla="*/ 494 w 789"/>
                  <a:gd name="T5" fmla="*/ 535 h 535"/>
                  <a:gd name="T6" fmla="*/ 0 w 789"/>
                  <a:gd name="T7" fmla="*/ 96 h 535"/>
                  <a:gd name="T8" fmla="*/ 261 w 789"/>
                  <a:gd name="T9" fmla="*/ 0 h 53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89"/>
                  <a:gd name="T16" fmla="*/ 0 h 535"/>
                  <a:gd name="T17" fmla="*/ 0 w 789"/>
                  <a:gd name="T18" fmla="*/ 0 h 53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89" h="535">
                    <a:moveTo>
                      <a:pt x="261" y="0"/>
                    </a:moveTo>
                    <a:lnTo>
                      <a:pt x="789" y="336"/>
                    </a:lnTo>
                    <a:lnTo>
                      <a:pt x="494" y="535"/>
                    </a:lnTo>
                    <a:lnTo>
                      <a:pt x="0" y="96"/>
                    </a:lnTo>
                    <a:lnTo>
                      <a:pt x="261" y="0"/>
                    </a:lnTo>
                    <a:close/>
                  </a:path>
                </a:pathLst>
              </a:custGeom>
              <a:solidFill>
                <a:srgbClr val="FF0000"/>
              </a:solidFill>
              <a:ln w="381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 b="0" dirty="0">
                  <a:solidFill>
                    <a:srgbClr val="000000"/>
                  </a:solidFill>
                  <a:latin typeface="Chalkboard"/>
                </a:endParaRPr>
              </a:p>
            </p:txBody>
          </p:sp>
          <p:sp>
            <p:nvSpPr>
              <p:cNvPr id="21546" name="Shape 920595"/>
              <p:cNvSpPr>
                <a:spLocks/>
              </p:cNvSpPr>
              <p:nvPr/>
            </p:nvSpPr>
            <p:spPr bwMode="auto">
              <a:xfrm flipH="1">
                <a:off x="3648" y="3024"/>
                <a:ext cx="491" cy="567"/>
              </a:xfrm>
              <a:custGeom>
                <a:avLst/>
                <a:gdLst>
                  <a:gd name="T0" fmla="*/ 11 w 491"/>
                  <a:gd name="T1" fmla="*/ 0 h 567"/>
                  <a:gd name="T2" fmla="*/ 491 w 491"/>
                  <a:gd name="T3" fmla="*/ 432 h 567"/>
                  <a:gd name="T4" fmla="*/ 484 w 491"/>
                  <a:gd name="T5" fmla="*/ 567 h 567"/>
                  <a:gd name="T6" fmla="*/ 0 w 491"/>
                  <a:gd name="T7" fmla="*/ 119 h 567"/>
                  <a:gd name="T8" fmla="*/ 11 w 491"/>
                  <a:gd name="T9" fmla="*/ 0 h 56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91"/>
                  <a:gd name="T16" fmla="*/ 0 h 567"/>
                  <a:gd name="T17" fmla="*/ 0 w 491"/>
                  <a:gd name="T18" fmla="*/ 0 h 56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91" h="567">
                    <a:moveTo>
                      <a:pt x="11" y="0"/>
                    </a:moveTo>
                    <a:lnTo>
                      <a:pt x="491" y="432"/>
                    </a:lnTo>
                    <a:lnTo>
                      <a:pt x="484" y="567"/>
                    </a:lnTo>
                    <a:lnTo>
                      <a:pt x="0" y="119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FF0000"/>
              </a:solidFill>
              <a:ln w="381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 b="0" dirty="0">
                  <a:solidFill>
                    <a:srgbClr val="000000"/>
                  </a:solidFill>
                  <a:latin typeface="Chalkboard"/>
                </a:endParaRPr>
              </a:p>
            </p:txBody>
          </p:sp>
          <p:sp>
            <p:nvSpPr>
              <p:cNvPr id="21547" name="Shape 920596"/>
              <p:cNvSpPr>
                <a:spLocks/>
              </p:cNvSpPr>
              <p:nvPr/>
            </p:nvSpPr>
            <p:spPr bwMode="auto">
              <a:xfrm flipH="1">
                <a:off x="3360" y="3264"/>
                <a:ext cx="304" cy="327"/>
              </a:xfrm>
              <a:custGeom>
                <a:avLst/>
                <a:gdLst>
                  <a:gd name="T0" fmla="*/ 304 w 304"/>
                  <a:gd name="T1" fmla="*/ 0 h 327"/>
                  <a:gd name="T2" fmla="*/ 304 w 304"/>
                  <a:gd name="T3" fmla="*/ 96 h 327"/>
                  <a:gd name="T4" fmla="*/ 0 w 304"/>
                  <a:gd name="T5" fmla="*/ 327 h 327"/>
                  <a:gd name="T6" fmla="*/ 18 w 304"/>
                  <a:gd name="T7" fmla="*/ 181 h 327"/>
                  <a:gd name="T8" fmla="*/ 304 w 304"/>
                  <a:gd name="T9" fmla="*/ 0 h 3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327"/>
                  <a:gd name="T17" fmla="*/ 0 w 304"/>
                  <a:gd name="T18" fmla="*/ 0 h 32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327">
                    <a:moveTo>
                      <a:pt x="304" y="0"/>
                    </a:moveTo>
                    <a:lnTo>
                      <a:pt x="304" y="96"/>
                    </a:lnTo>
                    <a:lnTo>
                      <a:pt x="0" y="327"/>
                    </a:lnTo>
                    <a:lnTo>
                      <a:pt x="18" y="181"/>
                    </a:lnTo>
                    <a:lnTo>
                      <a:pt x="304" y="0"/>
                    </a:lnTo>
                    <a:close/>
                  </a:path>
                </a:pathLst>
              </a:custGeom>
              <a:solidFill>
                <a:srgbClr val="FF0000"/>
              </a:solidFill>
              <a:ln w="381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 b="0" dirty="0">
                  <a:solidFill>
                    <a:srgbClr val="000000"/>
                  </a:solidFill>
                  <a:latin typeface="Chalkboard"/>
                </a:endParaRPr>
              </a:p>
            </p:txBody>
          </p:sp>
          <p:sp>
            <p:nvSpPr>
              <p:cNvPr id="21548" name="Shape 920597"/>
              <p:cNvSpPr>
                <a:spLocks/>
              </p:cNvSpPr>
              <p:nvPr/>
            </p:nvSpPr>
            <p:spPr bwMode="auto">
              <a:xfrm flipH="1">
                <a:off x="3648" y="3408"/>
                <a:ext cx="240" cy="336"/>
              </a:xfrm>
              <a:custGeom>
                <a:avLst/>
                <a:gdLst>
                  <a:gd name="T0" fmla="*/ 192 w 336"/>
                  <a:gd name="T1" fmla="*/ 0 h 432"/>
                  <a:gd name="T2" fmla="*/ 336 w 336"/>
                  <a:gd name="T3" fmla="*/ 96 h 432"/>
                  <a:gd name="T4" fmla="*/ 96 w 336"/>
                  <a:gd name="T5" fmla="*/ 144 h 432"/>
                  <a:gd name="T6" fmla="*/ 96 w 336"/>
                  <a:gd name="T7" fmla="*/ 432 h 432"/>
                  <a:gd name="T8" fmla="*/ 0 w 336"/>
                  <a:gd name="T9" fmla="*/ 336 h 432"/>
                  <a:gd name="T10" fmla="*/ 0 w 336"/>
                  <a:gd name="T11" fmla="*/ 48 h 432"/>
                  <a:gd name="T12" fmla="*/ 192 w 336"/>
                  <a:gd name="T13" fmla="*/ 0 h 43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36"/>
                  <a:gd name="T22" fmla="*/ 0 h 432"/>
                  <a:gd name="T23" fmla="*/ 0 w 336"/>
                  <a:gd name="T24" fmla="*/ 0 h 43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36" h="432">
                    <a:moveTo>
                      <a:pt x="192" y="0"/>
                    </a:moveTo>
                    <a:lnTo>
                      <a:pt x="336" y="96"/>
                    </a:lnTo>
                    <a:lnTo>
                      <a:pt x="96" y="144"/>
                    </a:lnTo>
                    <a:lnTo>
                      <a:pt x="96" y="432"/>
                    </a:lnTo>
                    <a:lnTo>
                      <a:pt x="0" y="336"/>
                    </a:lnTo>
                    <a:lnTo>
                      <a:pt x="0" y="48"/>
                    </a:lnTo>
                    <a:lnTo>
                      <a:pt x="192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 b="0" dirty="0">
                  <a:solidFill>
                    <a:srgbClr val="000000"/>
                  </a:solidFill>
                  <a:latin typeface="Chalkboard"/>
                </a:endParaRPr>
              </a:p>
            </p:txBody>
          </p:sp>
          <p:sp>
            <p:nvSpPr>
              <p:cNvPr id="21549" name="Shape 920598"/>
              <p:cNvSpPr>
                <a:spLocks/>
              </p:cNvSpPr>
              <p:nvPr/>
            </p:nvSpPr>
            <p:spPr bwMode="auto">
              <a:xfrm flipH="1">
                <a:off x="3840" y="3264"/>
                <a:ext cx="240" cy="288"/>
              </a:xfrm>
              <a:custGeom>
                <a:avLst/>
                <a:gdLst>
                  <a:gd name="T0" fmla="*/ 192 w 336"/>
                  <a:gd name="T1" fmla="*/ 0 h 432"/>
                  <a:gd name="T2" fmla="*/ 336 w 336"/>
                  <a:gd name="T3" fmla="*/ 96 h 432"/>
                  <a:gd name="T4" fmla="*/ 96 w 336"/>
                  <a:gd name="T5" fmla="*/ 144 h 432"/>
                  <a:gd name="T6" fmla="*/ 96 w 336"/>
                  <a:gd name="T7" fmla="*/ 432 h 432"/>
                  <a:gd name="T8" fmla="*/ 0 w 336"/>
                  <a:gd name="T9" fmla="*/ 336 h 432"/>
                  <a:gd name="T10" fmla="*/ 0 w 336"/>
                  <a:gd name="T11" fmla="*/ 48 h 432"/>
                  <a:gd name="T12" fmla="*/ 192 w 336"/>
                  <a:gd name="T13" fmla="*/ 0 h 43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36"/>
                  <a:gd name="T22" fmla="*/ 0 h 432"/>
                  <a:gd name="T23" fmla="*/ 0 w 336"/>
                  <a:gd name="T24" fmla="*/ 0 h 43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36" h="432">
                    <a:moveTo>
                      <a:pt x="192" y="0"/>
                    </a:moveTo>
                    <a:lnTo>
                      <a:pt x="336" y="96"/>
                    </a:lnTo>
                    <a:lnTo>
                      <a:pt x="96" y="144"/>
                    </a:lnTo>
                    <a:lnTo>
                      <a:pt x="96" y="432"/>
                    </a:lnTo>
                    <a:lnTo>
                      <a:pt x="0" y="336"/>
                    </a:lnTo>
                    <a:lnTo>
                      <a:pt x="0" y="48"/>
                    </a:lnTo>
                    <a:lnTo>
                      <a:pt x="192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 b="0" dirty="0">
                  <a:solidFill>
                    <a:srgbClr val="000000"/>
                  </a:solidFill>
                  <a:latin typeface="Chalkboard"/>
                </a:endParaRPr>
              </a:p>
            </p:txBody>
          </p:sp>
        </p:grpSp>
        <p:sp>
          <p:nvSpPr>
            <p:cNvPr id="21542" name="Shape 920599"/>
            <p:cNvSpPr>
              <a:spLocks/>
            </p:cNvSpPr>
            <p:nvPr/>
          </p:nvSpPr>
          <p:spPr bwMode="auto">
            <a:xfrm>
              <a:off x="4032" y="2736"/>
              <a:ext cx="336" cy="432"/>
            </a:xfrm>
            <a:custGeom>
              <a:avLst/>
              <a:gdLst>
                <a:gd name="T0" fmla="*/ 0 w 336"/>
                <a:gd name="T1" fmla="*/ 432 h 432"/>
                <a:gd name="T2" fmla="*/ 96 w 336"/>
                <a:gd name="T3" fmla="*/ 384 h 432"/>
                <a:gd name="T4" fmla="*/ 96 w 336"/>
                <a:gd name="T5" fmla="*/ 192 h 432"/>
                <a:gd name="T6" fmla="*/ 336 w 336"/>
                <a:gd name="T7" fmla="*/ 0 h 432"/>
                <a:gd name="T8" fmla="*/ 0 w 336"/>
                <a:gd name="T9" fmla="*/ 144 h 432"/>
                <a:gd name="T10" fmla="*/ 0 w 336"/>
                <a:gd name="T11" fmla="*/ 432 h 43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36"/>
                <a:gd name="T19" fmla="*/ 0 h 432"/>
                <a:gd name="T20" fmla="*/ 0 w 336"/>
                <a:gd name="T21" fmla="*/ 0 h 43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36" h="432">
                  <a:moveTo>
                    <a:pt x="0" y="432"/>
                  </a:moveTo>
                  <a:lnTo>
                    <a:pt x="96" y="384"/>
                  </a:lnTo>
                  <a:lnTo>
                    <a:pt x="96" y="192"/>
                  </a:lnTo>
                  <a:lnTo>
                    <a:pt x="336" y="0"/>
                  </a:lnTo>
                  <a:lnTo>
                    <a:pt x="0" y="144"/>
                  </a:lnTo>
                  <a:lnTo>
                    <a:pt x="0" y="432"/>
                  </a:lnTo>
                  <a:close/>
                </a:path>
              </a:pathLst>
            </a:custGeom>
            <a:solidFill>
              <a:schemeClr val="bg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 b="0" dirty="0">
                <a:solidFill>
                  <a:srgbClr val="000000"/>
                </a:solidFill>
                <a:latin typeface="Chalkboard"/>
              </a:endParaRPr>
            </a:p>
          </p:txBody>
        </p:sp>
      </p:grpSp>
      <p:grpSp>
        <p:nvGrpSpPr>
          <p:cNvPr id="6" name="Group 25"/>
          <p:cNvGrpSpPr>
            <a:grpSpLocks/>
          </p:cNvGrpSpPr>
          <p:nvPr/>
        </p:nvGrpSpPr>
        <p:grpSpPr bwMode="auto">
          <a:xfrm>
            <a:off x="2005013" y="2038350"/>
            <a:ext cx="5121275" cy="747713"/>
            <a:chOff x="2076" y="1851"/>
            <a:chExt cx="3226" cy="471"/>
          </a:xfrm>
        </p:grpSpPr>
        <p:grpSp>
          <p:nvGrpSpPr>
            <p:cNvPr id="7" name="Group 26"/>
            <p:cNvGrpSpPr>
              <a:grpSpLocks/>
            </p:cNvGrpSpPr>
            <p:nvPr/>
          </p:nvGrpSpPr>
          <p:grpSpPr bwMode="auto">
            <a:xfrm>
              <a:off x="5140" y="1907"/>
              <a:ext cx="162" cy="228"/>
              <a:chOff x="1994" y="1893"/>
              <a:chExt cx="162" cy="228"/>
            </a:xfrm>
          </p:grpSpPr>
          <p:sp>
            <p:nvSpPr>
              <p:cNvPr id="21537" name="Straight Connector 920602"/>
              <p:cNvSpPr>
                <a:spLocks noChangeShapeType="1"/>
              </p:cNvSpPr>
              <p:nvPr/>
            </p:nvSpPr>
            <p:spPr bwMode="auto">
              <a:xfrm>
                <a:off x="1994" y="1893"/>
                <a:ext cx="0" cy="228"/>
              </a:xfrm>
              <a:prstGeom prst="line">
                <a:avLst/>
              </a:prstGeom>
              <a:noFill/>
              <a:ln w="38100" algn="ctr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 dirty="0">
                  <a:latin typeface="Chalkboard"/>
                </a:endParaRPr>
              </a:p>
            </p:txBody>
          </p:sp>
          <p:sp>
            <p:nvSpPr>
              <p:cNvPr id="21538" name="Straight Connector 920603"/>
              <p:cNvSpPr>
                <a:spLocks noChangeShapeType="1"/>
              </p:cNvSpPr>
              <p:nvPr/>
            </p:nvSpPr>
            <p:spPr bwMode="auto">
              <a:xfrm>
                <a:off x="2067" y="1930"/>
                <a:ext cx="9" cy="155"/>
              </a:xfrm>
              <a:prstGeom prst="line">
                <a:avLst/>
              </a:prstGeom>
              <a:noFill/>
              <a:ln w="38100" algn="ctr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 dirty="0">
                  <a:latin typeface="Chalkboard"/>
                </a:endParaRPr>
              </a:p>
            </p:txBody>
          </p:sp>
          <p:sp>
            <p:nvSpPr>
              <p:cNvPr id="21539" name="Straight Connector 920604"/>
              <p:cNvSpPr>
                <a:spLocks noChangeShapeType="1"/>
              </p:cNvSpPr>
              <p:nvPr/>
            </p:nvSpPr>
            <p:spPr bwMode="auto">
              <a:xfrm>
                <a:off x="2150" y="1952"/>
                <a:ext cx="6" cy="110"/>
              </a:xfrm>
              <a:prstGeom prst="line">
                <a:avLst/>
              </a:prstGeom>
              <a:noFill/>
              <a:ln w="38100" algn="ctr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 dirty="0">
                  <a:latin typeface="Chalkboard"/>
                </a:endParaRPr>
              </a:p>
            </p:txBody>
          </p:sp>
        </p:grpSp>
        <p:grpSp>
          <p:nvGrpSpPr>
            <p:cNvPr id="8" name="Group 30"/>
            <p:cNvGrpSpPr>
              <a:grpSpLocks/>
            </p:cNvGrpSpPr>
            <p:nvPr/>
          </p:nvGrpSpPr>
          <p:grpSpPr bwMode="auto">
            <a:xfrm flipH="1">
              <a:off x="2076" y="1907"/>
              <a:ext cx="162" cy="228"/>
              <a:chOff x="605" y="1989"/>
              <a:chExt cx="162" cy="228"/>
            </a:xfrm>
          </p:grpSpPr>
          <p:sp>
            <p:nvSpPr>
              <p:cNvPr id="21534" name="Straight Connector 920606"/>
              <p:cNvSpPr>
                <a:spLocks noChangeShapeType="1"/>
              </p:cNvSpPr>
              <p:nvPr/>
            </p:nvSpPr>
            <p:spPr bwMode="auto">
              <a:xfrm>
                <a:off x="605" y="1989"/>
                <a:ext cx="0" cy="228"/>
              </a:xfrm>
              <a:prstGeom prst="line">
                <a:avLst/>
              </a:prstGeom>
              <a:noFill/>
              <a:ln w="38100" algn="ctr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 dirty="0">
                  <a:latin typeface="Chalkboard"/>
                </a:endParaRPr>
              </a:p>
            </p:txBody>
          </p:sp>
          <p:sp>
            <p:nvSpPr>
              <p:cNvPr id="21535" name="Straight Connector 920607"/>
              <p:cNvSpPr>
                <a:spLocks noChangeShapeType="1"/>
              </p:cNvSpPr>
              <p:nvPr/>
            </p:nvSpPr>
            <p:spPr bwMode="auto">
              <a:xfrm>
                <a:off x="678" y="2026"/>
                <a:ext cx="9" cy="155"/>
              </a:xfrm>
              <a:prstGeom prst="line">
                <a:avLst/>
              </a:prstGeom>
              <a:noFill/>
              <a:ln w="38100" algn="ctr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 dirty="0">
                  <a:latin typeface="Chalkboard"/>
                </a:endParaRPr>
              </a:p>
            </p:txBody>
          </p:sp>
          <p:sp>
            <p:nvSpPr>
              <p:cNvPr id="21536" name="Straight Connector 920608"/>
              <p:cNvSpPr>
                <a:spLocks noChangeShapeType="1"/>
              </p:cNvSpPr>
              <p:nvPr/>
            </p:nvSpPr>
            <p:spPr bwMode="auto">
              <a:xfrm>
                <a:off x="761" y="2048"/>
                <a:ext cx="6" cy="110"/>
              </a:xfrm>
              <a:prstGeom prst="line">
                <a:avLst/>
              </a:prstGeom>
              <a:noFill/>
              <a:ln w="38100" algn="ctr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 dirty="0">
                  <a:latin typeface="Chalkboard"/>
                </a:endParaRPr>
              </a:p>
            </p:txBody>
          </p:sp>
        </p:grpSp>
        <p:sp>
          <p:nvSpPr>
            <p:cNvPr id="21525" name="Rectangle 920609"/>
            <p:cNvSpPr>
              <a:spLocks noChangeArrowheads="1"/>
            </p:cNvSpPr>
            <p:nvPr/>
          </p:nvSpPr>
          <p:spPr bwMode="auto">
            <a:xfrm>
              <a:off x="4284" y="1852"/>
              <a:ext cx="603" cy="338"/>
            </a:xfrm>
            <a:prstGeom prst="rect">
              <a:avLst/>
            </a:prstGeom>
            <a:solidFill>
              <a:schemeClr val="hlink"/>
            </a:solidFill>
            <a:ln w="381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 b="0" dirty="0">
                <a:solidFill>
                  <a:srgbClr val="000000"/>
                </a:solidFill>
                <a:latin typeface="Chalkboard"/>
              </a:endParaRPr>
            </a:p>
          </p:txBody>
        </p:sp>
        <p:sp>
          <p:nvSpPr>
            <p:cNvPr id="21526" name="Straight Connector 920610"/>
            <p:cNvSpPr>
              <a:spLocks noChangeShapeType="1"/>
            </p:cNvSpPr>
            <p:nvPr/>
          </p:nvSpPr>
          <p:spPr bwMode="auto">
            <a:xfrm>
              <a:off x="4713" y="2021"/>
              <a:ext cx="375" cy="0"/>
            </a:xfrm>
            <a:prstGeom prst="line">
              <a:avLst/>
            </a:prstGeom>
            <a:noFill/>
            <a:ln w="76200" algn="ctr">
              <a:solidFill>
                <a:srgbClr val="FFFFFF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GB" dirty="0">
                <a:latin typeface="Chalkboard"/>
              </a:endParaRPr>
            </a:p>
          </p:txBody>
        </p:sp>
        <p:sp>
          <p:nvSpPr>
            <p:cNvPr id="21527" name="Straight Connector 920611"/>
            <p:cNvSpPr>
              <a:spLocks noChangeShapeType="1"/>
            </p:cNvSpPr>
            <p:nvPr/>
          </p:nvSpPr>
          <p:spPr bwMode="auto">
            <a:xfrm flipH="1">
              <a:off x="4053" y="2021"/>
              <a:ext cx="375" cy="0"/>
            </a:xfrm>
            <a:prstGeom prst="line">
              <a:avLst/>
            </a:prstGeom>
            <a:noFill/>
            <a:ln w="76200" algn="ctr">
              <a:solidFill>
                <a:srgbClr val="FFFFFF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GB" dirty="0">
                <a:latin typeface="Chalkboard"/>
              </a:endParaRPr>
            </a:p>
          </p:txBody>
        </p:sp>
        <p:sp>
          <p:nvSpPr>
            <p:cNvPr id="21528" name="Rectangle 920612"/>
            <p:cNvSpPr>
              <a:spLocks noChangeArrowheads="1"/>
            </p:cNvSpPr>
            <p:nvPr/>
          </p:nvSpPr>
          <p:spPr bwMode="auto">
            <a:xfrm>
              <a:off x="3402" y="1984"/>
              <a:ext cx="603" cy="338"/>
            </a:xfrm>
            <a:prstGeom prst="rect">
              <a:avLst/>
            </a:prstGeom>
            <a:solidFill>
              <a:schemeClr val="hlink"/>
            </a:solidFill>
            <a:ln w="381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 b="0" dirty="0">
                <a:solidFill>
                  <a:srgbClr val="000000"/>
                </a:solidFill>
                <a:latin typeface="Chalkboard"/>
              </a:endParaRPr>
            </a:p>
          </p:txBody>
        </p:sp>
        <p:sp>
          <p:nvSpPr>
            <p:cNvPr id="21529" name="Straight Connector 920613"/>
            <p:cNvSpPr>
              <a:spLocks noChangeShapeType="1"/>
            </p:cNvSpPr>
            <p:nvPr/>
          </p:nvSpPr>
          <p:spPr bwMode="auto">
            <a:xfrm>
              <a:off x="3831" y="2153"/>
              <a:ext cx="375" cy="0"/>
            </a:xfrm>
            <a:prstGeom prst="line">
              <a:avLst/>
            </a:prstGeom>
            <a:noFill/>
            <a:ln w="76200" algn="ctr">
              <a:solidFill>
                <a:srgbClr val="FFFFFF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GB" dirty="0">
                <a:latin typeface="Chalkboard"/>
              </a:endParaRPr>
            </a:p>
          </p:txBody>
        </p:sp>
        <p:sp>
          <p:nvSpPr>
            <p:cNvPr id="21530" name="Straight Connector 920614"/>
            <p:cNvSpPr>
              <a:spLocks noChangeShapeType="1"/>
            </p:cNvSpPr>
            <p:nvPr/>
          </p:nvSpPr>
          <p:spPr bwMode="auto">
            <a:xfrm flipH="1">
              <a:off x="3171" y="2153"/>
              <a:ext cx="375" cy="0"/>
            </a:xfrm>
            <a:prstGeom prst="line">
              <a:avLst/>
            </a:prstGeom>
            <a:noFill/>
            <a:ln w="76200" algn="ctr">
              <a:solidFill>
                <a:srgbClr val="FFFFFF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GB" dirty="0">
                <a:latin typeface="Chalkboard"/>
              </a:endParaRPr>
            </a:p>
          </p:txBody>
        </p:sp>
        <p:sp>
          <p:nvSpPr>
            <p:cNvPr id="21531" name="Rectangle 920615"/>
            <p:cNvSpPr>
              <a:spLocks noChangeArrowheads="1"/>
            </p:cNvSpPr>
            <p:nvPr/>
          </p:nvSpPr>
          <p:spPr bwMode="auto">
            <a:xfrm>
              <a:off x="2547" y="1851"/>
              <a:ext cx="603" cy="338"/>
            </a:xfrm>
            <a:prstGeom prst="rect">
              <a:avLst/>
            </a:prstGeom>
            <a:solidFill>
              <a:schemeClr val="hlink"/>
            </a:solidFill>
            <a:ln w="381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 b="0" dirty="0">
                <a:solidFill>
                  <a:srgbClr val="000000"/>
                </a:solidFill>
                <a:latin typeface="Chalkboard"/>
              </a:endParaRPr>
            </a:p>
          </p:txBody>
        </p:sp>
        <p:sp>
          <p:nvSpPr>
            <p:cNvPr id="21532" name="Straight Connector 920616"/>
            <p:cNvSpPr>
              <a:spLocks noChangeShapeType="1"/>
            </p:cNvSpPr>
            <p:nvPr/>
          </p:nvSpPr>
          <p:spPr bwMode="auto">
            <a:xfrm>
              <a:off x="2976" y="2020"/>
              <a:ext cx="375" cy="0"/>
            </a:xfrm>
            <a:prstGeom prst="line">
              <a:avLst/>
            </a:prstGeom>
            <a:noFill/>
            <a:ln w="76200" algn="ctr">
              <a:solidFill>
                <a:srgbClr val="FFFFFF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GB" dirty="0">
                <a:latin typeface="Chalkboard"/>
              </a:endParaRPr>
            </a:p>
          </p:txBody>
        </p:sp>
        <p:sp>
          <p:nvSpPr>
            <p:cNvPr id="21533" name="Straight Connector 920617"/>
            <p:cNvSpPr>
              <a:spLocks noChangeShapeType="1"/>
            </p:cNvSpPr>
            <p:nvPr/>
          </p:nvSpPr>
          <p:spPr bwMode="auto">
            <a:xfrm flipH="1">
              <a:off x="2316" y="2020"/>
              <a:ext cx="375" cy="0"/>
            </a:xfrm>
            <a:prstGeom prst="line">
              <a:avLst/>
            </a:prstGeom>
            <a:noFill/>
            <a:ln w="76200" algn="ctr">
              <a:solidFill>
                <a:srgbClr val="FFFFFF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GB" dirty="0">
                <a:latin typeface="Chalkboard"/>
              </a:endParaRPr>
            </a:p>
          </p:txBody>
        </p:sp>
      </p:grpSp>
      <p:sp>
        <p:nvSpPr>
          <p:cNvPr id="21511" name="TextBox 920618"/>
          <p:cNvSpPr txBox="1">
            <a:spLocks noChangeArrowheads="1"/>
          </p:cNvSpPr>
          <p:nvPr/>
        </p:nvSpPr>
        <p:spPr bwMode="auto">
          <a:xfrm>
            <a:off x="769938" y="1125538"/>
            <a:ext cx="7848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2800" b="0" dirty="0">
                <a:latin typeface="Chalkboard"/>
              </a:rPr>
              <a:t>Scalable double-ended queue: one lock per cell</a:t>
            </a:r>
          </a:p>
        </p:txBody>
      </p:sp>
      <p:sp>
        <p:nvSpPr>
          <p:cNvPr id="920620" name="TextBox 920619"/>
          <p:cNvSpPr txBox="1">
            <a:spLocks noChangeArrowheads="1"/>
          </p:cNvSpPr>
          <p:nvPr/>
        </p:nvSpPr>
        <p:spPr bwMode="auto">
          <a:xfrm>
            <a:off x="3059113" y="3284538"/>
            <a:ext cx="3311525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800" b="0" dirty="0">
                <a:solidFill>
                  <a:srgbClr val="FFFFFF"/>
                </a:solidFill>
                <a:latin typeface="Chalkboard"/>
                <a:cs typeface="Chalkboard"/>
              </a:rPr>
              <a:t>No interference if ends “far enough” apart</a:t>
            </a:r>
          </a:p>
        </p:txBody>
      </p:sp>
      <p:grpSp>
        <p:nvGrpSpPr>
          <p:cNvPr id="9" name="Group 45"/>
          <p:cNvGrpSpPr>
            <a:grpSpLocks/>
          </p:cNvGrpSpPr>
          <p:nvPr/>
        </p:nvGrpSpPr>
        <p:grpSpPr bwMode="auto">
          <a:xfrm>
            <a:off x="2178050" y="2868613"/>
            <a:ext cx="1016000" cy="762000"/>
            <a:chOff x="2352" y="2256"/>
            <a:chExt cx="768" cy="576"/>
          </a:xfrm>
        </p:grpSpPr>
        <p:sp>
          <p:nvSpPr>
            <p:cNvPr id="21521" name="Shape 920621"/>
            <p:cNvSpPr>
              <a:spLocks/>
            </p:cNvSpPr>
            <p:nvPr/>
          </p:nvSpPr>
          <p:spPr bwMode="auto">
            <a:xfrm>
              <a:off x="2352" y="2256"/>
              <a:ext cx="528" cy="480"/>
            </a:xfrm>
            <a:custGeom>
              <a:avLst/>
              <a:gdLst>
                <a:gd name="T0" fmla="*/ 0 w 528"/>
                <a:gd name="T1" fmla="*/ 480 h 480"/>
                <a:gd name="T2" fmla="*/ 240 w 528"/>
                <a:gd name="T3" fmla="*/ 240 h 480"/>
                <a:gd name="T4" fmla="*/ 0 w 528"/>
                <a:gd name="T5" fmla="*/ 240 h 480"/>
                <a:gd name="T6" fmla="*/ 528 w 528"/>
                <a:gd name="T7" fmla="*/ 0 h 480"/>
                <a:gd name="T8" fmla="*/ 288 w 528"/>
                <a:gd name="T9" fmla="*/ 192 h 480"/>
                <a:gd name="T10" fmla="*/ 432 w 528"/>
                <a:gd name="T11" fmla="*/ 192 h 480"/>
                <a:gd name="T12" fmla="*/ 0 w 528"/>
                <a:gd name="T13" fmla="*/ 480 h 48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28"/>
                <a:gd name="T22" fmla="*/ 0 h 480"/>
                <a:gd name="T23" fmla="*/ 0 w 528"/>
                <a:gd name="T24" fmla="*/ 0 h 48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28" h="480">
                  <a:moveTo>
                    <a:pt x="0" y="480"/>
                  </a:moveTo>
                  <a:lnTo>
                    <a:pt x="240" y="240"/>
                  </a:lnTo>
                  <a:lnTo>
                    <a:pt x="0" y="240"/>
                  </a:lnTo>
                  <a:lnTo>
                    <a:pt x="528" y="0"/>
                  </a:lnTo>
                  <a:lnTo>
                    <a:pt x="288" y="192"/>
                  </a:lnTo>
                  <a:lnTo>
                    <a:pt x="432" y="192"/>
                  </a:lnTo>
                  <a:lnTo>
                    <a:pt x="0" y="480"/>
                  </a:lnTo>
                  <a:close/>
                </a:path>
              </a:pathLst>
            </a:custGeom>
            <a:solidFill>
              <a:srgbClr val="FFFF00"/>
            </a:solidFill>
            <a:ln w="38100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 b="0" dirty="0">
                <a:solidFill>
                  <a:srgbClr val="000000"/>
                </a:solidFill>
                <a:latin typeface="Chalkboard"/>
              </a:endParaRPr>
            </a:p>
          </p:txBody>
        </p:sp>
        <p:sp>
          <p:nvSpPr>
            <p:cNvPr id="21522" name="Shape 920622"/>
            <p:cNvSpPr>
              <a:spLocks/>
            </p:cNvSpPr>
            <p:nvPr/>
          </p:nvSpPr>
          <p:spPr bwMode="auto">
            <a:xfrm>
              <a:off x="2592" y="2352"/>
              <a:ext cx="528" cy="480"/>
            </a:xfrm>
            <a:custGeom>
              <a:avLst/>
              <a:gdLst>
                <a:gd name="T0" fmla="*/ 0 w 528"/>
                <a:gd name="T1" fmla="*/ 480 h 480"/>
                <a:gd name="T2" fmla="*/ 240 w 528"/>
                <a:gd name="T3" fmla="*/ 240 h 480"/>
                <a:gd name="T4" fmla="*/ 0 w 528"/>
                <a:gd name="T5" fmla="*/ 240 h 480"/>
                <a:gd name="T6" fmla="*/ 528 w 528"/>
                <a:gd name="T7" fmla="*/ 0 h 480"/>
                <a:gd name="T8" fmla="*/ 288 w 528"/>
                <a:gd name="T9" fmla="*/ 192 h 480"/>
                <a:gd name="T10" fmla="*/ 432 w 528"/>
                <a:gd name="T11" fmla="*/ 192 h 480"/>
                <a:gd name="T12" fmla="*/ 0 w 528"/>
                <a:gd name="T13" fmla="*/ 480 h 48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28"/>
                <a:gd name="T22" fmla="*/ 0 h 480"/>
                <a:gd name="T23" fmla="*/ 0 w 528"/>
                <a:gd name="T24" fmla="*/ 0 h 48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28" h="480">
                  <a:moveTo>
                    <a:pt x="0" y="480"/>
                  </a:moveTo>
                  <a:lnTo>
                    <a:pt x="240" y="240"/>
                  </a:lnTo>
                  <a:lnTo>
                    <a:pt x="0" y="240"/>
                  </a:lnTo>
                  <a:lnTo>
                    <a:pt x="528" y="0"/>
                  </a:lnTo>
                  <a:lnTo>
                    <a:pt x="288" y="192"/>
                  </a:lnTo>
                  <a:lnTo>
                    <a:pt x="432" y="192"/>
                  </a:lnTo>
                  <a:lnTo>
                    <a:pt x="0" y="480"/>
                  </a:lnTo>
                  <a:close/>
                </a:path>
              </a:pathLst>
            </a:custGeom>
            <a:solidFill>
              <a:srgbClr val="FFFF00"/>
            </a:solidFill>
            <a:ln w="38100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 b="0" dirty="0">
                <a:solidFill>
                  <a:srgbClr val="000000"/>
                </a:solidFill>
                <a:latin typeface="Chalkboard"/>
              </a:endParaRPr>
            </a:p>
          </p:txBody>
        </p:sp>
      </p:grpSp>
      <p:grpSp>
        <p:nvGrpSpPr>
          <p:cNvPr id="10" name="Group 48"/>
          <p:cNvGrpSpPr>
            <a:grpSpLocks/>
          </p:cNvGrpSpPr>
          <p:nvPr/>
        </p:nvGrpSpPr>
        <p:grpSpPr bwMode="auto">
          <a:xfrm flipH="1">
            <a:off x="6353175" y="2870200"/>
            <a:ext cx="1016000" cy="762000"/>
            <a:chOff x="2352" y="2256"/>
            <a:chExt cx="768" cy="576"/>
          </a:xfrm>
        </p:grpSpPr>
        <p:sp>
          <p:nvSpPr>
            <p:cNvPr id="21519" name="Shape 920624"/>
            <p:cNvSpPr>
              <a:spLocks/>
            </p:cNvSpPr>
            <p:nvPr/>
          </p:nvSpPr>
          <p:spPr bwMode="auto">
            <a:xfrm>
              <a:off x="2352" y="2256"/>
              <a:ext cx="528" cy="480"/>
            </a:xfrm>
            <a:custGeom>
              <a:avLst/>
              <a:gdLst>
                <a:gd name="T0" fmla="*/ 0 w 528"/>
                <a:gd name="T1" fmla="*/ 480 h 480"/>
                <a:gd name="T2" fmla="*/ 240 w 528"/>
                <a:gd name="T3" fmla="*/ 240 h 480"/>
                <a:gd name="T4" fmla="*/ 0 w 528"/>
                <a:gd name="T5" fmla="*/ 240 h 480"/>
                <a:gd name="T6" fmla="*/ 528 w 528"/>
                <a:gd name="T7" fmla="*/ 0 h 480"/>
                <a:gd name="T8" fmla="*/ 288 w 528"/>
                <a:gd name="T9" fmla="*/ 192 h 480"/>
                <a:gd name="T10" fmla="*/ 432 w 528"/>
                <a:gd name="T11" fmla="*/ 192 h 480"/>
                <a:gd name="T12" fmla="*/ 0 w 528"/>
                <a:gd name="T13" fmla="*/ 480 h 48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28"/>
                <a:gd name="T22" fmla="*/ 0 h 480"/>
                <a:gd name="T23" fmla="*/ 0 w 528"/>
                <a:gd name="T24" fmla="*/ 0 h 48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28" h="480">
                  <a:moveTo>
                    <a:pt x="0" y="480"/>
                  </a:moveTo>
                  <a:lnTo>
                    <a:pt x="240" y="240"/>
                  </a:lnTo>
                  <a:lnTo>
                    <a:pt x="0" y="240"/>
                  </a:lnTo>
                  <a:lnTo>
                    <a:pt x="528" y="0"/>
                  </a:lnTo>
                  <a:lnTo>
                    <a:pt x="288" y="192"/>
                  </a:lnTo>
                  <a:lnTo>
                    <a:pt x="432" y="192"/>
                  </a:lnTo>
                  <a:lnTo>
                    <a:pt x="0" y="480"/>
                  </a:lnTo>
                  <a:close/>
                </a:path>
              </a:pathLst>
            </a:custGeom>
            <a:solidFill>
              <a:srgbClr val="FFFF00"/>
            </a:solidFill>
            <a:ln w="38100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 b="0" dirty="0">
                <a:solidFill>
                  <a:srgbClr val="000000"/>
                </a:solidFill>
                <a:latin typeface="Chalkboard"/>
              </a:endParaRPr>
            </a:p>
          </p:txBody>
        </p:sp>
        <p:sp>
          <p:nvSpPr>
            <p:cNvPr id="21520" name="Shape 920625"/>
            <p:cNvSpPr>
              <a:spLocks/>
            </p:cNvSpPr>
            <p:nvPr/>
          </p:nvSpPr>
          <p:spPr bwMode="auto">
            <a:xfrm>
              <a:off x="2592" y="2352"/>
              <a:ext cx="528" cy="480"/>
            </a:xfrm>
            <a:custGeom>
              <a:avLst/>
              <a:gdLst>
                <a:gd name="T0" fmla="*/ 0 w 528"/>
                <a:gd name="T1" fmla="*/ 480 h 480"/>
                <a:gd name="T2" fmla="*/ 240 w 528"/>
                <a:gd name="T3" fmla="*/ 240 h 480"/>
                <a:gd name="T4" fmla="*/ 0 w 528"/>
                <a:gd name="T5" fmla="*/ 240 h 480"/>
                <a:gd name="T6" fmla="*/ 528 w 528"/>
                <a:gd name="T7" fmla="*/ 0 h 480"/>
                <a:gd name="T8" fmla="*/ 288 w 528"/>
                <a:gd name="T9" fmla="*/ 192 h 480"/>
                <a:gd name="T10" fmla="*/ 432 w 528"/>
                <a:gd name="T11" fmla="*/ 192 h 480"/>
                <a:gd name="T12" fmla="*/ 0 w 528"/>
                <a:gd name="T13" fmla="*/ 480 h 48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28"/>
                <a:gd name="T22" fmla="*/ 0 h 480"/>
                <a:gd name="T23" fmla="*/ 0 w 528"/>
                <a:gd name="T24" fmla="*/ 0 h 48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28" h="480">
                  <a:moveTo>
                    <a:pt x="0" y="480"/>
                  </a:moveTo>
                  <a:lnTo>
                    <a:pt x="240" y="240"/>
                  </a:lnTo>
                  <a:lnTo>
                    <a:pt x="0" y="240"/>
                  </a:lnTo>
                  <a:lnTo>
                    <a:pt x="528" y="0"/>
                  </a:lnTo>
                  <a:lnTo>
                    <a:pt x="288" y="192"/>
                  </a:lnTo>
                  <a:lnTo>
                    <a:pt x="432" y="192"/>
                  </a:lnTo>
                  <a:lnTo>
                    <a:pt x="0" y="480"/>
                  </a:lnTo>
                  <a:close/>
                </a:path>
              </a:pathLst>
            </a:custGeom>
            <a:solidFill>
              <a:srgbClr val="FFFF00"/>
            </a:solidFill>
            <a:ln w="38100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 b="0" dirty="0">
                <a:solidFill>
                  <a:srgbClr val="000000"/>
                </a:solidFill>
                <a:latin typeface="Chalkboard"/>
              </a:endParaRPr>
            </a:p>
          </p:txBody>
        </p:sp>
      </p:grpSp>
      <p:sp>
        <p:nvSpPr>
          <p:cNvPr id="920627" name="TextBox 920626"/>
          <p:cNvSpPr txBox="1">
            <a:spLocks noChangeArrowheads="1"/>
          </p:cNvSpPr>
          <p:nvPr/>
        </p:nvSpPr>
        <p:spPr bwMode="auto">
          <a:xfrm>
            <a:off x="1979613" y="5013325"/>
            <a:ext cx="54737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800" b="0" dirty="0">
                <a:solidFill>
                  <a:srgbClr val="FFFFFF"/>
                </a:solidFill>
                <a:latin typeface="Chalkboard"/>
              </a:rPr>
              <a:t>But watch out when the queue is 0, 1, or 2 elements long!</a:t>
            </a:r>
          </a:p>
        </p:txBody>
      </p:sp>
      <p:sp>
        <p:nvSpPr>
          <p:cNvPr id="21516" name="Shape 920627"/>
          <p:cNvSpPr>
            <a:spLocks noEditPoints="1" noChangeArrowheads="1"/>
          </p:cNvSpPr>
          <p:nvPr/>
        </p:nvSpPr>
        <p:spPr bwMode="auto">
          <a:xfrm>
            <a:off x="3006725" y="1700213"/>
            <a:ext cx="412750" cy="379412"/>
          </a:xfrm>
          <a:custGeom>
            <a:avLst/>
            <a:gdLst>
              <a:gd name="T0" fmla="*/ 206375 w 21600"/>
              <a:gd name="T1" fmla="*/ 0 h 21600"/>
              <a:gd name="T2" fmla="*/ 412750 w 21600"/>
              <a:gd name="T3" fmla="*/ 168733 h 21600"/>
              <a:gd name="T4" fmla="*/ 206375 w 21600"/>
              <a:gd name="T5" fmla="*/ 379412 h 21600"/>
              <a:gd name="T6" fmla="*/ 0 w 21600"/>
              <a:gd name="T7" fmla="*/ 168733 h 21600"/>
              <a:gd name="T8" fmla="*/ 0 60000 65536"/>
              <a:gd name="T9" fmla="*/ 0 60000 65536"/>
              <a:gd name="T10" fmla="*/ 0 60000 65536"/>
              <a:gd name="T11" fmla="*/ 0 60000 65536"/>
              <a:gd name="T12" fmla="*/ 744 w 21600"/>
              <a:gd name="T13" fmla="*/ 9904 h 21600"/>
              <a:gd name="T14" fmla="*/ 21134 w 21600"/>
              <a:gd name="T15" fmla="*/ 15335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93" y="9606"/>
                </a:moveTo>
                <a:lnTo>
                  <a:pt x="2048" y="9606"/>
                </a:lnTo>
                <a:lnTo>
                  <a:pt x="2048" y="4713"/>
                </a:lnTo>
                <a:lnTo>
                  <a:pt x="2420" y="3818"/>
                </a:lnTo>
                <a:lnTo>
                  <a:pt x="2979" y="3028"/>
                </a:lnTo>
                <a:lnTo>
                  <a:pt x="3537" y="2446"/>
                </a:lnTo>
                <a:lnTo>
                  <a:pt x="3956" y="1998"/>
                </a:lnTo>
                <a:lnTo>
                  <a:pt x="4492" y="1581"/>
                </a:lnTo>
                <a:lnTo>
                  <a:pt x="5143" y="1238"/>
                </a:lnTo>
                <a:lnTo>
                  <a:pt x="5912" y="880"/>
                </a:lnTo>
                <a:lnTo>
                  <a:pt x="6587" y="641"/>
                </a:lnTo>
                <a:lnTo>
                  <a:pt x="7518" y="372"/>
                </a:lnTo>
                <a:lnTo>
                  <a:pt x="8425" y="208"/>
                </a:lnTo>
                <a:lnTo>
                  <a:pt x="9496" y="59"/>
                </a:lnTo>
                <a:lnTo>
                  <a:pt x="10637" y="14"/>
                </a:lnTo>
                <a:lnTo>
                  <a:pt x="11614" y="59"/>
                </a:lnTo>
                <a:lnTo>
                  <a:pt x="12382" y="119"/>
                </a:lnTo>
                <a:lnTo>
                  <a:pt x="13034" y="253"/>
                </a:lnTo>
                <a:lnTo>
                  <a:pt x="13779" y="417"/>
                </a:lnTo>
                <a:lnTo>
                  <a:pt x="14500" y="611"/>
                </a:lnTo>
                <a:lnTo>
                  <a:pt x="14733" y="686"/>
                </a:lnTo>
                <a:lnTo>
                  <a:pt x="14989" y="790"/>
                </a:lnTo>
                <a:lnTo>
                  <a:pt x="15175" y="865"/>
                </a:lnTo>
                <a:lnTo>
                  <a:pt x="15385" y="954"/>
                </a:lnTo>
                <a:lnTo>
                  <a:pt x="15431" y="969"/>
                </a:lnTo>
                <a:lnTo>
                  <a:pt x="15594" y="1059"/>
                </a:lnTo>
                <a:lnTo>
                  <a:pt x="15757" y="1148"/>
                </a:lnTo>
                <a:lnTo>
                  <a:pt x="15920" y="1267"/>
                </a:lnTo>
                <a:lnTo>
                  <a:pt x="16106" y="1372"/>
                </a:lnTo>
                <a:lnTo>
                  <a:pt x="16665" y="1730"/>
                </a:lnTo>
                <a:lnTo>
                  <a:pt x="17014" y="1998"/>
                </a:lnTo>
                <a:lnTo>
                  <a:pt x="17480" y="2356"/>
                </a:lnTo>
                <a:lnTo>
                  <a:pt x="17852" y="2804"/>
                </a:lnTo>
                <a:lnTo>
                  <a:pt x="18178" y="3192"/>
                </a:lnTo>
                <a:lnTo>
                  <a:pt x="18527" y="3639"/>
                </a:lnTo>
                <a:lnTo>
                  <a:pt x="18806" y="4132"/>
                </a:lnTo>
                <a:lnTo>
                  <a:pt x="19086" y="4713"/>
                </a:lnTo>
                <a:lnTo>
                  <a:pt x="19272" y="5191"/>
                </a:lnTo>
                <a:lnTo>
                  <a:pt x="19295" y="9606"/>
                </a:lnTo>
                <a:lnTo>
                  <a:pt x="21600" y="9606"/>
                </a:lnTo>
                <a:lnTo>
                  <a:pt x="21600" y="16289"/>
                </a:lnTo>
                <a:lnTo>
                  <a:pt x="21413" y="17184"/>
                </a:lnTo>
                <a:lnTo>
                  <a:pt x="21041" y="17900"/>
                </a:lnTo>
                <a:lnTo>
                  <a:pt x="20668" y="18377"/>
                </a:lnTo>
                <a:lnTo>
                  <a:pt x="20343" y="18855"/>
                </a:lnTo>
                <a:lnTo>
                  <a:pt x="19924" y="19332"/>
                </a:lnTo>
                <a:lnTo>
                  <a:pt x="19388" y="19809"/>
                </a:lnTo>
                <a:lnTo>
                  <a:pt x="18806" y="20242"/>
                </a:lnTo>
                <a:lnTo>
                  <a:pt x="18062" y="20585"/>
                </a:lnTo>
                <a:lnTo>
                  <a:pt x="17270" y="20883"/>
                </a:lnTo>
                <a:lnTo>
                  <a:pt x="16525" y="21182"/>
                </a:lnTo>
                <a:lnTo>
                  <a:pt x="15548" y="21420"/>
                </a:lnTo>
                <a:lnTo>
                  <a:pt x="14803" y="21540"/>
                </a:lnTo>
                <a:lnTo>
                  <a:pt x="13662" y="21674"/>
                </a:lnTo>
                <a:lnTo>
                  <a:pt x="8379" y="21659"/>
                </a:lnTo>
                <a:lnTo>
                  <a:pt x="7168" y="21540"/>
                </a:lnTo>
                <a:lnTo>
                  <a:pt x="6098" y="21331"/>
                </a:lnTo>
                <a:lnTo>
                  <a:pt x="5050" y="21092"/>
                </a:lnTo>
                <a:lnTo>
                  <a:pt x="4003" y="20764"/>
                </a:lnTo>
                <a:lnTo>
                  <a:pt x="3258" y="20391"/>
                </a:lnTo>
                <a:lnTo>
                  <a:pt x="2769" y="20123"/>
                </a:lnTo>
                <a:lnTo>
                  <a:pt x="2281" y="19720"/>
                </a:lnTo>
                <a:lnTo>
                  <a:pt x="1862" y="19407"/>
                </a:lnTo>
                <a:lnTo>
                  <a:pt x="1489" y="19079"/>
                </a:lnTo>
                <a:lnTo>
                  <a:pt x="1070" y="18676"/>
                </a:lnTo>
                <a:lnTo>
                  <a:pt x="744" y="18258"/>
                </a:lnTo>
                <a:lnTo>
                  <a:pt x="325" y="17661"/>
                </a:lnTo>
                <a:lnTo>
                  <a:pt x="162" y="17035"/>
                </a:lnTo>
                <a:lnTo>
                  <a:pt x="93" y="16468"/>
                </a:lnTo>
                <a:lnTo>
                  <a:pt x="93" y="9606"/>
                </a:lnTo>
                <a:close/>
                <a:moveTo>
                  <a:pt x="6098" y="9591"/>
                </a:moveTo>
                <a:lnTo>
                  <a:pt x="6098" y="5220"/>
                </a:lnTo>
                <a:lnTo>
                  <a:pt x="6191" y="4907"/>
                </a:lnTo>
                <a:lnTo>
                  <a:pt x="6307" y="4639"/>
                </a:lnTo>
                <a:lnTo>
                  <a:pt x="6517" y="4370"/>
                </a:lnTo>
                <a:lnTo>
                  <a:pt x="6680" y="4087"/>
                </a:lnTo>
                <a:lnTo>
                  <a:pt x="6889" y="3878"/>
                </a:lnTo>
                <a:lnTo>
                  <a:pt x="7308" y="3520"/>
                </a:lnTo>
                <a:lnTo>
                  <a:pt x="7843" y="3281"/>
                </a:lnTo>
                <a:lnTo>
                  <a:pt x="8402" y="3013"/>
                </a:lnTo>
                <a:lnTo>
                  <a:pt x="9031" y="2834"/>
                </a:lnTo>
                <a:lnTo>
                  <a:pt x="9659" y="2700"/>
                </a:lnTo>
                <a:lnTo>
                  <a:pt x="10497" y="2625"/>
                </a:lnTo>
                <a:lnTo>
                  <a:pt x="11125" y="2655"/>
                </a:lnTo>
                <a:lnTo>
                  <a:pt x="11987" y="2789"/>
                </a:lnTo>
                <a:lnTo>
                  <a:pt x="12522" y="2893"/>
                </a:lnTo>
                <a:lnTo>
                  <a:pt x="13011" y="3028"/>
                </a:lnTo>
                <a:lnTo>
                  <a:pt x="13290" y="3192"/>
                </a:lnTo>
                <a:lnTo>
                  <a:pt x="13709" y="3371"/>
                </a:lnTo>
                <a:lnTo>
                  <a:pt x="13872" y="3505"/>
                </a:lnTo>
                <a:lnTo>
                  <a:pt x="14058" y="3639"/>
                </a:lnTo>
                <a:lnTo>
                  <a:pt x="14291" y="3788"/>
                </a:lnTo>
                <a:lnTo>
                  <a:pt x="14431" y="3953"/>
                </a:lnTo>
                <a:lnTo>
                  <a:pt x="14617" y="4102"/>
                </a:lnTo>
                <a:lnTo>
                  <a:pt x="14826" y="4311"/>
                </a:lnTo>
                <a:lnTo>
                  <a:pt x="14919" y="4534"/>
                </a:lnTo>
                <a:lnTo>
                  <a:pt x="15036" y="4773"/>
                </a:lnTo>
                <a:lnTo>
                  <a:pt x="15175" y="5027"/>
                </a:lnTo>
                <a:lnTo>
                  <a:pt x="15245" y="5220"/>
                </a:lnTo>
                <a:lnTo>
                  <a:pt x="15245" y="9591"/>
                </a:lnTo>
                <a:lnTo>
                  <a:pt x="6098" y="9591"/>
                </a:lnTo>
                <a:close/>
              </a:path>
              <a:path w="21600" h="21600" extrusionOk="0">
                <a:moveTo>
                  <a:pt x="93" y="9606"/>
                </a:moveTo>
                <a:lnTo>
                  <a:pt x="21600" y="9606"/>
                </a:lnTo>
                <a:close/>
              </a:path>
              <a:path w="21600" h="21600" extrusionOk="0">
                <a:moveTo>
                  <a:pt x="11684" y="17109"/>
                </a:moveTo>
                <a:lnTo>
                  <a:pt x="12266" y="19317"/>
                </a:lnTo>
                <a:lnTo>
                  <a:pt x="9659" y="19317"/>
                </a:lnTo>
                <a:lnTo>
                  <a:pt x="10287" y="17124"/>
                </a:lnTo>
                <a:lnTo>
                  <a:pt x="10008" y="16975"/>
                </a:lnTo>
                <a:lnTo>
                  <a:pt x="9799" y="16722"/>
                </a:lnTo>
                <a:lnTo>
                  <a:pt x="9752" y="16408"/>
                </a:lnTo>
                <a:lnTo>
                  <a:pt x="9822" y="16170"/>
                </a:lnTo>
                <a:lnTo>
                  <a:pt x="10008" y="16006"/>
                </a:lnTo>
                <a:lnTo>
                  <a:pt x="10148" y="15871"/>
                </a:lnTo>
                <a:lnTo>
                  <a:pt x="10381" y="15782"/>
                </a:lnTo>
                <a:lnTo>
                  <a:pt x="10660" y="15692"/>
                </a:lnTo>
                <a:lnTo>
                  <a:pt x="11009" y="15677"/>
                </a:lnTo>
                <a:lnTo>
                  <a:pt x="11288" y="15722"/>
                </a:lnTo>
                <a:lnTo>
                  <a:pt x="11614" y="15782"/>
                </a:lnTo>
                <a:lnTo>
                  <a:pt x="11893" y="15946"/>
                </a:lnTo>
                <a:lnTo>
                  <a:pt x="12033" y="16080"/>
                </a:lnTo>
                <a:lnTo>
                  <a:pt x="12173" y="16229"/>
                </a:lnTo>
                <a:lnTo>
                  <a:pt x="12196" y="16408"/>
                </a:lnTo>
                <a:lnTo>
                  <a:pt x="12103" y="16722"/>
                </a:lnTo>
                <a:lnTo>
                  <a:pt x="11987" y="16856"/>
                </a:lnTo>
                <a:lnTo>
                  <a:pt x="11847" y="16975"/>
                </a:lnTo>
                <a:lnTo>
                  <a:pt x="11684" y="17109"/>
                </a:lnTo>
              </a:path>
            </a:pathLst>
          </a:custGeom>
          <a:solidFill>
            <a:srgbClr val="C0C0C0"/>
          </a:solidFill>
          <a:ln w="38100" algn="ctr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 b="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1517" name="Shape 920628"/>
          <p:cNvSpPr>
            <a:spLocks noEditPoints="1" noChangeArrowheads="1"/>
          </p:cNvSpPr>
          <p:nvPr/>
        </p:nvSpPr>
        <p:spPr bwMode="auto">
          <a:xfrm>
            <a:off x="4375150" y="1916113"/>
            <a:ext cx="412750" cy="379412"/>
          </a:xfrm>
          <a:custGeom>
            <a:avLst/>
            <a:gdLst>
              <a:gd name="T0" fmla="*/ 206375 w 21600"/>
              <a:gd name="T1" fmla="*/ 0 h 21600"/>
              <a:gd name="T2" fmla="*/ 412750 w 21600"/>
              <a:gd name="T3" fmla="*/ 168733 h 21600"/>
              <a:gd name="T4" fmla="*/ 206375 w 21600"/>
              <a:gd name="T5" fmla="*/ 379412 h 21600"/>
              <a:gd name="T6" fmla="*/ 0 w 21600"/>
              <a:gd name="T7" fmla="*/ 168733 h 21600"/>
              <a:gd name="T8" fmla="*/ 0 60000 65536"/>
              <a:gd name="T9" fmla="*/ 0 60000 65536"/>
              <a:gd name="T10" fmla="*/ 0 60000 65536"/>
              <a:gd name="T11" fmla="*/ 0 60000 65536"/>
              <a:gd name="T12" fmla="*/ 744 w 21600"/>
              <a:gd name="T13" fmla="*/ 9904 h 21600"/>
              <a:gd name="T14" fmla="*/ 21134 w 21600"/>
              <a:gd name="T15" fmla="*/ 15335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93" y="9606"/>
                </a:moveTo>
                <a:lnTo>
                  <a:pt x="2048" y="9606"/>
                </a:lnTo>
                <a:lnTo>
                  <a:pt x="2048" y="4713"/>
                </a:lnTo>
                <a:lnTo>
                  <a:pt x="2420" y="3818"/>
                </a:lnTo>
                <a:lnTo>
                  <a:pt x="2979" y="3028"/>
                </a:lnTo>
                <a:lnTo>
                  <a:pt x="3537" y="2446"/>
                </a:lnTo>
                <a:lnTo>
                  <a:pt x="3956" y="1998"/>
                </a:lnTo>
                <a:lnTo>
                  <a:pt x="4492" y="1581"/>
                </a:lnTo>
                <a:lnTo>
                  <a:pt x="5143" y="1238"/>
                </a:lnTo>
                <a:lnTo>
                  <a:pt x="5912" y="880"/>
                </a:lnTo>
                <a:lnTo>
                  <a:pt x="6587" y="641"/>
                </a:lnTo>
                <a:lnTo>
                  <a:pt x="7518" y="372"/>
                </a:lnTo>
                <a:lnTo>
                  <a:pt x="8425" y="208"/>
                </a:lnTo>
                <a:lnTo>
                  <a:pt x="9496" y="59"/>
                </a:lnTo>
                <a:lnTo>
                  <a:pt x="10637" y="14"/>
                </a:lnTo>
                <a:lnTo>
                  <a:pt x="11614" y="59"/>
                </a:lnTo>
                <a:lnTo>
                  <a:pt x="12382" y="119"/>
                </a:lnTo>
                <a:lnTo>
                  <a:pt x="13034" y="253"/>
                </a:lnTo>
                <a:lnTo>
                  <a:pt x="13779" y="417"/>
                </a:lnTo>
                <a:lnTo>
                  <a:pt x="14500" y="611"/>
                </a:lnTo>
                <a:lnTo>
                  <a:pt x="14733" y="686"/>
                </a:lnTo>
                <a:lnTo>
                  <a:pt x="14989" y="790"/>
                </a:lnTo>
                <a:lnTo>
                  <a:pt x="15175" y="865"/>
                </a:lnTo>
                <a:lnTo>
                  <a:pt x="15385" y="954"/>
                </a:lnTo>
                <a:lnTo>
                  <a:pt x="15431" y="969"/>
                </a:lnTo>
                <a:lnTo>
                  <a:pt x="15594" y="1059"/>
                </a:lnTo>
                <a:lnTo>
                  <a:pt x="15757" y="1148"/>
                </a:lnTo>
                <a:lnTo>
                  <a:pt x="15920" y="1267"/>
                </a:lnTo>
                <a:lnTo>
                  <a:pt x="16106" y="1372"/>
                </a:lnTo>
                <a:lnTo>
                  <a:pt x="16665" y="1730"/>
                </a:lnTo>
                <a:lnTo>
                  <a:pt x="17014" y="1998"/>
                </a:lnTo>
                <a:lnTo>
                  <a:pt x="17480" y="2356"/>
                </a:lnTo>
                <a:lnTo>
                  <a:pt x="17852" y="2804"/>
                </a:lnTo>
                <a:lnTo>
                  <a:pt x="18178" y="3192"/>
                </a:lnTo>
                <a:lnTo>
                  <a:pt x="18527" y="3639"/>
                </a:lnTo>
                <a:lnTo>
                  <a:pt x="18806" y="4132"/>
                </a:lnTo>
                <a:lnTo>
                  <a:pt x="19086" y="4713"/>
                </a:lnTo>
                <a:lnTo>
                  <a:pt x="19272" y="5191"/>
                </a:lnTo>
                <a:lnTo>
                  <a:pt x="19295" y="9606"/>
                </a:lnTo>
                <a:lnTo>
                  <a:pt x="21600" y="9606"/>
                </a:lnTo>
                <a:lnTo>
                  <a:pt x="21600" y="16289"/>
                </a:lnTo>
                <a:lnTo>
                  <a:pt x="21413" y="17184"/>
                </a:lnTo>
                <a:lnTo>
                  <a:pt x="21041" y="17900"/>
                </a:lnTo>
                <a:lnTo>
                  <a:pt x="20668" y="18377"/>
                </a:lnTo>
                <a:lnTo>
                  <a:pt x="20343" y="18855"/>
                </a:lnTo>
                <a:lnTo>
                  <a:pt x="19924" y="19332"/>
                </a:lnTo>
                <a:lnTo>
                  <a:pt x="19388" y="19809"/>
                </a:lnTo>
                <a:lnTo>
                  <a:pt x="18806" y="20242"/>
                </a:lnTo>
                <a:lnTo>
                  <a:pt x="18062" y="20585"/>
                </a:lnTo>
                <a:lnTo>
                  <a:pt x="17270" y="20883"/>
                </a:lnTo>
                <a:lnTo>
                  <a:pt x="16525" y="21182"/>
                </a:lnTo>
                <a:lnTo>
                  <a:pt x="15548" y="21420"/>
                </a:lnTo>
                <a:lnTo>
                  <a:pt x="14803" y="21540"/>
                </a:lnTo>
                <a:lnTo>
                  <a:pt x="13662" y="21674"/>
                </a:lnTo>
                <a:lnTo>
                  <a:pt x="8379" y="21659"/>
                </a:lnTo>
                <a:lnTo>
                  <a:pt x="7168" y="21540"/>
                </a:lnTo>
                <a:lnTo>
                  <a:pt x="6098" y="21331"/>
                </a:lnTo>
                <a:lnTo>
                  <a:pt x="5050" y="21092"/>
                </a:lnTo>
                <a:lnTo>
                  <a:pt x="4003" y="20764"/>
                </a:lnTo>
                <a:lnTo>
                  <a:pt x="3258" y="20391"/>
                </a:lnTo>
                <a:lnTo>
                  <a:pt x="2769" y="20123"/>
                </a:lnTo>
                <a:lnTo>
                  <a:pt x="2281" y="19720"/>
                </a:lnTo>
                <a:lnTo>
                  <a:pt x="1862" y="19407"/>
                </a:lnTo>
                <a:lnTo>
                  <a:pt x="1489" y="19079"/>
                </a:lnTo>
                <a:lnTo>
                  <a:pt x="1070" y="18676"/>
                </a:lnTo>
                <a:lnTo>
                  <a:pt x="744" y="18258"/>
                </a:lnTo>
                <a:lnTo>
                  <a:pt x="325" y="17661"/>
                </a:lnTo>
                <a:lnTo>
                  <a:pt x="162" y="17035"/>
                </a:lnTo>
                <a:lnTo>
                  <a:pt x="93" y="16468"/>
                </a:lnTo>
                <a:lnTo>
                  <a:pt x="93" y="9606"/>
                </a:lnTo>
                <a:close/>
                <a:moveTo>
                  <a:pt x="6098" y="9591"/>
                </a:moveTo>
                <a:lnTo>
                  <a:pt x="6098" y="5220"/>
                </a:lnTo>
                <a:lnTo>
                  <a:pt x="6191" y="4907"/>
                </a:lnTo>
                <a:lnTo>
                  <a:pt x="6307" y="4639"/>
                </a:lnTo>
                <a:lnTo>
                  <a:pt x="6517" y="4370"/>
                </a:lnTo>
                <a:lnTo>
                  <a:pt x="6680" y="4087"/>
                </a:lnTo>
                <a:lnTo>
                  <a:pt x="6889" y="3878"/>
                </a:lnTo>
                <a:lnTo>
                  <a:pt x="7308" y="3520"/>
                </a:lnTo>
                <a:lnTo>
                  <a:pt x="7843" y="3281"/>
                </a:lnTo>
                <a:lnTo>
                  <a:pt x="8402" y="3013"/>
                </a:lnTo>
                <a:lnTo>
                  <a:pt x="9031" y="2834"/>
                </a:lnTo>
                <a:lnTo>
                  <a:pt x="9659" y="2700"/>
                </a:lnTo>
                <a:lnTo>
                  <a:pt x="10497" y="2625"/>
                </a:lnTo>
                <a:lnTo>
                  <a:pt x="11125" y="2655"/>
                </a:lnTo>
                <a:lnTo>
                  <a:pt x="11987" y="2789"/>
                </a:lnTo>
                <a:lnTo>
                  <a:pt x="12522" y="2893"/>
                </a:lnTo>
                <a:lnTo>
                  <a:pt x="13011" y="3028"/>
                </a:lnTo>
                <a:lnTo>
                  <a:pt x="13290" y="3192"/>
                </a:lnTo>
                <a:lnTo>
                  <a:pt x="13709" y="3371"/>
                </a:lnTo>
                <a:lnTo>
                  <a:pt x="13872" y="3505"/>
                </a:lnTo>
                <a:lnTo>
                  <a:pt x="14058" y="3639"/>
                </a:lnTo>
                <a:lnTo>
                  <a:pt x="14291" y="3788"/>
                </a:lnTo>
                <a:lnTo>
                  <a:pt x="14431" y="3953"/>
                </a:lnTo>
                <a:lnTo>
                  <a:pt x="14617" y="4102"/>
                </a:lnTo>
                <a:lnTo>
                  <a:pt x="14826" y="4311"/>
                </a:lnTo>
                <a:lnTo>
                  <a:pt x="14919" y="4534"/>
                </a:lnTo>
                <a:lnTo>
                  <a:pt x="15036" y="4773"/>
                </a:lnTo>
                <a:lnTo>
                  <a:pt x="15175" y="5027"/>
                </a:lnTo>
                <a:lnTo>
                  <a:pt x="15245" y="5220"/>
                </a:lnTo>
                <a:lnTo>
                  <a:pt x="15245" y="9591"/>
                </a:lnTo>
                <a:lnTo>
                  <a:pt x="6098" y="9591"/>
                </a:lnTo>
                <a:close/>
              </a:path>
              <a:path w="21600" h="21600" extrusionOk="0">
                <a:moveTo>
                  <a:pt x="93" y="9606"/>
                </a:moveTo>
                <a:lnTo>
                  <a:pt x="21600" y="9606"/>
                </a:lnTo>
                <a:close/>
              </a:path>
              <a:path w="21600" h="21600" extrusionOk="0">
                <a:moveTo>
                  <a:pt x="11684" y="17109"/>
                </a:moveTo>
                <a:lnTo>
                  <a:pt x="12266" y="19317"/>
                </a:lnTo>
                <a:lnTo>
                  <a:pt x="9659" y="19317"/>
                </a:lnTo>
                <a:lnTo>
                  <a:pt x="10287" y="17124"/>
                </a:lnTo>
                <a:lnTo>
                  <a:pt x="10008" y="16975"/>
                </a:lnTo>
                <a:lnTo>
                  <a:pt x="9799" y="16722"/>
                </a:lnTo>
                <a:lnTo>
                  <a:pt x="9752" y="16408"/>
                </a:lnTo>
                <a:lnTo>
                  <a:pt x="9822" y="16170"/>
                </a:lnTo>
                <a:lnTo>
                  <a:pt x="10008" y="16006"/>
                </a:lnTo>
                <a:lnTo>
                  <a:pt x="10148" y="15871"/>
                </a:lnTo>
                <a:lnTo>
                  <a:pt x="10381" y="15782"/>
                </a:lnTo>
                <a:lnTo>
                  <a:pt x="10660" y="15692"/>
                </a:lnTo>
                <a:lnTo>
                  <a:pt x="11009" y="15677"/>
                </a:lnTo>
                <a:lnTo>
                  <a:pt x="11288" y="15722"/>
                </a:lnTo>
                <a:lnTo>
                  <a:pt x="11614" y="15782"/>
                </a:lnTo>
                <a:lnTo>
                  <a:pt x="11893" y="15946"/>
                </a:lnTo>
                <a:lnTo>
                  <a:pt x="12033" y="16080"/>
                </a:lnTo>
                <a:lnTo>
                  <a:pt x="12173" y="16229"/>
                </a:lnTo>
                <a:lnTo>
                  <a:pt x="12196" y="16408"/>
                </a:lnTo>
                <a:lnTo>
                  <a:pt x="12103" y="16722"/>
                </a:lnTo>
                <a:lnTo>
                  <a:pt x="11987" y="16856"/>
                </a:lnTo>
                <a:lnTo>
                  <a:pt x="11847" y="16975"/>
                </a:lnTo>
                <a:lnTo>
                  <a:pt x="11684" y="17109"/>
                </a:lnTo>
              </a:path>
            </a:pathLst>
          </a:custGeom>
          <a:solidFill>
            <a:srgbClr val="C0C0C0"/>
          </a:solidFill>
          <a:ln w="38100" algn="ctr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 b="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1518" name="Shape 920629"/>
          <p:cNvSpPr>
            <a:spLocks noEditPoints="1" noChangeArrowheads="1"/>
          </p:cNvSpPr>
          <p:nvPr/>
        </p:nvSpPr>
        <p:spPr bwMode="auto">
          <a:xfrm>
            <a:off x="5786438" y="1700213"/>
            <a:ext cx="412750" cy="379412"/>
          </a:xfrm>
          <a:custGeom>
            <a:avLst/>
            <a:gdLst>
              <a:gd name="T0" fmla="*/ 206375 w 21600"/>
              <a:gd name="T1" fmla="*/ 0 h 21600"/>
              <a:gd name="T2" fmla="*/ 412750 w 21600"/>
              <a:gd name="T3" fmla="*/ 168733 h 21600"/>
              <a:gd name="T4" fmla="*/ 206375 w 21600"/>
              <a:gd name="T5" fmla="*/ 379412 h 21600"/>
              <a:gd name="T6" fmla="*/ 0 w 21600"/>
              <a:gd name="T7" fmla="*/ 168733 h 21600"/>
              <a:gd name="T8" fmla="*/ 0 60000 65536"/>
              <a:gd name="T9" fmla="*/ 0 60000 65536"/>
              <a:gd name="T10" fmla="*/ 0 60000 65536"/>
              <a:gd name="T11" fmla="*/ 0 60000 65536"/>
              <a:gd name="T12" fmla="*/ 744 w 21600"/>
              <a:gd name="T13" fmla="*/ 9904 h 21600"/>
              <a:gd name="T14" fmla="*/ 21134 w 21600"/>
              <a:gd name="T15" fmla="*/ 15335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93" y="9606"/>
                </a:moveTo>
                <a:lnTo>
                  <a:pt x="2048" y="9606"/>
                </a:lnTo>
                <a:lnTo>
                  <a:pt x="2048" y="4713"/>
                </a:lnTo>
                <a:lnTo>
                  <a:pt x="2420" y="3818"/>
                </a:lnTo>
                <a:lnTo>
                  <a:pt x="2979" y="3028"/>
                </a:lnTo>
                <a:lnTo>
                  <a:pt x="3537" y="2446"/>
                </a:lnTo>
                <a:lnTo>
                  <a:pt x="3956" y="1998"/>
                </a:lnTo>
                <a:lnTo>
                  <a:pt x="4492" y="1581"/>
                </a:lnTo>
                <a:lnTo>
                  <a:pt x="5143" y="1238"/>
                </a:lnTo>
                <a:lnTo>
                  <a:pt x="5912" y="880"/>
                </a:lnTo>
                <a:lnTo>
                  <a:pt x="6587" y="641"/>
                </a:lnTo>
                <a:lnTo>
                  <a:pt x="7518" y="372"/>
                </a:lnTo>
                <a:lnTo>
                  <a:pt x="8425" y="208"/>
                </a:lnTo>
                <a:lnTo>
                  <a:pt x="9496" y="59"/>
                </a:lnTo>
                <a:lnTo>
                  <a:pt x="10637" y="14"/>
                </a:lnTo>
                <a:lnTo>
                  <a:pt x="11614" y="59"/>
                </a:lnTo>
                <a:lnTo>
                  <a:pt x="12382" y="119"/>
                </a:lnTo>
                <a:lnTo>
                  <a:pt x="13034" y="253"/>
                </a:lnTo>
                <a:lnTo>
                  <a:pt x="13779" y="417"/>
                </a:lnTo>
                <a:lnTo>
                  <a:pt x="14500" y="611"/>
                </a:lnTo>
                <a:lnTo>
                  <a:pt x="14733" y="686"/>
                </a:lnTo>
                <a:lnTo>
                  <a:pt x="14989" y="790"/>
                </a:lnTo>
                <a:lnTo>
                  <a:pt x="15175" y="865"/>
                </a:lnTo>
                <a:lnTo>
                  <a:pt x="15385" y="954"/>
                </a:lnTo>
                <a:lnTo>
                  <a:pt x="15431" y="969"/>
                </a:lnTo>
                <a:lnTo>
                  <a:pt x="15594" y="1059"/>
                </a:lnTo>
                <a:lnTo>
                  <a:pt x="15757" y="1148"/>
                </a:lnTo>
                <a:lnTo>
                  <a:pt x="15920" y="1267"/>
                </a:lnTo>
                <a:lnTo>
                  <a:pt x="16106" y="1372"/>
                </a:lnTo>
                <a:lnTo>
                  <a:pt x="16665" y="1730"/>
                </a:lnTo>
                <a:lnTo>
                  <a:pt x="17014" y="1998"/>
                </a:lnTo>
                <a:lnTo>
                  <a:pt x="17480" y="2356"/>
                </a:lnTo>
                <a:lnTo>
                  <a:pt x="17852" y="2804"/>
                </a:lnTo>
                <a:lnTo>
                  <a:pt x="18178" y="3192"/>
                </a:lnTo>
                <a:lnTo>
                  <a:pt x="18527" y="3639"/>
                </a:lnTo>
                <a:lnTo>
                  <a:pt x="18806" y="4132"/>
                </a:lnTo>
                <a:lnTo>
                  <a:pt x="19086" y="4713"/>
                </a:lnTo>
                <a:lnTo>
                  <a:pt x="19272" y="5191"/>
                </a:lnTo>
                <a:lnTo>
                  <a:pt x="19295" y="9606"/>
                </a:lnTo>
                <a:lnTo>
                  <a:pt x="21600" y="9606"/>
                </a:lnTo>
                <a:lnTo>
                  <a:pt x="21600" y="16289"/>
                </a:lnTo>
                <a:lnTo>
                  <a:pt x="21413" y="17184"/>
                </a:lnTo>
                <a:lnTo>
                  <a:pt x="21041" y="17900"/>
                </a:lnTo>
                <a:lnTo>
                  <a:pt x="20668" y="18377"/>
                </a:lnTo>
                <a:lnTo>
                  <a:pt x="20343" y="18855"/>
                </a:lnTo>
                <a:lnTo>
                  <a:pt x="19924" y="19332"/>
                </a:lnTo>
                <a:lnTo>
                  <a:pt x="19388" y="19809"/>
                </a:lnTo>
                <a:lnTo>
                  <a:pt x="18806" y="20242"/>
                </a:lnTo>
                <a:lnTo>
                  <a:pt x="18062" y="20585"/>
                </a:lnTo>
                <a:lnTo>
                  <a:pt x="17270" y="20883"/>
                </a:lnTo>
                <a:lnTo>
                  <a:pt x="16525" y="21182"/>
                </a:lnTo>
                <a:lnTo>
                  <a:pt x="15548" y="21420"/>
                </a:lnTo>
                <a:lnTo>
                  <a:pt x="14803" y="21540"/>
                </a:lnTo>
                <a:lnTo>
                  <a:pt x="13662" y="21674"/>
                </a:lnTo>
                <a:lnTo>
                  <a:pt x="8379" y="21659"/>
                </a:lnTo>
                <a:lnTo>
                  <a:pt x="7168" y="21540"/>
                </a:lnTo>
                <a:lnTo>
                  <a:pt x="6098" y="21331"/>
                </a:lnTo>
                <a:lnTo>
                  <a:pt x="5050" y="21092"/>
                </a:lnTo>
                <a:lnTo>
                  <a:pt x="4003" y="20764"/>
                </a:lnTo>
                <a:lnTo>
                  <a:pt x="3258" y="20391"/>
                </a:lnTo>
                <a:lnTo>
                  <a:pt x="2769" y="20123"/>
                </a:lnTo>
                <a:lnTo>
                  <a:pt x="2281" y="19720"/>
                </a:lnTo>
                <a:lnTo>
                  <a:pt x="1862" y="19407"/>
                </a:lnTo>
                <a:lnTo>
                  <a:pt x="1489" y="19079"/>
                </a:lnTo>
                <a:lnTo>
                  <a:pt x="1070" y="18676"/>
                </a:lnTo>
                <a:lnTo>
                  <a:pt x="744" y="18258"/>
                </a:lnTo>
                <a:lnTo>
                  <a:pt x="325" y="17661"/>
                </a:lnTo>
                <a:lnTo>
                  <a:pt x="162" y="17035"/>
                </a:lnTo>
                <a:lnTo>
                  <a:pt x="93" y="16468"/>
                </a:lnTo>
                <a:lnTo>
                  <a:pt x="93" y="9606"/>
                </a:lnTo>
                <a:close/>
                <a:moveTo>
                  <a:pt x="6098" y="9591"/>
                </a:moveTo>
                <a:lnTo>
                  <a:pt x="6098" y="5220"/>
                </a:lnTo>
                <a:lnTo>
                  <a:pt x="6191" y="4907"/>
                </a:lnTo>
                <a:lnTo>
                  <a:pt x="6307" y="4639"/>
                </a:lnTo>
                <a:lnTo>
                  <a:pt x="6517" y="4370"/>
                </a:lnTo>
                <a:lnTo>
                  <a:pt x="6680" y="4087"/>
                </a:lnTo>
                <a:lnTo>
                  <a:pt x="6889" y="3878"/>
                </a:lnTo>
                <a:lnTo>
                  <a:pt x="7308" y="3520"/>
                </a:lnTo>
                <a:lnTo>
                  <a:pt x="7843" y="3281"/>
                </a:lnTo>
                <a:lnTo>
                  <a:pt x="8402" y="3013"/>
                </a:lnTo>
                <a:lnTo>
                  <a:pt x="9031" y="2834"/>
                </a:lnTo>
                <a:lnTo>
                  <a:pt x="9659" y="2700"/>
                </a:lnTo>
                <a:lnTo>
                  <a:pt x="10497" y="2625"/>
                </a:lnTo>
                <a:lnTo>
                  <a:pt x="11125" y="2655"/>
                </a:lnTo>
                <a:lnTo>
                  <a:pt x="11987" y="2789"/>
                </a:lnTo>
                <a:lnTo>
                  <a:pt x="12522" y="2893"/>
                </a:lnTo>
                <a:lnTo>
                  <a:pt x="13011" y="3028"/>
                </a:lnTo>
                <a:lnTo>
                  <a:pt x="13290" y="3192"/>
                </a:lnTo>
                <a:lnTo>
                  <a:pt x="13709" y="3371"/>
                </a:lnTo>
                <a:lnTo>
                  <a:pt x="13872" y="3505"/>
                </a:lnTo>
                <a:lnTo>
                  <a:pt x="14058" y="3639"/>
                </a:lnTo>
                <a:lnTo>
                  <a:pt x="14291" y="3788"/>
                </a:lnTo>
                <a:lnTo>
                  <a:pt x="14431" y="3953"/>
                </a:lnTo>
                <a:lnTo>
                  <a:pt x="14617" y="4102"/>
                </a:lnTo>
                <a:lnTo>
                  <a:pt x="14826" y="4311"/>
                </a:lnTo>
                <a:lnTo>
                  <a:pt x="14919" y="4534"/>
                </a:lnTo>
                <a:lnTo>
                  <a:pt x="15036" y="4773"/>
                </a:lnTo>
                <a:lnTo>
                  <a:pt x="15175" y="5027"/>
                </a:lnTo>
                <a:lnTo>
                  <a:pt x="15245" y="5220"/>
                </a:lnTo>
                <a:lnTo>
                  <a:pt x="15245" y="9591"/>
                </a:lnTo>
                <a:lnTo>
                  <a:pt x="6098" y="9591"/>
                </a:lnTo>
                <a:close/>
              </a:path>
              <a:path w="21600" h="21600" extrusionOk="0">
                <a:moveTo>
                  <a:pt x="93" y="9606"/>
                </a:moveTo>
                <a:lnTo>
                  <a:pt x="21600" y="9606"/>
                </a:lnTo>
                <a:close/>
              </a:path>
              <a:path w="21600" h="21600" extrusionOk="0">
                <a:moveTo>
                  <a:pt x="11684" y="17109"/>
                </a:moveTo>
                <a:lnTo>
                  <a:pt x="12266" y="19317"/>
                </a:lnTo>
                <a:lnTo>
                  <a:pt x="9659" y="19317"/>
                </a:lnTo>
                <a:lnTo>
                  <a:pt x="10287" y="17124"/>
                </a:lnTo>
                <a:lnTo>
                  <a:pt x="10008" y="16975"/>
                </a:lnTo>
                <a:lnTo>
                  <a:pt x="9799" y="16722"/>
                </a:lnTo>
                <a:lnTo>
                  <a:pt x="9752" y="16408"/>
                </a:lnTo>
                <a:lnTo>
                  <a:pt x="9822" y="16170"/>
                </a:lnTo>
                <a:lnTo>
                  <a:pt x="10008" y="16006"/>
                </a:lnTo>
                <a:lnTo>
                  <a:pt x="10148" y="15871"/>
                </a:lnTo>
                <a:lnTo>
                  <a:pt x="10381" y="15782"/>
                </a:lnTo>
                <a:lnTo>
                  <a:pt x="10660" y="15692"/>
                </a:lnTo>
                <a:lnTo>
                  <a:pt x="11009" y="15677"/>
                </a:lnTo>
                <a:lnTo>
                  <a:pt x="11288" y="15722"/>
                </a:lnTo>
                <a:lnTo>
                  <a:pt x="11614" y="15782"/>
                </a:lnTo>
                <a:lnTo>
                  <a:pt x="11893" y="15946"/>
                </a:lnTo>
                <a:lnTo>
                  <a:pt x="12033" y="16080"/>
                </a:lnTo>
                <a:lnTo>
                  <a:pt x="12173" y="16229"/>
                </a:lnTo>
                <a:lnTo>
                  <a:pt x="12196" y="16408"/>
                </a:lnTo>
                <a:lnTo>
                  <a:pt x="12103" y="16722"/>
                </a:lnTo>
                <a:lnTo>
                  <a:pt x="11987" y="16856"/>
                </a:lnTo>
                <a:lnTo>
                  <a:pt x="11847" y="16975"/>
                </a:lnTo>
                <a:lnTo>
                  <a:pt x="11684" y="17109"/>
                </a:lnTo>
              </a:path>
            </a:pathLst>
          </a:custGeom>
          <a:solidFill>
            <a:srgbClr val="C0C0C0"/>
          </a:solidFill>
          <a:ln w="38100" algn="ctr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 b="0" dirty="0">
              <a:solidFill>
                <a:srgbClr val="000000"/>
              </a:solidFill>
              <a:latin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0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0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0620" grpId="0"/>
      <p:bldP spid="92062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626" name="Title 922625"/>
          <p:cNvSpPr>
            <a:spLocks noGrp="1" noChangeArrowheads="1"/>
          </p:cNvSpPr>
          <p:nvPr>
            <p:ph type="title"/>
          </p:nvPr>
        </p:nvSpPr>
        <p:spPr/>
        <p:txBody>
          <a:bodyPr anchor="t">
            <a:normAutofit fontScale="90000"/>
          </a:bodyPr>
          <a:lstStyle/>
          <a:p>
            <a:pPr marL="0" indent="0" defTabSz="914400" eaLnBrk="1" hangingPunct="1"/>
            <a:r>
              <a:rPr lang="en-GB" smtClean="0"/>
              <a:t>Locks are absurdly hard to get right</a:t>
            </a:r>
          </a:p>
        </p:txBody>
      </p:sp>
      <p:graphicFrame>
        <p:nvGraphicFramePr>
          <p:cNvPr id="8" name="Table 926722"/>
          <p:cNvGraphicFramePr>
            <a:graphicFrameLocks noGrp="1"/>
          </p:cNvGraphicFramePr>
          <p:nvPr/>
        </p:nvGraphicFramePr>
        <p:xfrm>
          <a:off x="900113" y="1268413"/>
          <a:ext cx="7812087" cy="1612647"/>
        </p:xfrm>
        <a:graphic>
          <a:graphicData uri="http://schemas.openxmlformats.org/drawingml/2006/table">
            <a:tbl>
              <a:tblPr/>
              <a:tblGrid>
                <a:gridCol w="3384550"/>
                <a:gridCol w="4427537"/>
              </a:tblGrid>
              <a:tr h="720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halkboard"/>
                        </a:rPr>
                        <a:t>Coding style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halkboard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halkboard"/>
                        </a:rPr>
                        <a:t>Difficulty of</a:t>
                      </a: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halkboard"/>
                        </a:rPr>
                        <a:t> queue implementation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halkboard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14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halkboard"/>
                        </a:rPr>
                        <a:t>Sequential code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halkboard"/>
                        </a:rPr>
                        <a:t>Undergraduate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674" name="Title 924673"/>
          <p:cNvSpPr>
            <a:spLocks noGrp="1" noChangeArrowheads="1"/>
          </p:cNvSpPr>
          <p:nvPr>
            <p:ph type="title"/>
          </p:nvPr>
        </p:nvSpPr>
        <p:spPr/>
        <p:txBody>
          <a:bodyPr anchor="t">
            <a:normAutofit fontScale="90000"/>
          </a:bodyPr>
          <a:lstStyle/>
          <a:p>
            <a:pPr marL="0" indent="0" defTabSz="914400" eaLnBrk="1" hangingPunct="1"/>
            <a:r>
              <a:rPr lang="en-GB" dirty="0" smtClean="0"/>
              <a:t>Locks are absurdly hard to get right</a:t>
            </a:r>
          </a:p>
        </p:txBody>
      </p:sp>
      <p:graphicFrame>
        <p:nvGraphicFramePr>
          <p:cNvPr id="8" name="Table 926722"/>
          <p:cNvGraphicFramePr>
            <a:graphicFrameLocks noGrp="1"/>
          </p:cNvGraphicFramePr>
          <p:nvPr/>
        </p:nvGraphicFramePr>
        <p:xfrm>
          <a:off x="900113" y="1268413"/>
          <a:ext cx="7812087" cy="2736850"/>
        </p:xfrm>
        <a:graphic>
          <a:graphicData uri="http://schemas.openxmlformats.org/drawingml/2006/table">
            <a:tbl>
              <a:tblPr/>
              <a:tblGrid>
                <a:gridCol w="3384550"/>
                <a:gridCol w="4427537"/>
              </a:tblGrid>
              <a:tr h="720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halkboard"/>
                        </a:rPr>
                        <a:t>Coding style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halkboard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halkboard"/>
                        </a:rPr>
                        <a:t>Difficulty of concurrent queue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14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halkboard"/>
                        </a:rPr>
                        <a:t>Sequential code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halkboard"/>
                        </a:rPr>
                        <a:t>Undergraduate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301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halkboard"/>
                        </a:rPr>
                        <a:t>Locks and condition variables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halkboard"/>
                        </a:rPr>
                        <a:t>Publishable result at international conference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 926722"/>
          <p:cNvGraphicFramePr>
            <a:graphicFrameLocks noGrp="1"/>
          </p:cNvGraphicFramePr>
          <p:nvPr/>
        </p:nvGraphicFramePr>
        <p:xfrm>
          <a:off x="900113" y="1268413"/>
          <a:ext cx="7812087" cy="2914397"/>
        </p:xfrm>
        <a:graphic>
          <a:graphicData uri="http://schemas.openxmlformats.org/drawingml/2006/table">
            <a:tbl>
              <a:tblPr/>
              <a:tblGrid>
                <a:gridCol w="3384550"/>
                <a:gridCol w="4427537"/>
              </a:tblGrid>
              <a:tr h="720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halkboard"/>
                        </a:rPr>
                        <a:t>Coding style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halkboard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halkboard"/>
                        </a:rPr>
                        <a:t>Difficulty of</a:t>
                      </a: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halkboard"/>
                        </a:rPr>
                        <a:t> queue implementation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halkboard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14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halkboard"/>
                        </a:rPr>
                        <a:t>Sequential code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halkboard"/>
                        </a:rPr>
                        <a:t>Undergraduate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301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halkboard"/>
                        </a:rPr>
                        <a:t>Locks and condition variables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halkboard"/>
                        </a:rPr>
                        <a:t>Publishable result at international 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halkboard"/>
                        </a:rPr>
                        <a:t>conference</a:t>
                      </a:r>
                      <a:r>
                        <a:rPr kumimoji="0" lang="en-GB" sz="2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halkboard"/>
                        </a:rPr>
                        <a:t>1</a:t>
                      </a:r>
                      <a:endParaRPr kumimoji="0" lang="en-GB" sz="2400" b="0" i="0" u="none" strike="noStrike" cap="none" normalizeH="0" baseline="30000" dirty="0" smtClean="0">
                        <a:ln>
                          <a:noFill/>
                        </a:ln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halkboard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165100" y="6231235"/>
            <a:ext cx="89789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8775" indent="-358775"/>
            <a:r>
              <a:rPr lang="en-GB" baseline="30000" dirty="0" smtClean="0">
                <a:latin typeface="Chalkboard"/>
              </a:rPr>
              <a:t>1 </a:t>
            </a:r>
            <a:r>
              <a:rPr lang="en-US" b="1" dirty="0" smtClean="0">
                <a:latin typeface="Chalkboard"/>
                <a:cs typeface="Chalkboard"/>
                <a:hlinkClick r:id="rId3"/>
              </a:rPr>
              <a:t>Simple, fast, and practical non-blocking and blocking concurrent queue algorithms. </a:t>
            </a:r>
            <a:endParaRPr lang="en-GB" dirty="0" smtClean="0">
              <a:latin typeface="Chalkboard"/>
              <a:cs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80" name="Table 926722"/>
          <p:cNvGraphicFramePr>
            <a:graphicFrameLocks noGrp="1"/>
          </p:cNvGraphicFramePr>
          <p:nvPr/>
        </p:nvGraphicFramePr>
        <p:xfrm>
          <a:off x="900113" y="1268413"/>
          <a:ext cx="7812087" cy="3798634"/>
        </p:xfrm>
        <a:graphic>
          <a:graphicData uri="http://schemas.openxmlformats.org/drawingml/2006/table">
            <a:tbl>
              <a:tblPr/>
              <a:tblGrid>
                <a:gridCol w="3384550"/>
                <a:gridCol w="4427537"/>
              </a:tblGrid>
              <a:tr h="720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halkboard"/>
                        </a:rPr>
                        <a:t>Coding style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halkboard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halkboard"/>
                        </a:rPr>
                        <a:t>Difficulty of</a:t>
                      </a: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halkboard"/>
                        </a:rPr>
                        <a:t> queue implementation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halkboard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14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halkboard"/>
                        </a:rPr>
                        <a:t>Sequential code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halkboard"/>
                        </a:rPr>
                        <a:t>Undergraduate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301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halkboard"/>
                        </a:rPr>
                        <a:t>Locks and condition variables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halkboard"/>
                        </a:rPr>
                        <a:t>Publishable result at international 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halkboard"/>
                        </a:rPr>
                        <a:t>conference</a:t>
                      </a:r>
                      <a:r>
                        <a:rPr kumimoji="0" lang="en-GB" sz="2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halkboard"/>
                        </a:rPr>
                        <a:t>1</a:t>
                      </a:r>
                      <a:endParaRPr kumimoji="0" lang="en-GB" sz="2400" b="0" i="0" u="none" strike="noStrike" cap="none" normalizeH="0" baseline="30000" dirty="0" smtClean="0">
                        <a:ln>
                          <a:noFill/>
                        </a:ln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halkboard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8842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halkboard"/>
                        </a:rPr>
                        <a:t>Atomic blocks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halkboard"/>
                        </a:rPr>
                        <a:t>Undergraduate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3D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65100" y="6231235"/>
            <a:ext cx="89789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8775" indent="-358775"/>
            <a:r>
              <a:rPr lang="en-GB" baseline="30000" dirty="0" smtClean="0">
                <a:latin typeface="Chalkboard"/>
              </a:rPr>
              <a:t>1 </a:t>
            </a:r>
            <a:r>
              <a:rPr lang="en-US" b="1" dirty="0" smtClean="0">
                <a:latin typeface="Chalkboard"/>
                <a:cs typeface="Chalkboard"/>
                <a:hlinkClick r:id="rId3"/>
              </a:rPr>
              <a:t>Simple, fast, and practical non-blocking and blocking concurrent queue algorithms. </a:t>
            </a:r>
            <a:endParaRPr lang="en-GB" dirty="0" smtClean="0">
              <a:latin typeface="Chalkboard"/>
              <a:cs typeface="Chalkboard"/>
            </a:endParaRPr>
          </a:p>
        </p:txBody>
      </p:sp>
      <p:sp>
        <p:nvSpPr>
          <p:cNvPr id="10" name="Title 92467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t">
            <a:normAutofit fontScale="90000"/>
          </a:bodyPr>
          <a:lstStyle/>
          <a:p>
            <a:pPr marL="0" indent="0" defTabSz="914400" eaLnBrk="1" hangingPunct="1"/>
            <a:r>
              <a:rPr lang="en-GB" dirty="0" smtClean="0"/>
              <a:t>Locks are absurdly hard to get right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770" name="Title 928769"/>
          <p:cNvSpPr>
            <a:spLocks noGrp="1" noChangeArrowheads="1"/>
          </p:cNvSpPr>
          <p:nvPr>
            <p:ph type="title"/>
          </p:nvPr>
        </p:nvSpPr>
        <p:spPr>
          <a:xfrm>
            <a:off x="457200" y="833438"/>
            <a:ext cx="8229600" cy="1143000"/>
          </a:xfrm>
        </p:spPr>
        <p:txBody>
          <a:bodyPr anchor="t">
            <a:normAutofit/>
          </a:bodyPr>
          <a:lstStyle/>
          <a:p>
            <a:pPr marL="0" indent="0" algn="l" defTabSz="914400" eaLnBrk="1" hangingPunct="1"/>
            <a:r>
              <a:rPr lang="en-GB" sz="4800" dirty="0" smtClean="0"/>
              <a:t>Atomic</a:t>
            </a:r>
            <a:r>
              <a:rPr lang="en-GB" sz="4800" dirty="0" smtClean="0"/>
              <a:t> Memory </a:t>
            </a:r>
            <a:r>
              <a:rPr lang="en-GB" sz="4800" dirty="0" smtClean="0"/>
              <a:t>T</a:t>
            </a:r>
            <a:r>
              <a:rPr lang="en-GB" sz="4800" dirty="0" smtClean="0"/>
              <a:t>ransactions</a:t>
            </a:r>
            <a:endParaRPr lang="en-GB" sz="4800" dirty="0" smtClean="0"/>
          </a:p>
        </p:txBody>
      </p:sp>
      <p:sp>
        <p:nvSpPr>
          <p:cNvPr id="25604" name="Rectangular Callout 928770"/>
          <p:cNvSpPr>
            <a:spLocks noChangeArrowheads="1"/>
          </p:cNvSpPr>
          <p:nvPr/>
        </p:nvSpPr>
        <p:spPr bwMode="auto">
          <a:xfrm>
            <a:off x="512763" y="2112963"/>
            <a:ext cx="8110537" cy="584776"/>
          </a:xfrm>
          <a:prstGeom prst="wedgeRectCallout">
            <a:avLst>
              <a:gd name="adj1" fmla="val -29996"/>
              <a:gd name="adj2" fmla="val -50354"/>
            </a:avLst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Courier New"/>
                <a:cs typeface="Courier New"/>
              </a:rPr>
              <a:t>atomic </a:t>
            </a:r>
            <a:r>
              <a:rPr lang="en-US" sz="3200" b="1" dirty="0" smtClean="0">
                <a:solidFill>
                  <a:schemeClr val="bg1"/>
                </a:solidFill>
                <a:latin typeface="Courier New"/>
                <a:cs typeface="Courier New"/>
              </a:rPr>
              <a:t>{...sequential</a:t>
            </a:r>
            <a:r>
              <a:rPr lang="en-US" sz="3200" b="1" dirty="0" smtClean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US" sz="3200" b="1" dirty="0" smtClean="0">
                <a:solidFill>
                  <a:schemeClr val="bg1"/>
                </a:solidFill>
                <a:latin typeface="Courier New"/>
                <a:cs typeface="Courier New"/>
              </a:rPr>
              <a:t>code...}</a:t>
            </a:r>
            <a:endParaRPr lang="en-US" sz="3200" b="1" dirty="0">
              <a:solidFill>
                <a:schemeClr val="bg1"/>
              </a:solidFill>
              <a:latin typeface="Courier New"/>
              <a:cs typeface="Courier New"/>
            </a:endParaRPr>
          </a:p>
        </p:txBody>
      </p:sp>
      <p:sp>
        <p:nvSpPr>
          <p:cNvPr id="928772" name="Text Placeholder 928771"/>
          <p:cNvSpPr>
            <a:spLocks noGrp="1" noChangeArrowheads="1"/>
          </p:cNvSpPr>
          <p:nvPr>
            <p:ph type="body" idx="1"/>
          </p:nvPr>
        </p:nvSpPr>
        <p:spPr>
          <a:xfrm>
            <a:off x="330200" y="3098800"/>
            <a:ext cx="8634413" cy="3135313"/>
          </a:xfrm>
        </p:spPr>
        <p:txBody>
          <a:bodyPr>
            <a:normAutofit lnSpcReduction="10000"/>
          </a:bodyPr>
          <a:lstStyle/>
          <a:p>
            <a:pPr marL="358775" indent="-358775" defTabSz="914400" eaLnBrk="1" hangingPunct="1">
              <a:lnSpc>
                <a:spcPct val="100000"/>
              </a:lnSpc>
            </a:pPr>
            <a:r>
              <a:rPr lang="en-GB" sz="2400" dirty="0" smtClean="0"/>
              <a:t>To a first approximation, just write the sequential code, and wrap </a:t>
            </a:r>
            <a:r>
              <a:rPr lang="en-GB" sz="2400" b="1" dirty="0" smtClean="0">
                <a:solidFill>
                  <a:srgbClr val="FFFF00"/>
                </a:solidFill>
              </a:rPr>
              <a:t>atomic</a:t>
            </a:r>
            <a:r>
              <a:rPr lang="en-GB" sz="2400" dirty="0" smtClean="0">
                <a:solidFill>
                  <a:srgbClr val="FFFF00"/>
                </a:solidFill>
              </a:rPr>
              <a:t> </a:t>
            </a:r>
            <a:r>
              <a:rPr lang="en-GB" sz="2400" dirty="0" smtClean="0"/>
              <a:t>around it</a:t>
            </a:r>
          </a:p>
          <a:p>
            <a:pPr marL="358775" indent="-358775" defTabSz="914400" eaLnBrk="1" hangingPunct="1">
              <a:lnSpc>
                <a:spcPct val="100000"/>
              </a:lnSpc>
            </a:pPr>
            <a:r>
              <a:rPr lang="en-GB" sz="2400" dirty="0" smtClean="0"/>
              <a:t>All-or-nothing semantics: </a:t>
            </a:r>
            <a:r>
              <a:rPr lang="en-GB" sz="2400" b="1" dirty="0" smtClean="0">
                <a:solidFill>
                  <a:srgbClr val="FFFF00"/>
                </a:solidFill>
              </a:rPr>
              <a:t>Atomic</a:t>
            </a:r>
            <a:r>
              <a:rPr lang="en-GB" sz="2400" dirty="0" smtClean="0">
                <a:solidFill>
                  <a:srgbClr val="FFFF00"/>
                </a:solidFill>
              </a:rPr>
              <a:t> </a:t>
            </a:r>
            <a:r>
              <a:rPr lang="en-GB" sz="2400" dirty="0" smtClean="0"/>
              <a:t>commit</a:t>
            </a:r>
          </a:p>
          <a:p>
            <a:pPr marL="358775" indent="-358775" defTabSz="914400" eaLnBrk="1" hangingPunct="1">
              <a:lnSpc>
                <a:spcPct val="100000"/>
              </a:lnSpc>
            </a:pPr>
            <a:r>
              <a:rPr lang="en-GB" sz="2400" dirty="0" smtClean="0"/>
              <a:t>Atomic block executes in </a:t>
            </a:r>
            <a:r>
              <a:rPr lang="en-GB" sz="2400" b="1" dirty="0" smtClean="0">
                <a:solidFill>
                  <a:srgbClr val="FFFF00"/>
                </a:solidFill>
              </a:rPr>
              <a:t>Isolation</a:t>
            </a:r>
          </a:p>
          <a:p>
            <a:pPr marL="358775" indent="-358775" defTabSz="914400" eaLnBrk="1" hangingPunct="1">
              <a:lnSpc>
                <a:spcPct val="100000"/>
              </a:lnSpc>
            </a:pPr>
            <a:r>
              <a:rPr lang="en-GB" sz="2400" dirty="0" smtClean="0"/>
              <a:t>Cannot deadlock (there are no locks!)</a:t>
            </a:r>
          </a:p>
          <a:p>
            <a:pPr marL="358775" indent="-358775" defTabSz="914400" eaLnBrk="1" hangingPunct="1">
              <a:lnSpc>
                <a:spcPct val="100000"/>
              </a:lnSpc>
            </a:pPr>
            <a:r>
              <a:rPr lang="en-GB" sz="2400" dirty="0" smtClean="0"/>
              <a:t>Atomicity makes error recovery easy </a:t>
            </a:r>
            <a:br>
              <a:rPr lang="en-GB" sz="2400" dirty="0" smtClean="0"/>
            </a:br>
            <a:r>
              <a:rPr lang="en-GB" sz="2400" dirty="0" smtClean="0"/>
              <a:t>(e.g.</a:t>
            </a:r>
            <a:r>
              <a:rPr lang="en-GB" sz="2400" dirty="0" smtClean="0"/>
              <a:t> throw exception inside </a:t>
            </a:r>
            <a:r>
              <a:rPr lang="en-GB" sz="2400" b="1" dirty="0" smtClean="0"/>
              <a:t>sequential </a:t>
            </a:r>
            <a:r>
              <a:rPr lang="en-GB" sz="2400" dirty="0" smtClean="0"/>
              <a:t>code</a:t>
            </a:r>
            <a:r>
              <a:rPr lang="en-GB" sz="2400" dirty="0" smtClean="0"/>
              <a:t>)</a:t>
            </a:r>
          </a:p>
        </p:txBody>
      </p:sp>
      <p:sp>
        <p:nvSpPr>
          <p:cNvPr id="25606" name="Rounded Rectangular Callout 928772"/>
          <p:cNvSpPr>
            <a:spLocks noChangeArrowheads="1"/>
          </p:cNvSpPr>
          <p:nvPr/>
        </p:nvSpPr>
        <p:spPr bwMode="auto">
          <a:xfrm>
            <a:off x="7013575" y="120650"/>
            <a:ext cx="2016125" cy="715089"/>
          </a:xfrm>
          <a:prstGeom prst="wedgeRoundRectCallout">
            <a:avLst>
              <a:gd name="adj1" fmla="val -49450"/>
              <a:gd name="adj2" fmla="val 79861"/>
              <a:gd name="adj3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Chalkboard"/>
              </a:rPr>
              <a:t>Like database transactions</a:t>
            </a:r>
          </a:p>
        </p:txBody>
      </p:sp>
      <p:sp>
        <p:nvSpPr>
          <p:cNvPr id="25607" name="Rounded Rectangular Callout 928773"/>
          <p:cNvSpPr>
            <a:spLocks noChangeArrowheads="1"/>
          </p:cNvSpPr>
          <p:nvPr/>
        </p:nvSpPr>
        <p:spPr bwMode="auto">
          <a:xfrm>
            <a:off x="7524750" y="4814888"/>
            <a:ext cx="1295400" cy="646986"/>
          </a:xfrm>
          <a:prstGeom prst="wedgeRoundRectCallout">
            <a:avLst>
              <a:gd name="adj1" fmla="val -143259"/>
              <a:gd name="adj2" fmla="val -86454"/>
              <a:gd name="adj3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3200" dirty="0">
                <a:solidFill>
                  <a:schemeClr val="bg1"/>
                </a:solidFill>
                <a:latin typeface="Chalkboard"/>
              </a:rPr>
              <a:t>A</a:t>
            </a:r>
            <a:r>
              <a:rPr lang="en-GB" sz="2400" dirty="0">
                <a:solidFill>
                  <a:schemeClr val="bg1"/>
                </a:solidFill>
                <a:latin typeface="Chalkboard"/>
              </a:rPr>
              <a:t>C</a:t>
            </a:r>
            <a:r>
              <a:rPr lang="en-GB" sz="3200" dirty="0">
                <a:solidFill>
                  <a:schemeClr val="bg1"/>
                </a:solidFill>
                <a:latin typeface="Chalkboard"/>
              </a:rPr>
              <a:t>I</a:t>
            </a:r>
            <a:r>
              <a:rPr lang="en-GB" sz="2400" dirty="0">
                <a:solidFill>
                  <a:schemeClr val="bg1"/>
                </a:solidFill>
                <a:latin typeface="Chalkboard"/>
              </a:rPr>
              <a:t>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Title 13619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0" indent="0" algn="l" defTabSz="914400" eaLnBrk="1" hangingPunct="1"/>
            <a:r>
              <a:rPr lang="en-GB" dirty="0" smtClean="0"/>
              <a:t>How does it work?</a:t>
            </a:r>
          </a:p>
        </p:txBody>
      </p:sp>
      <p:sp>
        <p:nvSpPr>
          <p:cNvPr id="136195" name="Text Placeholder 136194"/>
          <p:cNvSpPr>
            <a:spLocks noGrp="1" noChangeArrowheads="1"/>
          </p:cNvSpPr>
          <p:nvPr>
            <p:ph type="body" idx="1"/>
          </p:nvPr>
        </p:nvSpPr>
        <p:spPr>
          <a:xfrm>
            <a:off x="457200" y="2530475"/>
            <a:ext cx="8229600" cy="3889375"/>
          </a:xfrm>
        </p:spPr>
        <p:txBody>
          <a:bodyPr>
            <a:normAutofit/>
          </a:bodyPr>
          <a:lstStyle/>
          <a:p>
            <a:pPr marL="358775" indent="-358775" defTabSz="914400" eaLnBrk="1" hangingPunct="1">
              <a:buFontTx/>
              <a:buNone/>
            </a:pPr>
            <a:r>
              <a:rPr lang="en-GB" sz="2400" dirty="0" smtClean="0"/>
              <a:t>One possibility:</a:t>
            </a:r>
          </a:p>
          <a:p>
            <a:pPr marL="358775" indent="-358775" defTabSz="914400" eaLnBrk="1" hangingPunct="1"/>
            <a:r>
              <a:rPr lang="en-GB" sz="2400" dirty="0" smtClean="0"/>
              <a:t>Execute </a:t>
            </a:r>
            <a:r>
              <a:rPr lang="en-GB" sz="2400" dirty="0" smtClean="0">
                <a:solidFill>
                  <a:srgbClr val="FFFF00"/>
                </a:solidFill>
              </a:rPr>
              <a:t>&lt;code&gt;</a:t>
            </a:r>
            <a:r>
              <a:rPr lang="en-GB" sz="2400" dirty="0" smtClean="0"/>
              <a:t> without taking any </a:t>
            </a:r>
            <a:r>
              <a:rPr lang="en-GB" sz="2400" dirty="0" smtClean="0"/>
              <a:t>locks.</a:t>
            </a:r>
          </a:p>
          <a:p>
            <a:pPr marL="358775" indent="-358775" defTabSz="914400" eaLnBrk="1" hangingPunct="1"/>
            <a:r>
              <a:rPr lang="en-GB" sz="2400" dirty="0" smtClean="0"/>
              <a:t>Log each </a:t>
            </a:r>
            <a:r>
              <a:rPr lang="en-GB" sz="2400" dirty="0" smtClean="0"/>
              <a:t>read and write in </a:t>
            </a:r>
            <a:r>
              <a:rPr lang="en-GB" sz="2400" dirty="0" smtClean="0">
                <a:solidFill>
                  <a:srgbClr val="FFFF00"/>
                </a:solidFill>
              </a:rPr>
              <a:t>&lt;code&gt;</a:t>
            </a:r>
            <a:r>
              <a:rPr lang="en-GB" sz="2400" dirty="0" smtClean="0">
                <a:solidFill>
                  <a:srgbClr val="FFFF00"/>
                </a:solidFill>
              </a:rPr>
              <a:t> </a:t>
            </a:r>
            <a:r>
              <a:rPr lang="en-GB" sz="2400" dirty="0" smtClean="0"/>
              <a:t>to </a:t>
            </a:r>
            <a:r>
              <a:rPr lang="en-GB" sz="2400" dirty="0" smtClean="0"/>
              <a:t>a</a:t>
            </a:r>
            <a:r>
              <a:rPr lang="en-GB" sz="2400" dirty="0" smtClean="0"/>
              <a:t>           thread</a:t>
            </a:r>
            <a:r>
              <a:rPr lang="en-GB" sz="2400" dirty="0" smtClean="0"/>
              <a:t>-local transaction </a:t>
            </a:r>
            <a:r>
              <a:rPr lang="en-GB" sz="2400" dirty="0" smtClean="0"/>
              <a:t>log.</a:t>
            </a:r>
          </a:p>
          <a:p>
            <a:pPr marL="358775" indent="-358775" defTabSz="914400" eaLnBrk="1" hangingPunct="1"/>
            <a:r>
              <a:rPr lang="en-GB" sz="2400" dirty="0" smtClean="0"/>
              <a:t>Writes go to the log only, not to </a:t>
            </a:r>
            <a:r>
              <a:rPr lang="en-GB" sz="2400" dirty="0" smtClean="0"/>
              <a:t>memory.</a:t>
            </a:r>
          </a:p>
          <a:p>
            <a:pPr marL="358775" indent="-358775" defTabSz="914400" eaLnBrk="1" hangingPunct="1"/>
            <a:r>
              <a:rPr lang="en-GB" sz="2400" dirty="0" smtClean="0"/>
              <a:t>At the end, the transaction</a:t>
            </a:r>
            <a:r>
              <a:rPr lang="en-GB" sz="2400" dirty="0" smtClean="0"/>
              <a:t> validates the log. </a:t>
            </a:r>
          </a:p>
          <a:p>
            <a:pPr marL="678815" lvl="1" indent="-358775"/>
            <a:r>
              <a:rPr lang="en-GB" sz="2000" dirty="0" smtClean="0"/>
              <a:t>I</a:t>
            </a:r>
            <a:r>
              <a:rPr lang="en-GB" sz="2000" dirty="0" smtClean="0"/>
              <a:t>f valid</a:t>
            </a:r>
            <a:r>
              <a:rPr lang="en-GB" sz="2000" dirty="0" smtClean="0"/>
              <a:t>, atomically </a:t>
            </a:r>
            <a:r>
              <a:rPr lang="en-GB" sz="2000" b="1" dirty="0" smtClean="0"/>
              <a:t>commits changes</a:t>
            </a:r>
            <a:r>
              <a:rPr lang="en-GB" sz="2000" dirty="0" smtClean="0"/>
              <a:t> </a:t>
            </a:r>
            <a:r>
              <a:rPr lang="en-GB" sz="2000" dirty="0" smtClean="0"/>
              <a:t>to </a:t>
            </a:r>
            <a:r>
              <a:rPr lang="en-GB" sz="2000" dirty="0" smtClean="0"/>
              <a:t>memory.</a:t>
            </a:r>
          </a:p>
          <a:p>
            <a:pPr marL="678815" lvl="1" indent="-358775"/>
            <a:r>
              <a:rPr lang="en-GB" sz="2000" dirty="0" smtClean="0"/>
              <a:t>If not valid, re-runs from the beginning, discarding changes.</a:t>
            </a:r>
            <a:endParaRPr lang="en-GB" sz="2000" dirty="0" smtClean="0"/>
          </a:p>
        </p:txBody>
      </p:sp>
      <p:sp>
        <p:nvSpPr>
          <p:cNvPr id="26627" name="Rounded Rectangle 136195"/>
          <p:cNvSpPr>
            <a:spLocks noChangeArrowheads="1"/>
          </p:cNvSpPr>
          <p:nvPr/>
        </p:nvSpPr>
        <p:spPr bwMode="auto">
          <a:xfrm>
            <a:off x="6756400" y="165100"/>
            <a:ext cx="2232605" cy="105560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GB" sz="2800" dirty="0">
                <a:solidFill>
                  <a:srgbClr val="000000"/>
                </a:solidFill>
                <a:latin typeface="Chalkboard"/>
              </a:rPr>
              <a:t>Optimistic </a:t>
            </a:r>
            <a:br>
              <a:rPr lang="en-GB" sz="2800" dirty="0">
                <a:solidFill>
                  <a:srgbClr val="000000"/>
                </a:solidFill>
                <a:latin typeface="Chalkboard"/>
              </a:rPr>
            </a:br>
            <a:r>
              <a:rPr lang="en-GB" sz="2800" dirty="0">
                <a:solidFill>
                  <a:srgbClr val="000000"/>
                </a:solidFill>
                <a:latin typeface="Chalkboard"/>
              </a:rPr>
              <a:t>concurrency</a:t>
            </a:r>
          </a:p>
        </p:txBody>
      </p:sp>
      <p:sp>
        <p:nvSpPr>
          <p:cNvPr id="26628" name="Rectangular Callout 5"/>
          <p:cNvSpPr>
            <a:spLocks noChangeArrowheads="1"/>
          </p:cNvSpPr>
          <p:nvPr/>
        </p:nvSpPr>
        <p:spPr bwMode="auto">
          <a:xfrm>
            <a:off x="500062" y="1643063"/>
            <a:ext cx="6637338" cy="646331"/>
          </a:xfrm>
          <a:prstGeom prst="wedgeRectCallout">
            <a:avLst>
              <a:gd name="adj1" fmla="val -27773"/>
              <a:gd name="adj2" fmla="val -50976"/>
            </a:avLst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Courier New"/>
                <a:cs typeface="Courier New"/>
              </a:rPr>
              <a:t>atomic </a:t>
            </a:r>
            <a:r>
              <a:rPr lang="en-US" sz="3600" b="1" dirty="0" smtClean="0">
                <a:solidFill>
                  <a:schemeClr val="bg1"/>
                </a:solidFill>
                <a:latin typeface="Courier New"/>
                <a:cs typeface="Courier New"/>
              </a:rPr>
              <a:t>{... &lt;</a:t>
            </a:r>
            <a:r>
              <a:rPr lang="en-US" sz="3600" b="1" dirty="0">
                <a:solidFill>
                  <a:schemeClr val="bg1"/>
                </a:solidFill>
                <a:latin typeface="Courier New"/>
                <a:cs typeface="Courier New"/>
              </a:rPr>
              <a:t>code&gt;</a:t>
            </a:r>
            <a:r>
              <a:rPr lang="en-US" sz="3600" b="1" dirty="0" smtClean="0">
                <a:solidFill>
                  <a:schemeClr val="bg1"/>
                </a:solidFill>
                <a:latin typeface="Courier New"/>
                <a:cs typeface="Courier New"/>
              </a:rPr>
              <a:t> ...}</a:t>
            </a:r>
            <a:endParaRPr lang="en-US" sz="3600" b="1" dirty="0">
              <a:solidFill>
                <a:schemeClr val="bg1"/>
              </a:solidFill>
              <a:latin typeface="Courier New"/>
              <a:cs typeface="Courier New"/>
            </a:endParaRPr>
          </a:p>
        </p:txBody>
      </p:sp>
      <p:sp>
        <p:nvSpPr>
          <p:cNvPr id="6" name="Vertical Scroll 5"/>
          <p:cNvSpPr/>
          <p:nvPr/>
        </p:nvSpPr>
        <p:spPr>
          <a:xfrm flipH="1">
            <a:off x="7188200" y="3390900"/>
            <a:ext cx="1270000" cy="1241584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/>
                </a:solidFill>
                <a:latin typeface="Comic Sans MS" pitchFamily="66" charset="0"/>
              </a:rPr>
              <a:t>read </a:t>
            </a:r>
            <a:r>
              <a:rPr lang="en-US" sz="1200" dirty="0" err="1" smtClean="0">
                <a:solidFill>
                  <a:schemeClr val="bg1"/>
                </a:solidFill>
                <a:latin typeface="Comic Sans MS" pitchFamily="66" charset="0"/>
              </a:rPr>
              <a:t>y</a:t>
            </a:r>
            <a:r>
              <a:rPr lang="en-US" sz="1200" dirty="0" smtClean="0">
                <a:solidFill>
                  <a:schemeClr val="bg1"/>
                </a:solidFill>
                <a:latin typeface="Comic Sans MS" pitchFamily="66" charset="0"/>
              </a:rPr>
              <a:t>;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  <a:latin typeface="Comic Sans MS" pitchFamily="66" charset="0"/>
              </a:rPr>
              <a:t>read </a:t>
            </a:r>
            <a:r>
              <a:rPr lang="en-US" sz="1200" dirty="0" err="1" smtClean="0">
                <a:solidFill>
                  <a:schemeClr val="bg1"/>
                </a:solidFill>
                <a:latin typeface="Comic Sans MS" pitchFamily="66" charset="0"/>
              </a:rPr>
              <a:t>z</a:t>
            </a:r>
            <a:r>
              <a:rPr lang="en-US" sz="1200" dirty="0" smtClean="0">
                <a:solidFill>
                  <a:schemeClr val="bg1"/>
                </a:solidFill>
                <a:latin typeface="Comic Sans MS" pitchFamily="66" charset="0"/>
              </a:rPr>
              <a:t>;</a:t>
            </a:r>
            <a:endParaRPr lang="en-US" sz="1200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 algn="ctr"/>
            <a:r>
              <a:rPr lang="en-US" sz="1200" dirty="0" smtClean="0">
                <a:solidFill>
                  <a:schemeClr val="bg1"/>
                </a:solidFill>
                <a:latin typeface="Comic Sans MS" pitchFamily="66" charset="0"/>
              </a:rPr>
              <a:t>write 10 </a:t>
            </a:r>
            <a:r>
              <a:rPr lang="en-US" sz="1200" dirty="0" err="1" smtClean="0">
                <a:solidFill>
                  <a:schemeClr val="bg1"/>
                </a:solidFill>
                <a:latin typeface="Comic Sans MS" pitchFamily="66" charset="0"/>
              </a:rPr>
              <a:t>x</a:t>
            </a:r>
            <a:r>
              <a:rPr lang="en-US" sz="1200" dirty="0" smtClean="0">
                <a:solidFill>
                  <a:schemeClr val="bg1"/>
                </a:solidFill>
                <a:latin typeface="Comic Sans MS" pitchFamily="66" charset="0"/>
              </a:rPr>
              <a:t>;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  <a:latin typeface="Comic Sans MS" pitchFamily="66" charset="0"/>
              </a:rPr>
              <a:t>write 42 </a:t>
            </a:r>
            <a:r>
              <a:rPr lang="en-US" sz="1200" dirty="0" err="1" smtClean="0">
                <a:solidFill>
                  <a:schemeClr val="bg1"/>
                </a:solidFill>
                <a:latin typeface="Comic Sans MS" pitchFamily="66" charset="0"/>
              </a:rPr>
              <a:t>z</a:t>
            </a:r>
            <a:r>
              <a:rPr lang="en-US" sz="1200" dirty="0" smtClean="0">
                <a:solidFill>
                  <a:schemeClr val="bg1"/>
                </a:solidFill>
                <a:latin typeface="Comic Sans MS" pitchFamily="66" charset="0"/>
              </a:rPr>
              <a:t>;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  <a:latin typeface="Comic Sans MS" pitchFamily="66" charset="0"/>
              </a:rPr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92515"/>
          <p:cNvSpPr>
            <a:spLocks noChangeArrowheads="1"/>
          </p:cNvSpPr>
          <p:nvPr/>
        </p:nvSpPr>
        <p:spPr bwMode="auto">
          <a:xfrm>
            <a:off x="918369" y="1859340"/>
            <a:ext cx="7307262" cy="3139321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GB" sz="6600" b="0" dirty="0">
                <a:solidFill>
                  <a:srgbClr val="000000"/>
                </a:solidFill>
                <a:latin typeface="Chalkboard"/>
              </a:rPr>
              <a:t>Realising STM</a:t>
            </a:r>
            <a:r>
              <a:rPr lang="en-GB" sz="6600" b="0" dirty="0" smtClean="0">
                <a:solidFill>
                  <a:srgbClr val="000000"/>
                </a:solidFill>
                <a:latin typeface="Chalkboard"/>
              </a:rPr>
              <a:t> </a:t>
            </a:r>
          </a:p>
          <a:p>
            <a:pPr algn="ctr"/>
            <a:r>
              <a:rPr lang="en-GB" sz="6600" b="0" dirty="0" smtClean="0">
                <a:solidFill>
                  <a:srgbClr val="000000"/>
                </a:solidFill>
                <a:latin typeface="Chalkboard"/>
              </a:rPr>
              <a:t>in </a:t>
            </a:r>
          </a:p>
          <a:p>
            <a:pPr algn="ctr"/>
            <a:r>
              <a:rPr lang="en-GB" sz="6600" b="0" dirty="0" smtClean="0">
                <a:solidFill>
                  <a:srgbClr val="000000"/>
                </a:solidFill>
                <a:latin typeface="Chalkboard"/>
              </a:rPr>
              <a:t>Haskell</a:t>
            </a:r>
            <a:endParaRPr lang="en-GB" sz="6600" b="0" dirty="0">
              <a:solidFill>
                <a:srgbClr val="000000"/>
              </a:solidFill>
              <a:latin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Title 201729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06462"/>
          </a:xfrm>
        </p:spPr>
        <p:txBody>
          <a:bodyPr/>
          <a:lstStyle/>
          <a:p>
            <a:pPr marL="0" indent="0" defTabSz="914400" eaLnBrk="1" hangingPunct="1"/>
            <a:r>
              <a:rPr lang="en-GB" dirty="0" smtClean="0"/>
              <a:t>Why STM in Haskell?</a:t>
            </a:r>
          </a:p>
        </p:txBody>
      </p:sp>
      <p:sp>
        <p:nvSpPr>
          <p:cNvPr id="201731" name="Text Placeholder 201730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384800"/>
          </a:xfrm>
        </p:spPr>
        <p:txBody>
          <a:bodyPr>
            <a:normAutofit fontScale="92500" lnSpcReduction="10000"/>
          </a:bodyPr>
          <a:lstStyle/>
          <a:p>
            <a:pPr marL="358775" indent="-358775"/>
            <a:r>
              <a:rPr lang="en-GB" dirty="0" smtClean="0"/>
              <a:t>Logging memory effects is </a:t>
            </a:r>
            <a:r>
              <a:rPr lang="en-GB" dirty="0" smtClean="0">
                <a:solidFill>
                  <a:srgbClr val="FF0000"/>
                </a:solidFill>
              </a:rPr>
              <a:t>expensive</a:t>
            </a:r>
            <a:r>
              <a:rPr lang="en-GB" dirty="0" smtClean="0"/>
              <a:t>.</a:t>
            </a:r>
            <a:endParaRPr lang="en-GB" dirty="0" smtClean="0">
              <a:solidFill>
                <a:srgbClr val="FF0000"/>
              </a:solidFill>
            </a:endParaRPr>
          </a:p>
          <a:p>
            <a:pPr marL="358775" indent="-358775" defTabSz="914400" eaLnBrk="1" hangingPunct="1"/>
            <a:r>
              <a:rPr lang="en-GB" dirty="0" smtClean="0"/>
              <a:t>Haskell already partitions the world into</a:t>
            </a:r>
          </a:p>
          <a:p>
            <a:pPr marL="892175" lvl="1" indent="-354013" defTabSz="914400" eaLnBrk="1" hangingPunct="1"/>
            <a:r>
              <a:rPr lang="en-GB" sz="2400" dirty="0" smtClean="0"/>
              <a:t>immutable values (zillions and zillions)</a:t>
            </a:r>
          </a:p>
          <a:p>
            <a:pPr marL="892175" lvl="1" indent="-354013" defTabSz="914400" eaLnBrk="1" hangingPunct="1"/>
            <a:r>
              <a:rPr lang="en-GB" sz="2400" dirty="0" smtClean="0"/>
              <a:t>mutable locations (some or none)</a:t>
            </a:r>
          </a:p>
          <a:p>
            <a:pPr marL="892175" lvl="1" indent="-354013" defTabSz="914400" eaLnBrk="1" hangingPunct="1">
              <a:buFontTx/>
              <a:buNone/>
            </a:pPr>
            <a:r>
              <a:rPr lang="en-GB" sz="2400" dirty="0" smtClean="0">
                <a:solidFill>
                  <a:srgbClr val="FFFF00"/>
                </a:solidFill>
              </a:rPr>
              <a:t>Only need to log the </a:t>
            </a:r>
            <a:r>
              <a:rPr lang="en-GB" sz="2400" dirty="0" smtClean="0">
                <a:solidFill>
                  <a:srgbClr val="FFFF00"/>
                </a:solidFill>
              </a:rPr>
              <a:t>latter!</a:t>
            </a:r>
          </a:p>
          <a:p>
            <a:pPr marL="358775" indent="-358775" defTabSz="914400" eaLnBrk="1" hangingPunct="1"/>
            <a:r>
              <a:rPr lang="en-GB" dirty="0" smtClean="0"/>
              <a:t>Type system controls where I/O effects happen.</a:t>
            </a:r>
          </a:p>
          <a:p>
            <a:pPr marL="358775" indent="-358775" defTabSz="914400" eaLnBrk="1" hangingPunct="1"/>
            <a:r>
              <a:rPr lang="en-GB" dirty="0" smtClean="0">
                <a:solidFill>
                  <a:srgbClr val="FFFF00"/>
                </a:solidFill>
              </a:rPr>
              <a:t>Monad infrastructure </a:t>
            </a:r>
            <a:r>
              <a:rPr lang="en-GB" dirty="0" smtClean="0"/>
              <a:t>ideal for constructing transactions &amp; implicitly passing transaction log.</a:t>
            </a:r>
          </a:p>
          <a:p>
            <a:pPr marL="358775" indent="-358775"/>
            <a:r>
              <a:rPr lang="en-GB" dirty="0" smtClean="0">
                <a:solidFill>
                  <a:srgbClr val="FFFF00"/>
                </a:solidFill>
              </a:rPr>
              <a:t>Already paid the bill.</a:t>
            </a:r>
            <a:r>
              <a:rPr lang="en-GB" dirty="0" smtClean="0"/>
              <a:t>  Simply reading </a:t>
            </a:r>
            <a:r>
              <a:rPr lang="en-GB" dirty="0" smtClean="0"/>
              <a:t>or writing a mutable </a:t>
            </a:r>
            <a:r>
              <a:rPr lang="en-GB" dirty="0" smtClean="0"/>
              <a:t>location is expensive (involving </a:t>
            </a:r>
            <a:r>
              <a:rPr lang="en-GB" dirty="0" smtClean="0"/>
              <a:t>a procedure </a:t>
            </a:r>
            <a:r>
              <a:rPr lang="en-GB" dirty="0" smtClean="0"/>
              <a:t>call) so transaction overhead is not as large as in an imperative language.</a:t>
            </a:r>
            <a:endParaRPr lang="en-GB" dirty="0" smtClean="0"/>
          </a:p>
        </p:txBody>
      </p:sp>
      <p:sp>
        <p:nvSpPr>
          <p:cNvPr id="5" name="Rounded Rectangular Callout 143363"/>
          <p:cNvSpPr>
            <a:spLocks noChangeArrowheads="1"/>
          </p:cNvSpPr>
          <p:nvPr/>
        </p:nvSpPr>
        <p:spPr bwMode="auto">
          <a:xfrm>
            <a:off x="6667500" y="2246313"/>
            <a:ext cx="2254250" cy="1191816"/>
          </a:xfrm>
          <a:prstGeom prst="wedgeRoundRectCallout">
            <a:avLst>
              <a:gd name="adj1" fmla="val -68197"/>
              <a:gd name="adj2" fmla="val -29724"/>
              <a:gd name="adj3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1600" b="0" dirty="0" smtClean="0">
                <a:solidFill>
                  <a:srgbClr val="000000"/>
                </a:solidFill>
                <a:latin typeface="Chalkboard"/>
              </a:rPr>
              <a:t>Haskell programmers brutally trained from birth to use memory effects sparingly.</a:t>
            </a:r>
            <a:endParaRPr lang="en-GB" sz="1600" b="0" dirty="0">
              <a:solidFill>
                <a:srgbClr val="000000"/>
              </a:solidFill>
              <a:latin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Title 21708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0" indent="0" defTabSz="914400" eaLnBrk="1" hangingPunct="1"/>
            <a:r>
              <a:rPr lang="en-GB" dirty="0" smtClean="0"/>
              <a:t>Tracking Effects with Types</a:t>
            </a:r>
            <a:endParaRPr lang="en-GB" dirty="0" smtClean="0"/>
          </a:p>
        </p:txBody>
      </p:sp>
      <p:sp>
        <p:nvSpPr>
          <p:cNvPr id="217091" name="Rectangle 217090"/>
          <p:cNvSpPr>
            <a:spLocks noChangeArrowheads="1"/>
          </p:cNvSpPr>
          <p:nvPr/>
        </p:nvSpPr>
        <p:spPr bwMode="auto">
          <a:xfrm>
            <a:off x="615950" y="1435101"/>
            <a:ext cx="8229600" cy="51054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45000"/>
              </a:spcBef>
              <a:buSzPct val="120000"/>
              <a:buFont typeface="Wingdings" charset="2"/>
              <a:buChar char="§"/>
            </a:pPr>
            <a:r>
              <a:rPr lang="en-GB" sz="2800" b="0" dirty="0" smtClean="0">
                <a:latin typeface="Chalkboard"/>
              </a:rPr>
              <a:t>Consider a simple Haskell program:</a:t>
            </a:r>
          </a:p>
          <a:p>
            <a:pPr marL="342900" indent="-342900">
              <a:lnSpc>
                <a:spcPct val="90000"/>
              </a:lnSpc>
              <a:spcBef>
                <a:spcPct val="45000"/>
              </a:spcBef>
              <a:buSzPct val="120000"/>
            </a:pPr>
            <a:endParaRPr lang="en-GB" sz="2800" dirty="0" smtClean="0">
              <a:latin typeface="Chalkboard"/>
            </a:endParaRPr>
          </a:p>
          <a:p>
            <a:pPr marL="342900" indent="-342900">
              <a:lnSpc>
                <a:spcPct val="90000"/>
              </a:lnSpc>
              <a:spcBef>
                <a:spcPct val="45000"/>
              </a:spcBef>
              <a:buSzPct val="120000"/>
            </a:pPr>
            <a:r>
              <a:rPr lang="en-GB" sz="2800" b="0" dirty="0" smtClean="0">
                <a:latin typeface="Chalkboard"/>
              </a:rPr>
              <a:t>	</a:t>
            </a:r>
            <a:endParaRPr lang="en-GB" sz="2800" b="0" dirty="0" smtClean="0">
              <a:latin typeface="Chalkboard"/>
            </a:endParaRPr>
          </a:p>
          <a:p>
            <a:pPr marL="342900" indent="-342900">
              <a:lnSpc>
                <a:spcPct val="90000"/>
              </a:lnSpc>
              <a:spcBef>
                <a:spcPct val="45000"/>
              </a:spcBef>
              <a:buSzPct val="120000"/>
              <a:buFont typeface="Wingdings" charset="2"/>
              <a:buChar char="§"/>
            </a:pPr>
            <a:r>
              <a:rPr lang="en-GB" sz="2800" b="0" dirty="0" smtClean="0">
                <a:latin typeface="Chalkboard"/>
              </a:rPr>
              <a:t>Effects </a:t>
            </a:r>
            <a:r>
              <a:rPr lang="en-GB" sz="2800" b="0" dirty="0">
                <a:latin typeface="Chalkboard"/>
              </a:rPr>
              <a:t>are explicit in the type </a:t>
            </a:r>
            <a:r>
              <a:rPr lang="en-GB" sz="2800" b="0" dirty="0" smtClean="0">
                <a:latin typeface="Chalkboard"/>
              </a:rPr>
              <a:t>system.</a:t>
            </a:r>
          </a:p>
          <a:p>
            <a:pPr marL="742950" lvl="1" indent="-285750">
              <a:lnSpc>
                <a:spcPct val="90000"/>
              </a:lnSpc>
              <a:spcBef>
                <a:spcPct val="45000"/>
              </a:spcBef>
            </a:pPr>
            <a:endParaRPr lang="en-GB" sz="2800" dirty="0" smtClean="0">
              <a:solidFill>
                <a:srgbClr val="FFFF00"/>
              </a:solidFill>
              <a:latin typeface="Chalkboard"/>
            </a:endParaRPr>
          </a:p>
          <a:p>
            <a:pPr marL="742950" lvl="1" indent="-285750">
              <a:lnSpc>
                <a:spcPct val="90000"/>
              </a:lnSpc>
              <a:spcBef>
                <a:spcPct val="45000"/>
              </a:spcBef>
            </a:pPr>
            <a:endParaRPr lang="en-GB" sz="2800" b="0" dirty="0" smtClean="0">
              <a:solidFill>
                <a:schemeClr val="bg1"/>
              </a:solidFill>
              <a:latin typeface="Chalkboard"/>
            </a:endParaRPr>
          </a:p>
          <a:p>
            <a:pPr marL="342900" indent="-342900">
              <a:lnSpc>
                <a:spcPct val="90000"/>
              </a:lnSpc>
              <a:spcBef>
                <a:spcPct val="45000"/>
              </a:spcBef>
              <a:buClr>
                <a:schemeClr val="tx1"/>
              </a:buClr>
              <a:buSzPct val="120000"/>
              <a:buFont typeface="Wingdings" charset="2"/>
              <a:buChar char="§"/>
            </a:pPr>
            <a:r>
              <a:rPr lang="en-GB" sz="2800" dirty="0" smtClean="0">
                <a:solidFill>
                  <a:srgbClr val="FFFFFF"/>
                </a:solidFill>
                <a:latin typeface="Chalkboard"/>
              </a:rPr>
              <a:t>M</a:t>
            </a:r>
            <a:r>
              <a:rPr lang="en-GB" sz="2800" b="0" dirty="0" smtClean="0">
                <a:solidFill>
                  <a:srgbClr val="FFFFFF"/>
                </a:solidFill>
                <a:latin typeface="Chalkboard"/>
              </a:rPr>
              <a:t>ain </a:t>
            </a:r>
            <a:r>
              <a:rPr lang="en-GB" sz="2800" b="0" dirty="0">
                <a:solidFill>
                  <a:srgbClr val="FFFFFF"/>
                </a:solidFill>
                <a:latin typeface="Chalkboard"/>
              </a:rPr>
              <a:t>program is</a:t>
            </a:r>
            <a:r>
              <a:rPr lang="en-GB" sz="2800" b="0" dirty="0" smtClean="0">
                <a:solidFill>
                  <a:srgbClr val="FFFFFF"/>
                </a:solidFill>
                <a:latin typeface="Chalkboard"/>
              </a:rPr>
              <a:t> a computation with effects.</a:t>
            </a:r>
            <a:endParaRPr lang="en-GB" sz="2800" b="0" dirty="0">
              <a:solidFill>
                <a:srgbClr val="FFFFFF"/>
              </a:solidFill>
              <a:latin typeface="Chalkboard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6800" y="2076443"/>
            <a:ext cx="6835785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main </a:t>
            </a: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= do { </a:t>
            </a:r>
            <a:r>
              <a:rPr lang="en-GB" sz="24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putStr</a:t>
            </a: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 (reverse “yes”</a:t>
            </a: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  <a:b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	       </a:t>
            </a:r>
            <a:r>
              <a:rPr lang="en-GB" sz="24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putStr</a:t>
            </a: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 “no” </a:t>
            </a: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GB" sz="2400" b="1" dirty="0" smtClean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66800" y="3778243"/>
            <a:ext cx="7874000" cy="92948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90000"/>
              </a:lnSpc>
              <a:spcBef>
                <a:spcPct val="45000"/>
              </a:spcBef>
            </a:pPr>
            <a:r>
              <a:rPr lang="en-GB" sz="2400" b="1" dirty="0" smtClean="0">
                <a:solidFill>
                  <a:schemeClr val="bg1"/>
                </a:solidFill>
                <a:latin typeface="Courier New"/>
                <a:cs typeface="Courier New"/>
              </a:rPr>
              <a:t>(reverse “yes”) </a:t>
            </a:r>
            <a:r>
              <a:rPr lang="en-GB" sz="2400" b="1" dirty="0" smtClean="0">
                <a:solidFill>
                  <a:schemeClr val="bg2">
                    <a:lumMod val="75000"/>
                    <a:lumOff val="25000"/>
                  </a:schemeClr>
                </a:solidFill>
                <a:latin typeface="Courier New"/>
                <a:cs typeface="Courier New"/>
              </a:rPr>
              <a:t>:: </a:t>
            </a:r>
            <a:r>
              <a:rPr lang="en-GB" sz="2400" b="1" dirty="0" smtClean="0">
                <a:solidFill>
                  <a:schemeClr val="bg2">
                    <a:lumMod val="75000"/>
                    <a:lumOff val="25000"/>
                  </a:schemeClr>
                </a:solidFill>
                <a:latin typeface="Courier New"/>
                <a:cs typeface="Courier New"/>
              </a:rPr>
              <a:t>String</a:t>
            </a:r>
            <a:r>
              <a:rPr lang="en-GB" sz="2400" b="1" dirty="0" smtClean="0">
                <a:latin typeface="Courier New"/>
                <a:cs typeface="Courier New"/>
              </a:rPr>
              <a:t>  </a:t>
            </a:r>
            <a:r>
              <a:rPr lang="en-GB" sz="2400" b="1" dirty="0" smtClean="0">
                <a:solidFill>
                  <a:srgbClr val="FF0000"/>
                </a:solidFill>
                <a:latin typeface="Courier New"/>
                <a:cs typeface="Courier New"/>
              </a:rPr>
              <a:t>-</a:t>
            </a:r>
            <a:r>
              <a:rPr lang="en-GB" sz="2400" b="1" dirty="0" smtClean="0">
                <a:solidFill>
                  <a:srgbClr val="FF0000"/>
                </a:solidFill>
                <a:latin typeface="Courier New"/>
                <a:cs typeface="Courier New"/>
              </a:rPr>
              <a:t>- No </a:t>
            </a:r>
            <a:r>
              <a:rPr lang="en-GB" sz="2400" b="1" dirty="0" smtClean="0">
                <a:solidFill>
                  <a:srgbClr val="FF0000"/>
                </a:solidFill>
                <a:latin typeface="Courier New"/>
                <a:cs typeface="Courier New"/>
              </a:rPr>
              <a:t>effects</a:t>
            </a:r>
          </a:p>
          <a:p>
            <a:pPr marL="285750" lvl="1" indent="-285750">
              <a:lnSpc>
                <a:spcPct val="90000"/>
              </a:lnSpc>
              <a:spcBef>
                <a:spcPct val="45000"/>
              </a:spcBef>
            </a:pP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GB" sz="24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putStr</a:t>
            </a: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“</a:t>
            </a: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no</a:t>
            </a: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” ) </a:t>
            </a:r>
            <a:r>
              <a:rPr lang="en-GB" sz="2400" b="1" dirty="0" smtClean="0">
                <a:solidFill>
                  <a:schemeClr val="bg2">
                    <a:lumMod val="75000"/>
                    <a:lumOff val="25000"/>
                  </a:schemeClr>
                </a:solidFill>
                <a:latin typeface="Courier New"/>
                <a:cs typeface="Courier New"/>
              </a:rPr>
              <a:t>:: IO </a:t>
            </a:r>
            <a:r>
              <a:rPr lang="en-GB" sz="2400" b="1" dirty="0" smtClean="0">
                <a:solidFill>
                  <a:schemeClr val="bg2">
                    <a:lumMod val="75000"/>
                    <a:lumOff val="25000"/>
                  </a:schemeClr>
                </a:solidFill>
                <a:latin typeface="Courier New"/>
                <a:cs typeface="Courier New"/>
              </a:rPr>
              <a:t>()</a:t>
            </a: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 </a:t>
            </a:r>
            <a:r>
              <a:rPr lang="en-GB" sz="2400" b="1" dirty="0" smtClean="0">
                <a:solidFill>
                  <a:srgbClr val="FF0000"/>
                </a:solidFill>
                <a:latin typeface="Courier New"/>
                <a:cs typeface="Courier New"/>
              </a:rPr>
              <a:t>-</a:t>
            </a:r>
            <a:r>
              <a:rPr lang="en-GB" sz="2400" b="1" dirty="0" smtClean="0">
                <a:solidFill>
                  <a:srgbClr val="FF0000"/>
                </a:solidFill>
                <a:latin typeface="Courier New"/>
                <a:cs typeface="Courier New"/>
              </a:rPr>
              <a:t>-</a:t>
            </a:r>
            <a:r>
              <a:rPr lang="en-GB" sz="2400" b="1" dirty="0" smtClean="0">
                <a:solidFill>
                  <a:srgbClr val="FF0000"/>
                </a:solidFill>
                <a:latin typeface="Courier New"/>
                <a:cs typeface="Courier New"/>
              </a:rPr>
              <a:t> Effects okay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6800" y="5492743"/>
            <a:ext cx="6835785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main </a:t>
            </a:r>
            <a:r>
              <a:rPr lang="en-GB" sz="2400" b="1" dirty="0" smtClean="0">
                <a:solidFill>
                  <a:schemeClr val="bg2">
                    <a:lumMod val="75000"/>
                    <a:lumOff val="25000"/>
                  </a:schemeClr>
                </a:solidFill>
                <a:latin typeface="Courier New"/>
                <a:cs typeface="Courier New"/>
              </a:rPr>
              <a:t>:: IO ()</a:t>
            </a:r>
            <a:endParaRPr lang="en-GB" sz="2400" b="1" dirty="0" smtClean="0">
              <a:solidFill>
                <a:schemeClr val="bg2">
                  <a:lumMod val="75000"/>
                  <a:lumOff val="25000"/>
                </a:schemeClr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106" name="Title 94310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Context</a:t>
            </a:r>
            <a:endParaRPr lang="en-GB" dirty="0" smtClean="0"/>
          </a:p>
        </p:txBody>
      </p:sp>
      <p:sp>
        <p:nvSpPr>
          <p:cNvPr id="943107" name="Text Placeholder 943106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02200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Multi-cores are coming</a:t>
            </a:r>
            <a:r>
              <a:rPr lang="en-GB" dirty="0" smtClean="0"/>
              <a:t>!</a:t>
            </a:r>
          </a:p>
          <a:p>
            <a:pPr lvl="1"/>
            <a:r>
              <a:rPr lang="en-GB" dirty="0" smtClean="0"/>
              <a:t>For 50 years, hardware designers delivered  </a:t>
            </a:r>
            <a:r>
              <a:rPr lang="en-GB" dirty="0" smtClean="0">
                <a:solidFill>
                  <a:srgbClr val="FFFF00"/>
                </a:solidFill>
              </a:rPr>
              <a:t>40-50% increases per year </a:t>
            </a:r>
            <a:r>
              <a:rPr lang="en-GB" dirty="0" smtClean="0"/>
              <a:t>in sequential program performance.</a:t>
            </a:r>
          </a:p>
          <a:p>
            <a:pPr lvl="1"/>
            <a:r>
              <a:rPr lang="en-GB" dirty="0" smtClean="0"/>
              <a:t>Around 2004, this </a:t>
            </a:r>
            <a:r>
              <a:rPr lang="en-GB" dirty="0" smtClean="0">
                <a:solidFill>
                  <a:srgbClr val="FFFF00"/>
                </a:solidFill>
              </a:rPr>
              <a:t>pattern failed </a:t>
            </a:r>
            <a:r>
              <a:rPr lang="en-GB" dirty="0" smtClean="0"/>
              <a:t>because power and cooling issues made it impossible to increase clock frequencies.</a:t>
            </a:r>
          </a:p>
          <a:p>
            <a:pPr lvl="1"/>
            <a:r>
              <a:rPr lang="en-GB" dirty="0" smtClean="0"/>
              <a:t>Now hardware designers are using the extra transisto</a:t>
            </a:r>
            <a:r>
              <a:rPr lang="en-GB" dirty="0" smtClean="0"/>
              <a:t>rs that Moore’s law is still delivering to put more processors on a single chip.  </a:t>
            </a:r>
            <a:endParaRPr lang="en-GB" dirty="0" smtClean="0"/>
          </a:p>
          <a:p>
            <a:r>
              <a:rPr lang="en-GB" i="1" dirty="0" smtClean="0">
                <a:solidFill>
                  <a:srgbClr val="FFFF00"/>
                </a:solidFill>
              </a:rPr>
              <a:t>If we want to improve performance, c</a:t>
            </a:r>
            <a:r>
              <a:rPr lang="en-GB" i="1" dirty="0" smtClean="0">
                <a:solidFill>
                  <a:srgbClr val="FFFF00"/>
                </a:solidFill>
              </a:rPr>
              <a:t>oncurrent programs are no longer optional.</a:t>
            </a:r>
            <a:endParaRPr lang="en-GB" i="1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Title 2181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0" indent="0" algn="l" defTabSz="914400" eaLnBrk="1" hangingPunct="1"/>
            <a:r>
              <a:rPr lang="en-GB" dirty="0" smtClean="0"/>
              <a:t>Mutable</a:t>
            </a:r>
            <a:r>
              <a:rPr lang="en-GB" dirty="0" smtClean="0"/>
              <a:t> State</a:t>
            </a:r>
            <a:endParaRPr lang="en-GB" dirty="0" smtClean="0"/>
          </a:p>
        </p:txBody>
      </p:sp>
      <p:sp>
        <p:nvSpPr>
          <p:cNvPr id="218115" name="Text Placeholder 218114"/>
          <p:cNvSpPr>
            <a:spLocks noGrp="1" noChangeArrowheads="1"/>
          </p:cNvSpPr>
          <p:nvPr>
            <p:ph type="body" idx="1"/>
          </p:nvPr>
        </p:nvSpPr>
        <p:spPr>
          <a:xfrm>
            <a:off x="825500" y="1574800"/>
            <a:ext cx="8128000" cy="990600"/>
          </a:xfrm>
        </p:spPr>
        <p:txBody>
          <a:bodyPr>
            <a:normAutofit fontScale="85000" lnSpcReduction="10000"/>
          </a:bodyPr>
          <a:lstStyle/>
          <a:p>
            <a:pPr marL="0" indent="0" defTabSz="914400" eaLnBrk="1" hangingPunct="1">
              <a:spcAft>
                <a:spcPts val="1800"/>
              </a:spcAft>
              <a:buFontTx/>
              <a:buNone/>
            </a:pPr>
            <a:r>
              <a:rPr lang="en-GB" dirty="0" smtClean="0"/>
              <a:t>Recall that Haskell uses </a:t>
            </a:r>
            <a:r>
              <a:rPr lang="en-GB" dirty="0" err="1" smtClean="0">
                <a:solidFill>
                  <a:srgbClr val="FFFF00"/>
                </a:solidFill>
              </a:rPr>
              <a:t>newRef</a:t>
            </a:r>
            <a:r>
              <a:rPr lang="en-GB" dirty="0" smtClean="0"/>
              <a:t>, </a:t>
            </a:r>
            <a:r>
              <a:rPr lang="en-GB" dirty="0" err="1" smtClean="0">
                <a:solidFill>
                  <a:srgbClr val="FFFF00"/>
                </a:solidFill>
              </a:rPr>
              <a:t>readRef</a:t>
            </a:r>
            <a:r>
              <a:rPr lang="en-GB" dirty="0" smtClean="0"/>
              <a:t>, and </a:t>
            </a:r>
            <a:r>
              <a:rPr lang="en-GB" dirty="0" err="1" smtClean="0">
                <a:solidFill>
                  <a:srgbClr val="FFFF00"/>
                </a:solidFill>
              </a:rPr>
              <a:t>writeRef</a:t>
            </a:r>
            <a:r>
              <a:rPr lang="en-GB" dirty="0" smtClean="0">
                <a:solidFill>
                  <a:srgbClr val="FFFF00"/>
                </a:solidFill>
              </a:rPr>
              <a:t> </a:t>
            </a:r>
            <a:r>
              <a:rPr lang="en-GB" dirty="0" smtClean="0"/>
              <a:t>functions within the IO Monad to manage mutable state.</a:t>
            </a:r>
            <a:endParaRPr lang="en-GB" dirty="0" smtClean="0">
              <a:solidFill>
                <a:srgbClr val="FFFF00"/>
              </a:solidFill>
            </a:endParaRPr>
          </a:p>
        </p:txBody>
      </p:sp>
      <p:sp>
        <p:nvSpPr>
          <p:cNvPr id="218116" name="TextBox 218115"/>
          <p:cNvSpPr txBox="1">
            <a:spLocks noChangeArrowheads="1"/>
          </p:cNvSpPr>
          <p:nvPr/>
        </p:nvSpPr>
        <p:spPr bwMode="auto">
          <a:xfrm>
            <a:off x="1290241" y="2595563"/>
            <a:ext cx="6563519" cy="2757678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pPr defTabSz="182563">
              <a:lnSpc>
                <a:spcPct val="90000"/>
              </a:lnSpc>
              <a:spcBef>
                <a:spcPct val="4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  <a:tab pos="1881188" algn="l"/>
              </a:tabLst>
            </a:pPr>
            <a:r>
              <a:rPr lang="en-GB" sz="2400" b="1" dirty="0">
                <a:solidFill>
                  <a:srgbClr val="000000"/>
                </a:solidFill>
                <a:latin typeface="Courier New"/>
                <a:cs typeface="Courier New"/>
              </a:rPr>
              <a:t>main = do { </a:t>
            </a:r>
            <a:r>
              <a:rPr lang="en-GB" sz="2400" b="1" dirty="0" err="1">
                <a:solidFill>
                  <a:srgbClr val="000000"/>
                </a:solidFill>
                <a:latin typeface="Courier New"/>
                <a:cs typeface="Courier New"/>
              </a:rPr>
              <a:t>r</a:t>
            </a:r>
            <a:r>
              <a:rPr lang="en-GB" sz="2400" b="1" dirty="0">
                <a:solidFill>
                  <a:srgbClr val="000000"/>
                </a:solidFill>
                <a:latin typeface="Courier New"/>
                <a:cs typeface="Courier New"/>
              </a:rPr>
              <a:t> &lt;- </a:t>
            </a:r>
            <a:r>
              <a:rPr lang="en-GB" sz="2400" b="1" dirty="0" err="1">
                <a:solidFill>
                  <a:srgbClr val="000000"/>
                </a:solidFill>
                <a:latin typeface="Courier New"/>
                <a:cs typeface="Courier New"/>
              </a:rPr>
              <a:t>newRef</a:t>
            </a:r>
            <a:r>
              <a:rPr lang="en-GB" sz="2400" b="1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0;</a:t>
            </a:r>
            <a:b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GB" sz="2400" b="1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GB" sz="24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incR</a:t>
            </a: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GB" sz="24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r</a:t>
            </a: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  <a:b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 </a:t>
            </a:r>
            <a:r>
              <a:rPr lang="en-GB" sz="24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s</a:t>
            </a: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GB" sz="2400" b="1" dirty="0">
                <a:solidFill>
                  <a:srgbClr val="000000"/>
                </a:solidFill>
                <a:latin typeface="Courier New"/>
                <a:cs typeface="Courier New"/>
              </a:rPr>
              <a:t>&lt;- </a:t>
            </a:r>
            <a:r>
              <a:rPr lang="en-GB" sz="2400" b="1" dirty="0" err="1">
                <a:solidFill>
                  <a:srgbClr val="000000"/>
                </a:solidFill>
                <a:latin typeface="Courier New"/>
                <a:cs typeface="Courier New"/>
              </a:rPr>
              <a:t>readRef</a:t>
            </a:r>
            <a:r>
              <a:rPr lang="en-GB" sz="2400" b="1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GB" sz="24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r</a:t>
            </a: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  <a:b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 </a:t>
            </a: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print </a:t>
            </a:r>
            <a:r>
              <a:rPr lang="en-GB" sz="2400" b="1" dirty="0" err="1">
                <a:solidFill>
                  <a:srgbClr val="000000"/>
                </a:solidFill>
                <a:latin typeface="Courier New"/>
                <a:cs typeface="Courier New"/>
              </a:rPr>
              <a:t>s</a:t>
            </a:r>
            <a:r>
              <a:rPr lang="en-GB" sz="2400" b="1" dirty="0">
                <a:solidFill>
                  <a:srgbClr val="000000"/>
                </a:solidFill>
                <a:latin typeface="Courier New"/>
                <a:cs typeface="Courier New"/>
              </a:rPr>
              <a:t> }</a:t>
            </a:r>
            <a:br>
              <a:rPr lang="en-GB" sz="2400" b="1" dirty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GB" sz="2400" b="1" dirty="0">
                <a:solidFill>
                  <a:srgbClr val="000000"/>
                </a:solidFill>
                <a:latin typeface="Courier New"/>
                <a:cs typeface="Courier New"/>
              </a:rPr>
              <a:t/>
            </a:r>
            <a:br>
              <a:rPr lang="en-GB" sz="2400" b="1" dirty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GB" sz="2400" b="1" dirty="0" err="1">
                <a:solidFill>
                  <a:srgbClr val="000000"/>
                </a:solidFill>
                <a:latin typeface="Courier New"/>
                <a:cs typeface="Courier New"/>
              </a:rPr>
              <a:t>incR</a:t>
            </a:r>
            <a:r>
              <a:rPr lang="en-GB" sz="2400" b="1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GB" sz="2400" b="1" dirty="0">
                <a:solidFill>
                  <a:schemeClr val="bg2">
                    <a:lumMod val="75000"/>
                    <a:lumOff val="25000"/>
                  </a:schemeClr>
                </a:solidFill>
                <a:latin typeface="Courier New"/>
                <a:cs typeface="Courier New"/>
              </a:rPr>
              <a:t>:: Ref </a:t>
            </a:r>
            <a:r>
              <a:rPr lang="en-GB" sz="2400" b="1" dirty="0" err="1">
                <a:solidFill>
                  <a:schemeClr val="bg2">
                    <a:lumMod val="75000"/>
                    <a:lumOff val="25000"/>
                  </a:schemeClr>
                </a:solidFill>
                <a:latin typeface="Courier New"/>
                <a:cs typeface="Courier New"/>
              </a:rPr>
              <a:t>Int</a:t>
            </a:r>
            <a:r>
              <a:rPr lang="en-GB" sz="2400" b="1" dirty="0">
                <a:solidFill>
                  <a:schemeClr val="bg2">
                    <a:lumMod val="75000"/>
                    <a:lumOff val="25000"/>
                  </a:schemeClr>
                </a:solidFill>
                <a:latin typeface="Courier New"/>
                <a:cs typeface="Courier New"/>
              </a:rPr>
              <a:t> -&gt; IO ()</a:t>
            </a:r>
            <a:r>
              <a:rPr lang="en-GB" sz="2400" b="1" dirty="0">
                <a:solidFill>
                  <a:srgbClr val="000000"/>
                </a:solidFill>
                <a:latin typeface="Courier New"/>
                <a:cs typeface="Courier New"/>
              </a:rPr>
              <a:t/>
            </a:r>
            <a:br>
              <a:rPr lang="en-GB" sz="2400" b="1" dirty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GB" sz="2400" b="1" dirty="0" err="1">
                <a:solidFill>
                  <a:srgbClr val="000000"/>
                </a:solidFill>
                <a:latin typeface="Courier New"/>
                <a:cs typeface="Courier New"/>
              </a:rPr>
              <a:t>incR</a:t>
            </a:r>
            <a:r>
              <a:rPr lang="en-GB" sz="2400" b="1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GB" sz="2400" b="1" dirty="0" err="1">
                <a:solidFill>
                  <a:srgbClr val="000000"/>
                </a:solidFill>
                <a:latin typeface="Courier New"/>
                <a:cs typeface="Courier New"/>
              </a:rPr>
              <a:t>r</a:t>
            </a:r>
            <a:r>
              <a:rPr lang="en-GB" sz="2400" b="1" dirty="0">
                <a:solidFill>
                  <a:srgbClr val="000000"/>
                </a:solidFill>
                <a:latin typeface="Courier New"/>
                <a:cs typeface="Courier New"/>
              </a:rPr>
              <a:t> = do { </a:t>
            </a:r>
            <a:r>
              <a:rPr lang="en-GB" sz="2400" b="1" dirty="0" err="1">
                <a:solidFill>
                  <a:srgbClr val="000000"/>
                </a:solidFill>
                <a:latin typeface="Courier New"/>
                <a:cs typeface="Courier New"/>
              </a:rPr>
              <a:t>v</a:t>
            </a:r>
            <a:r>
              <a:rPr lang="en-GB" sz="2400" b="1" dirty="0">
                <a:solidFill>
                  <a:srgbClr val="000000"/>
                </a:solidFill>
                <a:latin typeface="Courier New"/>
                <a:cs typeface="Courier New"/>
              </a:rPr>
              <a:t> &lt;- </a:t>
            </a:r>
            <a:r>
              <a:rPr lang="en-GB" sz="2400" b="1" dirty="0" err="1">
                <a:solidFill>
                  <a:srgbClr val="000000"/>
                </a:solidFill>
                <a:latin typeface="Courier New"/>
                <a:cs typeface="Courier New"/>
              </a:rPr>
              <a:t>readRef</a:t>
            </a:r>
            <a:r>
              <a:rPr lang="en-GB" sz="2400" b="1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GB" sz="24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r</a:t>
            </a: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;  	           	     </a:t>
            </a:r>
            <a:r>
              <a:rPr lang="en-GB" sz="24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writeRef</a:t>
            </a: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GB" sz="2400" b="1" dirty="0" err="1">
                <a:solidFill>
                  <a:srgbClr val="000000"/>
                </a:solidFill>
                <a:latin typeface="Courier New"/>
                <a:cs typeface="Courier New"/>
              </a:rPr>
              <a:t>r</a:t>
            </a:r>
            <a:r>
              <a:rPr lang="en-GB" sz="2400" b="1" dirty="0">
                <a:solidFill>
                  <a:srgbClr val="000000"/>
                </a:solidFill>
                <a:latin typeface="Courier New"/>
                <a:cs typeface="Courier New"/>
              </a:rPr>
              <a:t> (v+1</a:t>
            </a: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GB" sz="2400" b="1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18117" name="TextBox 218116"/>
          <p:cNvSpPr txBox="1">
            <a:spLocks noChangeArrowheads="1"/>
          </p:cNvSpPr>
          <p:nvPr/>
        </p:nvSpPr>
        <p:spPr bwMode="auto">
          <a:xfrm>
            <a:off x="4076700" y="168275"/>
            <a:ext cx="4953000" cy="928459"/>
          </a:xfrm>
          <a:prstGeom prst="rect">
            <a:avLst/>
          </a:prstGeom>
          <a:solidFill>
            <a:srgbClr val="E1EFF4"/>
          </a:solidFill>
          <a:ln w="9525" cap="flat" cmpd="sng" algn="ctr">
            <a:solidFill>
              <a:srgbClr val="FFFF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pPr defTabSz="182563">
              <a:lnSpc>
                <a:spcPct val="90000"/>
              </a:lnSpc>
              <a:spcBef>
                <a:spcPct val="4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</a:tabLst>
            </a:pPr>
            <a:r>
              <a:rPr lang="en-GB" sz="2000" b="1" dirty="0" err="1">
                <a:solidFill>
                  <a:srgbClr val="000000"/>
                </a:solidFill>
                <a:latin typeface="Courier New"/>
                <a:cs typeface="Courier New"/>
              </a:rPr>
              <a:t>newRef</a:t>
            </a:r>
            <a:r>
              <a:rPr lang="en-GB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 </a:t>
            </a:r>
            <a:r>
              <a:rPr lang="en-GB" sz="2000" b="1" dirty="0" smtClean="0">
                <a:solidFill>
                  <a:schemeClr val="bg2">
                    <a:lumMod val="75000"/>
                    <a:lumOff val="25000"/>
                  </a:schemeClr>
                </a:solidFill>
                <a:latin typeface="Courier New"/>
                <a:cs typeface="Courier New"/>
              </a:rPr>
              <a:t>:</a:t>
            </a:r>
            <a:r>
              <a:rPr lang="en-GB" sz="2000" b="1" dirty="0">
                <a:solidFill>
                  <a:schemeClr val="bg2">
                    <a:lumMod val="75000"/>
                    <a:lumOff val="25000"/>
                  </a:schemeClr>
                </a:solidFill>
                <a:latin typeface="Courier New"/>
                <a:cs typeface="Courier New"/>
              </a:rPr>
              <a:t>: a -&gt; IO (Ref a)</a:t>
            </a:r>
            <a:r>
              <a:rPr lang="en-GB" sz="2000" b="1" dirty="0">
                <a:solidFill>
                  <a:srgbClr val="E1EFF4"/>
                </a:solidFill>
                <a:latin typeface="Courier New"/>
                <a:cs typeface="Courier New"/>
              </a:rPr>
              <a:t/>
            </a:r>
            <a:br>
              <a:rPr lang="en-GB" sz="2000" b="1" dirty="0">
                <a:solidFill>
                  <a:srgbClr val="E1EFF4"/>
                </a:solidFill>
                <a:latin typeface="Courier New"/>
                <a:cs typeface="Courier New"/>
              </a:rPr>
            </a:br>
            <a:r>
              <a:rPr lang="en-GB" sz="2000" b="1" dirty="0" err="1">
                <a:solidFill>
                  <a:srgbClr val="000000"/>
                </a:solidFill>
                <a:latin typeface="Courier New"/>
                <a:cs typeface="Courier New"/>
              </a:rPr>
              <a:t>readRef</a:t>
            </a:r>
            <a:r>
              <a:rPr lang="en-GB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GB" sz="2000" b="1" dirty="0" smtClean="0">
                <a:solidFill>
                  <a:schemeClr val="bg2">
                    <a:lumMod val="75000"/>
                    <a:lumOff val="25000"/>
                  </a:schemeClr>
                </a:solidFill>
                <a:latin typeface="Courier New"/>
                <a:cs typeface="Courier New"/>
              </a:rPr>
              <a:t>:</a:t>
            </a:r>
            <a:r>
              <a:rPr lang="en-GB" sz="2000" b="1" dirty="0">
                <a:solidFill>
                  <a:schemeClr val="bg2">
                    <a:lumMod val="75000"/>
                    <a:lumOff val="25000"/>
                  </a:schemeClr>
                </a:solidFill>
                <a:latin typeface="Courier New"/>
                <a:cs typeface="Courier New"/>
              </a:rPr>
              <a:t>: Ref a -&gt; IO a</a:t>
            </a:r>
            <a:r>
              <a:rPr lang="en-GB" sz="2000" b="1" dirty="0">
                <a:solidFill>
                  <a:srgbClr val="000000"/>
                </a:solidFill>
                <a:latin typeface="Courier New"/>
                <a:cs typeface="Courier New"/>
              </a:rPr>
              <a:t/>
            </a:r>
            <a:br>
              <a:rPr lang="en-GB" sz="2000" b="1" dirty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GB" sz="2000" b="1" dirty="0" err="1">
                <a:solidFill>
                  <a:srgbClr val="000000"/>
                </a:solidFill>
                <a:latin typeface="Courier New"/>
                <a:cs typeface="Courier New"/>
              </a:rPr>
              <a:t>writeRef</a:t>
            </a:r>
            <a:r>
              <a:rPr lang="en-GB" sz="2000" b="1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GB" sz="2000" b="1" dirty="0">
                <a:solidFill>
                  <a:schemeClr val="bg2">
                    <a:lumMod val="75000"/>
                    <a:lumOff val="25000"/>
                  </a:schemeClr>
                </a:solidFill>
                <a:latin typeface="Courier New"/>
                <a:cs typeface="Courier New"/>
              </a:rPr>
              <a:t>:: Ref a -&gt; a -&gt; IO ()</a:t>
            </a:r>
          </a:p>
        </p:txBody>
      </p:sp>
      <p:sp>
        <p:nvSpPr>
          <p:cNvPr id="6" name="Text Placeholder 218114"/>
          <p:cNvSpPr txBox="1">
            <a:spLocks noChangeArrowheads="1"/>
          </p:cNvSpPr>
          <p:nvPr/>
        </p:nvSpPr>
        <p:spPr>
          <a:xfrm>
            <a:off x="812800" y="5562600"/>
            <a:ext cx="8128000" cy="990600"/>
          </a:xfrm>
          <a:prstGeom prst="rect">
            <a:avLst/>
          </a:prstGeom>
        </p:spPr>
        <p:txBody>
          <a:bodyPr vert="horz" rtlCol="0">
            <a:normAutofit fontScale="850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800"/>
              </a:spcAft>
              <a:buClr>
                <a:schemeClr val="tx1">
                  <a:shade val="95000"/>
                </a:schemeClr>
              </a:buClr>
              <a:buSzPct val="100000"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Reads and writes are 100% explicit.</a:t>
            </a:r>
            <a:b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</a:b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The type system disallows </a:t>
            </a: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(</a:t>
            </a:r>
            <a:r>
              <a:rPr kumimoji="0" lang="en-GB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r</a:t>
            </a: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 + 6)</a:t>
            </a: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, because </a:t>
            </a:r>
            <a:r>
              <a:rPr kumimoji="0" lang="en-GB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r</a:t>
            </a: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 :: Ref </a:t>
            </a:r>
            <a:r>
              <a:rPr kumimoji="0" lang="en-GB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Int</a:t>
            </a: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halkboard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Title 168961"/>
          <p:cNvSpPr>
            <a:spLocks noGrp="1" noChangeArrowheads="1"/>
          </p:cNvSpPr>
          <p:nvPr>
            <p:ph type="title"/>
          </p:nvPr>
        </p:nvSpPr>
        <p:spPr>
          <a:xfrm>
            <a:off x="457200" y="147638"/>
            <a:ext cx="8229600" cy="1143000"/>
          </a:xfrm>
        </p:spPr>
        <p:txBody>
          <a:bodyPr/>
          <a:lstStyle/>
          <a:p>
            <a:pPr marL="0" indent="0" defTabSz="914400" eaLnBrk="1" hangingPunct="1"/>
            <a:r>
              <a:rPr lang="en-GB" sz="4400" dirty="0" smtClean="0"/>
              <a:t>Concurrency</a:t>
            </a:r>
            <a:r>
              <a:rPr lang="en-GB" sz="4000" dirty="0" smtClean="0"/>
              <a:t> in Haskell</a:t>
            </a:r>
          </a:p>
        </p:txBody>
      </p:sp>
      <p:sp>
        <p:nvSpPr>
          <p:cNvPr id="168966" name="TextBox 168965"/>
          <p:cNvSpPr txBox="1">
            <a:spLocks noChangeArrowheads="1"/>
          </p:cNvSpPr>
          <p:nvPr/>
        </p:nvSpPr>
        <p:spPr bwMode="auto">
          <a:xfrm>
            <a:off x="395288" y="3392488"/>
            <a:ext cx="6183312" cy="278307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pPr defTabSz="182563">
              <a:lnSpc>
                <a:spcPct val="90000"/>
              </a:lnSpc>
              <a:spcBef>
                <a:spcPct val="4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</a:tabLst>
            </a:pPr>
            <a:r>
              <a:rPr lang="en-GB" sz="2400" b="1" dirty="0">
                <a:solidFill>
                  <a:srgbClr val="000000"/>
                </a:solidFill>
                <a:latin typeface="Courier New"/>
                <a:cs typeface="Courier New"/>
              </a:rPr>
              <a:t>main = do { </a:t>
            </a:r>
            <a:r>
              <a:rPr lang="en-GB" sz="2400" b="1" dirty="0" err="1">
                <a:solidFill>
                  <a:srgbClr val="000000"/>
                </a:solidFill>
                <a:latin typeface="Courier New"/>
                <a:cs typeface="Courier New"/>
              </a:rPr>
              <a:t>r</a:t>
            </a:r>
            <a:r>
              <a:rPr lang="en-GB" sz="2400" b="1" dirty="0">
                <a:solidFill>
                  <a:srgbClr val="000000"/>
                </a:solidFill>
                <a:latin typeface="Courier New"/>
                <a:cs typeface="Courier New"/>
              </a:rPr>
              <a:t> &lt;- </a:t>
            </a:r>
            <a:r>
              <a:rPr lang="en-GB" sz="2400" b="1" dirty="0" err="1">
                <a:solidFill>
                  <a:srgbClr val="000000"/>
                </a:solidFill>
                <a:latin typeface="Courier New"/>
                <a:cs typeface="Courier New"/>
              </a:rPr>
              <a:t>newRef</a:t>
            </a:r>
            <a:r>
              <a:rPr lang="en-GB" sz="2400" b="1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0;</a:t>
            </a:r>
            <a:b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	   </a:t>
            </a:r>
            <a:r>
              <a:rPr lang="en-GB" sz="2400" b="1" dirty="0" smtClean="0">
                <a:solidFill>
                  <a:srgbClr val="FF0000"/>
                </a:solidFill>
                <a:latin typeface="Courier New"/>
                <a:cs typeface="Courier New"/>
              </a:rPr>
              <a:t>fork </a:t>
            </a:r>
            <a:r>
              <a:rPr lang="en-GB" sz="2400" b="1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GB" sz="2400" b="1" dirty="0" err="1">
                <a:solidFill>
                  <a:srgbClr val="000000"/>
                </a:solidFill>
                <a:latin typeface="Courier New"/>
                <a:cs typeface="Courier New"/>
              </a:rPr>
              <a:t>incR</a:t>
            </a:r>
            <a:r>
              <a:rPr lang="en-GB" sz="2400" b="1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GB" sz="2400" b="1" dirty="0" err="1">
                <a:solidFill>
                  <a:srgbClr val="000000"/>
                </a:solidFill>
                <a:latin typeface="Courier New"/>
                <a:cs typeface="Courier New"/>
              </a:rPr>
              <a:t>r</a:t>
            </a: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  <a:b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 </a:t>
            </a:r>
            <a:r>
              <a:rPr lang="en-GB" sz="24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incR</a:t>
            </a: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GB" sz="24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r</a:t>
            </a: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  <a:b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	   .</a:t>
            </a:r>
            <a:r>
              <a:rPr lang="en-GB" sz="2400" b="1" dirty="0">
                <a:solidFill>
                  <a:srgbClr val="000000"/>
                </a:solidFill>
                <a:latin typeface="Courier New"/>
                <a:cs typeface="Courier New"/>
              </a:rPr>
              <a:t>.. }</a:t>
            </a:r>
          </a:p>
          <a:p>
            <a:pPr defTabSz="182563">
              <a:lnSpc>
                <a:spcPct val="90000"/>
              </a:lnSpc>
              <a:spcBef>
                <a:spcPct val="4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</a:tabLst>
            </a:pPr>
            <a:endParaRPr lang="en-GB" sz="1050" b="1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 defTabSz="182563">
              <a:lnSpc>
                <a:spcPct val="90000"/>
              </a:lnSpc>
              <a:spcBef>
                <a:spcPct val="4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</a:tabLst>
            </a:pPr>
            <a:r>
              <a:rPr lang="en-GB" sz="2400" b="1" dirty="0" err="1">
                <a:solidFill>
                  <a:srgbClr val="000000"/>
                </a:solidFill>
                <a:latin typeface="Courier New"/>
                <a:cs typeface="Courier New"/>
              </a:rPr>
              <a:t>incR</a:t>
            </a:r>
            <a:r>
              <a:rPr lang="en-GB" sz="2400" b="1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GB" sz="2400" b="1" dirty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:: Ref </a:t>
            </a:r>
            <a:r>
              <a:rPr lang="en-GB" sz="2400" b="1" dirty="0" err="1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Int</a:t>
            </a:r>
            <a:r>
              <a:rPr lang="en-GB" sz="2400" b="1" dirty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 -&gt; IO ()</a:t>
            </a:r>
            <a:r>
              <a:rPr lang="en-GB" sz="2400" b="1" dirty="0">
                <a:solidFill>
                  <a:srgbClr val="000000"/>
                </a:solidFill>
                <a:latin typeface="Courier New"/>
                <a:cs typeface="Courier New"/>
              </a:rPr>
              <a:t/>
            </a:r>
            <a:br>
              <a:rPr lang="en-GB" sz="2400" b="1" dirty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GB" sz="2400" b="1" dirty="0" err="1">
                <a:solidFill>
                  <a:srgbClr val="000000"/>
                </a:solidFill>
                <a:latin typeface="Courier New"/>
                <a:cs typeface="Courier New"/>
              </a:rPr>
              <a:t>incR</a:t>
            </a:r>
            <a:r>
              <a:rPr lang="en-GB" sz="2400" b="1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GB" sz="2400" b="1" dirty="0" err="1">
                <a:solidFill>
                  <a:srgbClr val="000000"/>
                </a:solidFill>
                <a:latin typeface="Courier New"/>
                <a:cs typeface="Courier New"/>
              </a:rPr>
              <a:t>r</a:t>
            </a:r>
            <a:r>
              <a:rPr lang="en-GB" sz="2400" b="1" dirty="0">
                <a:solidFill>
                  <a:srgbClr val="000000"/>
                </a:solidFill>
                <a:latin typeface="Courier New"/>
                <a:cs typeface="Courier New"/>
              </a:rPr>
              <a:t> = do </a:t>
            </a: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{ </a:t>
            </a:r>
            <a:r>
              <a:rPr lang="en-GB" sz="24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v</a:t>
            </a: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GB" sz="2400" b="1" dirty="0">
                <a:solidFill>
                  <a:srgbClr val="000000"/>
                </a:solidFill>
                <a:latin typeface="Courier New"/>
                <a:cs typeface="Courier New"/>
              </a:rPr>
              <a:t>&lt;- </a:t>
            </a:r>
            <a:r>
              <a:rPr lang="en-GB" sz="2400" b="1" dirty="0" err="1">
                <a:solidFill>
                  <a:srgbClr val="000000"/>
                </a:solidFill>
                <a:latin typeface="Courier New"/>
                <a:cs typeface="Courier New"/>
              </a:rPr>
              <a:t>readRef</a:t>
            </a:r>
            <a:r>
              <a:rPr lang="en-GB" sz="2400" b="1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GB" sz="24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f</a:t>
            </a: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 	                      	     </a:t>
            </a:r>
            <a:r>
              <a:rPr lang="en-GB" sz="24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writeRef</a:t>
            </a: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GB" sz="2400" b="1" dirty="0" err="1">
                <a:solidFill>
                  <a:srgbClr val="000000"/>
                </a:solidFill>
                <a:latin typeface="Courier New"/>
                <a:cs typeface="Courier New"/>
              </a:rPr>
              <a:t>r</a:t>
            </a:r>
            <a:r>
              <a:rPr lang="en-GB" sz="2400" b="1" dirty="0">
                <a:solidFill>
                  <a:srgbClr val="000000"/>
                </a:solidFill>
                <a:latin typeface="Courier New"/>
                <a:cs typeface="Courier New"/>
              </a:rPr>
              <a:t> (v+1) }</a:t>
            </a:r>
          </a:p>
        </p:txBody>
      </p:sp>
      <p:sp>
        <p:nvSpPr>
          <p:cNvPr id="168967" name="Text Placeholder 168966"/>
          <p:cNvSpPr>
            <a:spLocks noGrp="1" noChangeArrowheads="1"/>
          </p:cNvSpPr>
          <p:nvPr>
            <p:ph type="body" idx="1"/>
          </p:nvPr>
        </p:nvSpPr>
        <p:spPr>
          <a:xfrm>
            <a:off x="520700" y="1347788"/>
            <a:ext cx="8280400" cy="1152525"/>
          </a:xfrm>
        </p:spPr>
        <p:txBody>
          <a:bodyPr>
            <a:noAutofit/>
          </a:bodyPr>
          <a:lstStyle/>
          <a:p>
            <a:pPr marL="363538" indent="-363538" defTabSz="914400" eaLnBrk="1" hangingPunct="1">
              <a:lnSpc>
                <a:spcPct val="90000"/>
              </a:lnSpc>
            </a:pPr>
            <a:r>
              <a:rPr lang="en-GB" dirty="0" smtClean="0"/>
              <a:t>The </a:t>
            </a:r>
            <a:r>
              <a:rPr lang="en-GB" dirty="0" smtClean="0">
                <a:solidFill>
                  <a:srgbClr val="FFFF00"/>
                </a:solidFill>
              </a:rPr>
              <a:t>fork </a:t>
            </a:r>
            <a:r>
              <a:rPr lang="en-GB" dirty="0" smtClean="0"/>
              <a:t>function spawns </a:t>
            </a:r>
            <a:r>
              <a:rPr lang="en-GB" dirty="0" smtClean="0"/>
              <a:t>a </a:t>
            </a:r>
            <a:r>
              <a:rPr lang="en-GB" dirty="0" smtClean="0"/>
              <a:t>thread.</a:t>
            </a:r>
          </a:p>
          <a:p>
            <a:pPr marL="363538" indent="-363538" defTabSz="914400" eaLnBrk="1" hangingPunct="1">
              <a:lnSpc>
                <a:spcPct val="90000"/>
              </a:lnSpc>
            </a:pPr>
            <a:r>
              <a:rPr lang="en-GB" dirty="0" smtClean="0"/>
              <a:t>I</a:t>
            </a:r>
            <a:r>
              <a:rPr lang="en-GB" dirty="0" smtClean="0"/>
              <a:t>t </a:t>
            </a:r>
            <a:r>
              <a:rPr lang="en-GB" dirty="0" smtClean="0"/>
              <a:t>takes an action as its </a:t>
            </a:r>
            <a:r>
              <a:rPr lang="en-GB" dirty="0" smtClean="0"/>
              <a:t>argument.</a:t>
            </a:r>
          </a:p>
          <a:p>
            <a:pPr marL="892175" lvl="1" indent="-354013" defTabSz="914400" eaLnBrk="1" hangingPunct="1">
              <a:lnSpc>
                <a:spcPct val="90000"/>
              </a:lnSpc>
              <a:buFontTx/>
              <a:buNone/>
            </a:pPr>
            <a:r>
              <a:rPr lang="en-GB" sz="2800" dirty="0" smtClean="0"/>
              <a:t>	</a:t>
            </a:r>
          </a:p>
        </p:txBody>
      </p:sp>
      <p:sp>
        <p:nvSpPr>
          <p:cNvPr id="168969" name="TextBox 168968"/>
          <p:cNvSpPr txBox="1">
            <a:spLocks noChangeArrowheads="1"/>
          </p:cNvSpPr>
          <p:nvPr/>
        </p:nvSpPr>
        <p:spPr bwMode="auto">
          <a:xfrm>
            <a:off x="1441450" y="2509838"/>
            <a:ext cx="6261100" cy="487313"/>
          </a:xfrm>
          <a:prstGeom prst="rect">
            <a:avLst/>
          </a:prstGeom>
          <a:solidFill>
            <a:srgbClr val="E1EFF4"/>
          </a:solidFill>
          <a:ln w="9525" cap="flat" cmpd="sng" algn="ctr">
            <a:solidFill>
              <a:srgbClr val="FFFF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pPr defTabSz="182563">
              <a:lnSpc>
                <a:spcPct val="90000"/>
              </a:lnSpc>
              <a:spcBef>
                <a:spcPct val="4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</a:tabLst>
            </a:pPr>
            <a:r>
              <a:rPr lang="en-GB" sz="2800" b="1" dirty="0">
                <a:solidFill>
                  <a:schemeClr val="bg1"/>
                </a:solidFill>
                <a:latin typeface="Courier New"/>
                <a:cs typeface="Courier New"/>
              </a:rPr>
              <a:t>fork </a:t>
            </a:r>
            <a:r>
              <a:rPr lang="en-GB" sz="2800" b="1" dirty="0">
                <a:solidFill>
                  <a:srgbClr val="0042C8"/>
                </a:solidFill>
                <a:latin typeface="Courier New"/>
                <a:cs typeface="Courier New"/>
              </a:rPr>
              <a:t>:: IO a -&gt; IO </a:t>
            </a:r>
            <a:r>
              <a:rPr lang="en-GB" sz="2800" b="1" dirty="0" err="1">
                <a:solidFill>
                  <a:srgbClr val="0042C8"/>
                </a:solidFill>
                <a:latin typeface="Courier New"/>
                <a:cs typeface="Courier New"/>
              </a:rPr>
              <a:t>ThreadId</a:t>
            </a:r>
            <a:endParaRPr lang="en-GB" sz="2800" b="1" dirty="0">
              <a:solidFill>
                <a:srgbClr val="0042C8"/>
              </a:solidFill>
              <a:latin typeface="Courier New"/>
              <a:cs typeface="Courier New"/>
            </a:endParaRPr>
          </a:p>
        </p:txBody>
      </p:sp>
      <p:sp>
        <p:nvSpPr>
          <p:cNvPr id="31749" name="Rounded Rectangular Callout 168969"/>
          <p:cNvSpPr>
            <a:spLocks noChangeArrowheads="1"/>
          </p:cNvSpPr>
          <p:nvPr/>
        </p:nvSpPr>
        <p:spPr bwMode="auto">
          <a:xfrm>
            <a:off x="6942138" y="3821113"/>
            <a:ext cx="1833562" cy="581295"/>
          </a:xfrm>
          <a:prstGeom prst="wedgeRoundRectCallout">
            <a:avLst>
              <a:gd name="adj1" fmla="val -132109"/>
              <a:gd name="adj2" fmla="val -31015"/>
              <a:gd name="adj3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/>
            <a:r>
              <a:rPr lang="en-GB" sz="2800" b="0" dirty="0">
                <a:solidFill>
                  <a:srgbClr val="000000"/>
                </a:solidFill>
                <a:latin typeface="Chalkboard"/>
              </a:rPr>
              <a:t>A race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Title 17100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0" indent="0" defTabSz="914400" eaLnBrk="1" hangingPunct="1"/>
            <a:r>
              <a:rPr lang="en-GB" dirty="0" smtClean="0"/>
              <a:t>Atomic</a:t>
            </a:r>
            <a:r>
              <a:rPr lang="en-GB" dirty="0" smtClean="0"/>
              <a:t> Blocks </a:t>
            </a:r>
            <a:r>
              <a:rPr lang="en-GB" dirty="0" smtClean="0"/>
              <a:t>in Haskell</a:t>
            </a:r>
          </a:p>
        </p:txBody>
      </p:sp>
      <p:sp>
        <p:nvSpPr>
          <p:cNvPr id="171011" name="Text Placeholder 171010"/>
          <p:cNvSpPr>
            <a:spLocks noGrp="1" noChangeArrowheads="1"/>
          </p:cNvSpPr>
          <p:nvPr>
            <p:ph type="body" idx="1"/>
          </p:nvPr>
        </p:nvSpPr>
        <p:spPr>
          <a:xfrm>
            <a:off x="495300" y="5505451"/>
            <a:ext cx="8382000" cy="933449"/>
          </a:xfrm>
        </p:spPr>
        <p:txBody>
          <a:bodyPr>
            <a:normAutofit fontScale="92500"/>
          </a:bodyPr>
          <a:lstStyle/>
          <a:p>
            <a:pPr marL="358775" indent="-358775" defTabSz="914400" eaLnBrk="1" hangingPunct="1"/>
            <a:r>
              <a:rPr lang="en-GB" sz="2400" dirty="0" smtClean="0">
                <a:solidFill>
                  <a:srgbClr val="FF0000"/>
                </a:solidFill>
              </a:rPr>
              <a:t>W</a:t>
            </a:r>
            <a:r>
              <a:rPr lang="en-GB" sz="2400" dirty="0" smtClean="0">
                <a:solidFill>
                  <a:srgbClr val="FF0000"/>
                </a:solidFill>
              </a:rPr>
              <a:t>orry</a:t>
            </a:r>
            <a:r>
              <a:rPr lang="en-GB" sz="2400" dirty="0" smtClean="0"/>
              <a:t>:</a:t>
            </a:r>
            <a:r>
              <a:rPr lang="en-GB" sz="2400" dirty="0" smtClean="0"/>
              <a:t> What prevents </a:t>
            </a:r>
            <a:r>
              <a:rPr lang="en-GB" sz="2400" dirty="0" smtClean="0"/>
              <a:t>using </a:t>
            </a:r>
            <a:r>
              <a:rPr lang="en-GB" sz="2400" dirty="0" err="1" smtClean="0">
                <a:solidFill>
                  <a:srgbClr val="FFFF00"/>
                </a:solidFill>
              </a:rPr>
              <a:t>incR</a:t>
            </a:r>
            <a:r>
              <a:rPr lang="en-GB" sz="2400" dirty="0" smtClean="0"/>
              <a:t> </a:t>
            </a:r>
            <a:r>
              <a:rPr lang="en-GB" sz="2400" dirty="0" smtClean="0"/>
              <a:t>outside </a:t>
            </a:r>
            <a:r>
              <a:rPr lang="en-GB" sz="2400" dirty="0" smtClean="0">
                <a:solidFill>
                  <a:srgbClr val="FFFF00"/>
                </a:solidFill>
              </a:rPr>
              <a:t>atomic</a:t>
            </a:r>
            <a:r>
              <a:rPr lang="en-GB" sz="2400" dirty="0" smtClean="0"/>
              <a:t>, which would allow data races between code inside </a:t>
            </a:r>
            <a:r>
              <a:rPr lang="en-GB" sz="2400" dirty="0" smtClean="0">
                <a:solidFill>
                  <a:srgbClr val="FFFF00"/>
                </a:solidFill>
              </a:rPr>
              <a:t>atomic </a:t>
            </a:r>
            <a:r>
              <a:rPr lang="en-GB" sz="2400" dirty="0" smtClean="0"/>
              <a:t>and outside?</a:t>
            </a:r>
            <a:endParaRPr lang="en-GB" sz="2400" dirty="0" smtClean="0"/>
          </a:p>
        </p:txBody>
      </p:sp>
      <p:sp>
        <p:nvSpPr>
          <p:cNvPr id="171012" name="TextBox 171011"/>
          <p:cNvSpPr txBox="1">
            <a:spLocks noChangeArrowheads="1"/>
          </p:cNvSpPr>
          <p:nvPr/>
        </p:nvSpPr>
        <p:spPr bwMode="auto">
          <a:xfrm>
            <a:off x="895350" y="2547938"/>
            <a:ext cx="7353300" cy="487313"/>
          </a:xfrm>
          <a:prstGeom prst="rect">
            <a:avLst/>
          </a:prstGeom>
          <a:solidFill>
            <a:srgbClr val="E1EFF4"/>
          </a:solidFill>
          <a:ln w="9525" cap="flat" cmpd="sng" algn="ctr">
            <a:solidFill>
              <a:srgbClr val="FFFF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pPr defTabSz="182563">
              <a:lnSpc>
                <a:spcPct val="90000"/>
              </a:lnSpc>
              <a:spcBef>
                <a:spcPct val="4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</a:tabLst>
            </a:pPr>
            <a:r>
              <a:rPr lang="en-GB" sz="2800" b="1" dirty="0">
                <a:solidFill>
                  <a:schemeClr val="bg1"/>
                </a:solidFill>
                <a:latin typeface="Courier New"/>
                <a:cs typeface="Courier New"/>
              </a:rPr>
              <a:t>atomic </a:t>
            </a:r>
            <a:r>
              <a:rPr lang="en-GB" sz="2800" b="1" dirty="0">
                <a:solidFill>
                  <a:srgbClr val="375BB0"/>
                </a:solidFill>
                <a:latin typeface="Courier New"/>
                <a:cs typeface="Courier New"/>
              </a:rPr>
              <a:t>:: IO a -&gt; IO </a:t>
            </a:r>
            <a:r>
              <a:rPr lang="en-GB" sz="2800" b="1" dirty="0" smtClean="0">
                <a:solidFill>
                  <a:srgbClr val="375BB0"/>
                </a:solidFill>
                <a:latin typeface="Courier New"/>
                <a:cs typeface="Courier New"/>
              </a:rPr>
              <a:t>a  </a:t>
            </a:r>
            <a:r>
              <a:rPr lang="en-GB" sz="2800" b="1" dirty="0" smtClean="0">
                <a:solidFill>
                  <a:srgbClr val="FF0000"/>
                </a:solidFill>
                <a:latin typeface="Courier New"/>
                <a:cs typeface="Courier New"/>
              </a:rPr>
              <a:t>-- almost</a:t>
            </a:r>
            <a:endParaRPr lang="en-GB" sz="2800" b="1" dirty="0">
              <a:solidFill>
                <a:srgbClr val="FF0000"/>
              </a:solidFill>
              <a:latin typeface="Courier New"/>
              <a:cs typeface="Courier New"/>
            </a:endParaRPr>
          </a:p>
        </p:txBody>
      </p:sp>
      <p:sp>
        <p:nvSpPr>
          <p:cNvPr id="171013" name="TextBox 171012"/>
          <p:cNvSpPr txBox="1">
            <a:spLocks noChangeArrowheads="1"/>
          </p:cNvSpPr>
          <p:nvPr/>
        </p:nvSpPr>
        <p:spPr bwMode="auto">
          <a:xfrm>
            <a:off x="698500" y="3384550"/>
            <a:ext cx="7747000" cy="1650708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pPr defTabSz="182563">
              <a:lnSpc>
                <a:spcPct val="90000"/>
              </a:lnSpc>
              <a:spcBef>
                <a:spcPct val="4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974850" algn="l"/>
              </a:tabLst>
            </a:pPr>
            <a:r>
              <a:rPr lang="en-GB" sz="2800" b="1" dirty="0">
                <a:solidFill>
                  <a:srgbClr val="000000"/>
                </a:solidFill>
                <a:latin typeface="Courier New"/>
                <a:cs typeface="Courier New"/>
              </a:rPr>
              <a:t>main = do { </a:t>
            </a:r>
            <a:r>
              <a:rPr lang="en-GB" sz="2800" b="1" dirty="0" err="1">
                <a:solidFill>
                  <a:srgbClr val="000000"/>
                </a:solidFill>
                <a:latin typeface="Courier New"/>
                <a:cs typeface="Courier New"/>
              </a:rPr>
              <a:t>r</a:t>
            </a:r>
            <a:r>
              <a:rPr lang="en-GB" sz="2800" b="1" dirty="0">
                <a:solidFill>
                  <a:srgbClr val="000000"/>
                </a:solidFill>
                <a:latin typeface="Courier New"/>
                <a:cs typeface="Courier New"/>
              </a:rPr>
              <a:t> &lt;- </a:t>
            </a:r>
            <a:r>
              <a:rPr lang="en-GB" sz="2800" b="1" dirty="0" err="1">
                <a:solidFill>
                  <a:srgbClr val="000000"/>
                </a:solidFill>
                <a:latin typeface="Courier New"/>
                <a:cs typeface="Courier New"/>
              </a:rPr>
              <a:t>newRef</a:t>
            </a:r>
            <a:r>
              <a:rPr lang="en-GB" sz="2800" b="1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GB" sz="2800" b="1" dirty="0" smtClean="0">
                <a:solidFill>
                  <a:srgbClr val="000000"/>
                </a:solidFill>
                <a:latin typeface="Courier New"/>
                <a:cs typeface="Courier New"/>
              </a:rPr>
              <a:t>0;</a:t>
            </a:r>
            <a:br>
              <a:rPr lang="en-GB" sz="2800" b="1" dirty="0" smtClean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GB" sz="2800" b="1" dirty="0" smtClean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GB" sz="28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 </a:t>
            </a:r>
            <a:r>
              <a:rPr lang="en-GB" sz="2800" b="1" dirty="0" smtClean="0">
                <a:solidFill>
                  <a:srgbClr val="000000"/>
                </a:solidFill>
                <a:latin typeface="Courier New"/>
                <a:cs typeface="Courier New"/>
              </a:rPr>
              <a:t>fork </a:t>
            </a:r>
            <a:r>
              <a:rPr lang="en-GB" sz="2800" b="1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GB" sz="2800" b="1" dirty="0">
                <a:solidFill>
                  <a:srgbClr val="FF0000"/>
                </a:solidFill>
                <a:latin typeface="Courier New"/>
                <a:cs typeface="Courier New"/>
              </a:rPr>
              <a:t>atomic </a:t>
            </a:r>
            <a:r>
              <a:rPr lang="en-GB" sz="2800" b="1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GB" sz="2800" b="1" dirty="0" err="1">
                <a:solidFill>
                  <a:srgbClr val="000000"/>
                </a:solidFill>
                <a:latin typeface="Courier New"/>
                <a:cs typeface="Courier New"/>
              </a:rPr>
              <a:t>incR</a:t>
            </a:r>
            <a:r>
              <a:rPr lang="en-GB" sz="2800" b="1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GB" sz="2800" b="1" dirty="0" err="1">
                <a:solidFill>
                  <a:srgbClr val="000000"/>
                </a:solidFill>
                <a:latin typeface="Courier New"/>
                <a:cs typeface="Courier New"/>
              </a:rPr>
              <a:t>r</a:t>
            </a:r>
            <a:r>
              <a:rPr lang="en-GB" sz="2800" b="1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r>
              <a:rPr lang="en-GB" sz="2800" b="1" dirty="0" smtClean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  <a:br>
              <a:rPr lang="en-GB" sz="2800" b="1" dirty="0" smtClean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GB" sz="2800" b="1" dirty="0" smtClean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GB" sz="28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 </a:t>
            </a:r>
            <a:r>
              <a:rPr lang="en-GB" sz="2800" b="1" dirty="0" smtClean="0">
                <a:solidFill>
                  <a:srgbClr val="FF0000"/>
                </a:solidFill>
                <a:latin typeface="Courier New"/>
                <a:cs typeface="Courier New"/>
              </a:rPr>
              <a:t>atomic </a:t>
            </a:r>
            <a:r>
              <a:rPr lang="en-GB" sz="2800" b="1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GB" sz="2800" b="1" dirty="0" err="1">
                <a:solidFill>
                  <a:srgbClr val="000000"/>
                </a:solidFill>
                <a:latin typeface="Courier New"/>
                <a:cs typeface="Courier New"/>
              </a:rPr>
              <a:t>incR</a:t>
            </a:r>
            <a:r>
              <a:rPr lang="en-GB" sz="2800" b="1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GB" sz="2800" b="1" dirty="0" err="1">
                <a:solidFill>
                  <a:srgbClr val="000000"/>
                </a:solidFill>
                <a:latin typeface="Courier New"/>
                <a:cs typeface="Courier New"/>
              </a:rPr>
              <a:t>r</a:t>
            </a:r>
            <a:r>
              <a:rPr lang="en-GB" sz="2800" b="1" dirty="0" smtClean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  <a:br>
              <a:rPr lang="en-GB" sz="2800" b="1" dirty="0" smtClean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GB" sz="2800" b="1" dirty="0" smtClean="0">
                <a:solidFill>
                  <a:srgbClr val="000000"/>
                </a:solidFill>
                <a:latin typeface="Courier New"/>
                <a:cs typeface="Courier New"/>
              </a:rPr>
              <a:t>	   </a:t>
            </a:r>
            <a:r>
              <a:rPr lang="en-GB" sz="2800" b="1" dirty="0">
                <a:solidFill>
                  <a:srgbClr val="000000"/>
                </a:solidFill>
                <a:latin typeface="Courier New"/>
                <a:cs typeface="Courier New"/>
              </a:rPr>
              <a:t>... }</a:t>
            </a:r>
          </a:p>
        </p:txBody>
      </p:sp>
      <p:sp>
        <p:nvSpPr>
          <p:cNvPr id="6" name="Text Placeholder 171010"/>
          <p:cNvSpPr txBox="1">
            <a:spLocks noChangeArrowheads="1"/>
          </p:cNvSpPr>
          <p:nvPr/>
        </p:nvSpPr>
        <p:spPr>
          <a:xfrm>
            <a:off x="546100" y="1530351"/>
            <a:ext cx="8382000" cy="112394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marL="358775" marR="0" lvl="0" indent="-3587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>
                  <a:shade val="95000"/>
                </a:schemeClr>
              </a:buClr>
              <a:buSzPct val="100000"/>
              <a:buFont typeface="Wingdings" charset="2"/>
              <a:buChar char="§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Idea: 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add a function 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atomic 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that executes its argument computation atomically.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Title 17203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marL="0" indent="0" defTabSz="914400" eaLnBrk="1" hangingPunct="1"/>
            <a:r>
              <a:rPr lang="en-GB" dirty="0" smtClean="0"/>
              <a:t>A Better </a:t>
            </a:r>
            <a:r>
              <a:rPr lang="en-GB" dirty="0" smtClean="0"/>
              <a:t>T</a:t>
            </a:r>
            <a:r>
              <a:rPr lang="en-GB" dirty="0" smtClean="0"/>
              <a:t>ype for Atomic</a:t>
            </a:r>
            <a:endParaRPr lang="en-GB" dirty="0" smtClean="0"/>
          </a:p>
        </p:txBody>
      </p:sp>
      <p:sp>
        <p:nvSpPr>
          <p:cNvPr id="172035" name="Text Placeholder 172034"/>
          <p:cNvSpPr>
            <a:spLocks noGrp="1" noChangeArrowheads="1"/>
          </p:cNvSpPr>
          <p:nvPr>
            <p:ph type="body" idx="1"/>
          </p:nvPr>
        </p:nvSpPr>
        <p:spPr>
          <a:xfrm>
            <a:off x="457200" y="1193800"/>
            <a:ext cx="8229600" cy="4709160"/>
          </a:xfrm>
        </p:spPr>
        <p:txBody>
          <a:bodyPr>
            <a:normAutofit/>
          </a:bodyPr>
          <a:lstStyle/>
          <a:p>
            <a:pPr marL="358775" indent="-358775" defTabSz="914400" eaLnBrk="1" hangingPunct="1"/>
            <a:r>
              <a:rPr lang="en-GB" sz="2400" dirty="0" smtClean="0"/>
              <a:t>Introduce a type for imperative transaction variables (</a:t>
            </a:r>
            <a:r>
              <a:rPr lang="en-GB" sz="2400" dirty="0" err="1" smtClean="0">
                <a:solidFill>
                  <a:srgbClr val="FFFF00"/>
                </a:solidFill>
              </a:rPr>
              <a:t>TVar</a:t>
            </a:r>
            <a:r>
              <a:rPr lang="en-GB" sz="2400" dirty="0" smtClean="0"/>
              <a:t>) and a new Monad (</a:t>
            </a:r>
            <a:r>
              <a:rPr lang="en-GB" sz="2400" dirty="0" smtClean="0">
                <a:solidFill>
                  <a:srgbClr val="FFFF00"/>
                </a:solidFill>
              </a:rPr>
              <a:t>STM</a:t>
            </a:r>
            <a:r>
              <a:rPr lang="en-GB" sz="2400" dirty="0" smtClean="0"/>
              <a:t>) to track transactions.</a:t>
            </a:r>
          </a:p>
          <a:p>
            <a:pPr marL="358775" indent="-358775" defTabSz="914400" eaLnBrk="1" hangingPunct="1"/>
            <a:r>
              <a:rPr lang="en-GB" sz="2400" dirty="0" smtClean="0"/>
              <a:t>Ensure </a:t>
            </a:r>
            <a:r>
              <a:rPr lang="en-GB" sz="2400" dirty="0" err="1" smtClean="0">
                <a:solidFill>
                  <a:srgbClr val="FFFF00"/>
                </a:solidFill>
              </a:rPr>
              <a:t>TVars</a:t>
            </a:r>
            <a:r>
              <a:rPr lang="en-GB" sz="2400" dirty="0" smtClean="0">
                <a:solidFill>
                  <a:srgbClr val="FFFF00"/>
                </a:solidFill>
              </a:rPr>
              <a:t> </a:t>
            </a:r>
            <a:r>
              <a:rPr lang="en-GB" sz="2400" dirty="0" smtClean="0"/>
              <a:t>can only be modified in transactions. </a:t>
            </a:r>
          </a:p>
          <a:p>
            <a:pPr marL="358775" indent="-358775" defTabSz="914400" eaLnBrk="1" hangingPunct="1"/>
            <a:endParaRPr lang="en-GB" sz="2400" dirty="0" smtClean="0"/>
          </a:p>
          <a:p>
            <a:pPr marL="358775" indent="-358775" defTabSz="914400" eaLnBrk="1" hangingPunct="1"/>
            <a:endParaRPr lang="en-GB" sz="2400" dirty="0" smtClean="0"/>
          </a:p>
          <a:p>
            <a:pPr marL="358775" indent="-358775" defTabSz="914400" eaLnBrk="1" hangingPunct="1"/>
            <a:endParaRPr lang="en-GB" sz="2400" dirty="0" smtClean="0"/>
          </a:p>
          <a:p>
            <a:pPr marL="358775" indent="-358775" defTabSz="914400" eaLnBrk="1" hangingPunct="1">
              <a:buFontTx/>
              <a:buNone/>
            </a:pPr>
            <a:endParaRPr lang="en-GB" sz="2400" dirty="0" smtClean="0"/>
          </a:p>
        </p:txBody>
      </p:sp>
      <p:sp>
        <p:nvSpPr>
          <p:cNvPr id="172036" name="TextBox 172035"/>
          <p:cNvSpPr txBox="1">
            <a:spLocks noChangeArrowheads="1"/>
          </p:cNvSpPr>
          <p:nvPr/>
        </p:nvSpPr>
        <p:spPr bwMode="auto">
          <a:xfrm>
            <a:off x="1866900" y="2738438"/>
            <a:ext cx="5410200" cy="1205458"/>
          </a:xfrm>
          <a:prstGeom prst="rect">
            <a:avLst/>
          </a:prstGeom>
          <a:solidFill>
            <a:srgbClr val="E1EFF4"/>
          </a:solidFill>
          <a:ln w="9525" cap="flat" cmpd="sng" algn="ctr">
            <a:solidFill>
              <a:srgbClr val="FFFF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pPr defTabSz="182563">
              <a:lnSpc>
                <a:spcPct val="90000"/>
              </a:lnSpc>
              <a:spcBef>
                <a:spcPct val="4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</a:tabLst>
            </a:pPr>
            <a:r>
              <a:rPr lang="en-GB" sz="2000" b="1" dirty="0" smtClean="0">
                <a:solidFill>
                  <a:schemeClr val="bg1"/>
                </a:solidFill>
                <a:latin typeface="Courier New"/>
                <a:cs typeface="Courier New"/>
              </a:rPr>
              <a:t>atomic</a:t>
            </a:r>
            <a:r>
              <a:rPr lang="en-GB" sz="2000" b="1" dirty="0" smtClean="0">
                <a:solidFill>
                  <a:schemeClr val="bg1"/>
                </a:solidFill>
                <a:latin typeface="Courier New"/>
                <a:cs typeface="Courier New"/>
              </a:rPr>
              <a:t>    </a:t>
            </a:r>
            <a:r>
              <a:rPr lang="en-GB" sz="2000" b="1" dirty="0" smtClean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:</a:t>
            </a:r>
            <a:r>
              <a:rPr lang="en-GB" sz="2000" b="1" dirty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: </a:t>
            </a:r>
            <a:r>
              <a:rPr lang="en-GB" sz="2000" b="1" dirty="0">
                <a:solidFill>
                  <a:srgbClr val="FF0000"/>
                </a:solidFill>
                <a:latin typeface="Courier New"/>
                <a:cs typeface="Courier New"/>
              </a:rPr>
              <a:t>STM </a:t>
            </a:r>
            <a:r>
              <a:rPr lang="en-GB" sz="2000" b="1" dirty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a -&gt; IO a</a:t>
            </a:r>
            <a:r>
              <a:rPr lang="en-GB" sz="2000" b="1" dirty="0">
                <a:solidFill>
                  <a:schemeClr val="bg1"/>
                </a:solidFill>
                <a:latin typeface="Courier New"/>
                <a:cs typeface="Courier New"/>
              </a:rPr>
              <a:t/>
            </a:r>
            <a:br>
              <a:rPr lang="en-GB" sz="2000" b="1" dirty="0">
                <a:solidFill>
                  <a:schemeClr val="bg1"/>
                </a:solidFill>
                <a:latin typeface="Courier New"/>
                <a:cs typeface="Courier New"/>
              </a:rPr>
            </a:br>
            <a:r>
              <a:rPr lang="en-GB" sz="2000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newTVar</a:t>
            </a:r>
            <a:r>
              <a:rPr lang="en-GB" sz="2000" b="1" dirty="0" smtClean="0">
                <a:solidFill>
                  <a:schemeClr val="bg1"/>
                </a:solidFill>
                <a:latin typeface="Courier New"/>
                <a:cs typeface="Courier New"/>
              </a:rPr>
              <a:t>   </a:t>
            </a:r>
            <a:r>
              <a:rPr lang="en-GB" sz="2000" b="1" dirty="0" smtClean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:</a:t>
            </a:r>
            <a:r>
              <a:rPr lang="en-GB" sz="2000" b="1" dirty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: a -&gt; </a:t>
            </a:r>
            <a:r>
              <a:rPr lang="en-GB" sz="2000" b="1" dirty="0">
                <a:solidFill>
                  <a:srgbClr val="FF0000"/>
                </a:solidFill>
                <a:latin typeface="Courier New"/>
                <a:cs typeface="Courier New"/>
              </a:rPr>
              <a:t>STM </a:t>
            </a:r>
            <a:r>
              <a:rPr lang="en-GB" sz="2000" b="1" dirty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(</a:t>
            </a:r>
            <a:r>
              <a:rPr lang="en-GB" sz="2000" b="1" dirty="0" err="1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TVar</a:t>
            </a:r>
            <a:r>
              <a:rPr lang="en-GB" sz="2000" b="1" dirty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 a)</a:t>
            </a:r>
            <a:r>
              <a:rPr lang="en-GB" sz="2000" b="1" dirty="0">
                <a:solidFill>
                  <a:schemeClr val="bg1"/>
                </a:solidFill>
                <a:latin typeface="Courier New"/>
                <a:cs typeface="Courier New"/>
              </a:rPr>
              <a:t/>
            </a:r>
            <a:br>
              <a:rPr lang="en-GB" sz="2000" b="1" dirty="0">
                <a:solidFill>
                  <a:schemeClr val="bg1"/>
                </a:solidFill>
                <a:latin typeface="Courier New"/>
                <a:cs typeface="Courier New"/>
              </a:rPr>
            </a:br>
            <a:r>
              <a:rPr lang="en-GB" sz="2000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readTVar</a:t>
            </a:r>
            <a:r>
              <a:rPr lang="en-GB" sz="2000" b="1" dirty="0" smtClean="0">
                <a:solidFill>
                  <a:schemeClr val="bg1"/>
                </a:solidFill>
                <a:latin typeface="Courier New"/>
                <a:cs typeface="Courier New"/>
              </a:rPr>
              <a:t>  </a:t>
            </a:r>
            <a:r>
              <a:rPr lang="en-GB" sz="2000" b="1" dirty="0" smtClean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:</a:t>
            </a:r>
            <a:r>
              <a:rPr lang="en-GB" sz="2000" b="1" dirty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: </a:t>
            </a:r>
            <a:r>
              <a:rPr lang="en-GB" sz="2000" b="1" dirty="0" err="1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TVar</a:t>
            </a:r>
            <a:r>
              <a:rPr lang="en-GB" sz="2000" b="1" dirty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 a -&gt; </a:t>
            </a:r>
            <a:r>
              <a:rPr lang="en-GB" sz="2000" b="1" dirty="0">
                <a:solidFill>
                  <a:srgbClr val="FF0000"/>
                </a:solidFill>
                <a:latin typeface="Courier New"/>
                <a:cs typeface="Courier New"/>
              </a:rPr>
              <a:t>STM </a:t>
            </a:r>
            <a:r>
              <a:rPr lang="en-GB" sz="2000" b="1" dirty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a</a:t>
            </a:r>
            <a:r>
              <a:rPr lang="en-GB" sz="2000" b="1" dirty="0">
                <a:solidFill>
                  <a:schemeClr val="bg1"/>
                </a:solidFill>
                <a:latin typeface="Courier New"/>
                <a:cs typeface="Courier New"/>
              </a:rPr>
              <a:t/>
            </a:r>
            <a:br>
              <a:rPr lang="en-GB" sz="2000" b="1" dirty="0">
                <a:solidFill>
                  <a:schemeClr val="bg1"/>
                </a:solidFill>
                <a:latin typeface="Courier New"/>
                <a:cs typeface="Courier New"/>
              </a:rPr>
            </a:br>
            <a:r>
              <a:rPr lang="en-GB" sz="2000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writeTVar</a:t>
            </a:r>
            <a:r>
              <a:rPr lang="en-GB" sz="2000" b="1" dirty="0" smtClean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GB" sz="2000" b="1" dirty="0" smtClean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:</a:t>
            </a:r>
            <a:r>
              <a:rPr lang="en-GB" sz="2000" b="1" dirty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: </a:t>
            </a:r>
            <a:r>
              <a:rPr lang="en-GB" sz="2000" b="1" dirty="0" err="1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TVar</a:t>
            </a:r>
            <a:r>
              <a:rPr lang="en-GB" sz="2000" b="1" dirty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 a -&gt; a -&gt; </a:t>
            </a:r>
            <a:r>
              <a:rPr lang="en-GB" sz="2000" b="1" dirty="0">
                <a:solidFill>
                  <a:srgbClr val="FF0000"/>
                </a:solidFill>
                <a:latin typeface="Courier New"/>
                <a:cs typeface="Courier New"/>
              </a:rPr>
              <a:t>STM </a:t>
            </a:r>
            <a:r>
              <a:rPr lang="en-GB" sz="2000" b="1" dirty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()</a:t>
            </a:r>
          </a:p>
        </p:txBody>
      </p:sp>
      <p:sp>
        <p:nvSpPr>
          <p:cNvPr id="172037" name="TextBox 172036"/>
          <p:cNvSpPr txBox="1">
            <a:spLocks noChangeArrowheads="1"/>
          </p:cNvSpPr>
          <p:nvPr/>
        </p:nvSpPr>
        <p:spPr bwMode="auto">
          <a:xfrm>
            <a:off x="1195389" y="4262438"/>
            <a:ext cx="6831012" cy="215956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pPr defTabSz="182563">
              <a:lnSpc>
                <a:spcPct val="90000"/>
              </a:lnSpc>
              <a:spcBef>
                <a:spcPct val="4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</a:tabLst>
            </a:pPr>
            <a:r>
              <a:rPr lang="en-GB" sz="2000" b="1" dirty="0" err="1">
                <a:solidFill>
                  <a:schemeClr val="bg1"/>
                </a:solidFill>
                <a:latin typeface="Courier New"/>
                <a:cs typeface="Courier New"/>
              </a:rPr>
              <a:t>incT</a:t>
            </a:r>
            <a:r>
              <a:rPr lang="en-GB" sz="2000" b="1" dirty="0">
                <a:solidFill>
                  <a:schemeClr val="bg1"/>
                </a:solidFill>
                <a:latin typeface="Courier New"/>
                <a:cs typeface="Courier New"/>
              </a:rPr>
              <a:t> :: </a:t>
            </a:r>
            <a:r>
              <a:rPr lang="en-GB" sz="2000" b="1" dirty="0" err="1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TVar</a:t>
            </a:r>
            <a:r>
              <a:rPr lang="en-GB" sz="2000" b="1" dirty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 </a:t>
            </a:r>
            <a:r>
              <a:rPr lang="en-GB" sz="2000" b="1" dirty="0" err="1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Int</a:t>
            </a:r>
            <a:r>
              <a:rPr lang="en-GB" sz="2000" b="1" dirty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 -&gt; </a:t>
            </a:r>
            <a:r>
              <a:rPr lang="en-GB" sz="2000" b="1" dirty="0">
                <a:solidFill>
                  <a:srgbClr val="FF0000"/>
                </a:solidFill>
                <a:latin typeface="Courier New"/>
                <a:cs typeface="Courier New"/>
              </a:rPr>
              <a:t>STM </a:t>
            </a:r>
            <a:r>
              <a:rPr lang="en-GB" sz="2000" b="1" dirty="0">
                <a:solidFill>
                  <a:srgbClr val="375BB0"/>
                </a:solidFill>
                <a:latin typeface="Courier New"/>
                <a:cs typeface="Courier New"/>
              </a:rPr>
              <a:t>()</a:t>
            </a:r>
            <a:r>
              <a:rPr lang="en-GB" sz="2000" b="1" dirty="0">
                <a:solidFill>
                  <a:schemeClr val="bg1"/>
                </a:solidFill>
                <a:latin typeface="Courier New"/>
                <a:cs typeface="Courier New"/>
              </a:rPr>
              <a:t/>
            </a:r>
            <a:br>
              <a:rPr lang="en-GB" sz="2000" b="1" dirty="0">
                <a:solidFill>
                  <a:schemeClr val="bg1"/>
                </a:solidFill>
                <a:latin typeface="Courier New"/>
                <a:cs typeface="Courier New"/>
              </a:rPr>
            </a:br>
            <a:r>
              <a:rPr lang="en-GB" sz="2000" b="1" dirty="0" err="1">
                <a:solidFill>
                  <a:schemeClr val="bg1"/>
                </a:solidFill>
                <a:latin typeface="Courier New"/>
                <a:cs typeface="Courier New"/>
              </a:rPr>
              <a:t>incT</a:t>
            </a:r>
            <a:r>
              <a:rPr lang="en-GB" sz="2000" b="1" dirty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/>
                <a:cs typeface="Courier New"/>
              </a:rPr>
              <a:t>r</a:t>
            </a:r>
            <a:r>
              <a:rPr lang="en-GB" sz="2000" b="1" dirty="0">
                <a:solidFill>
                  <a:schemeClr val="bg1"/>
                </a:solidFill>
                <a:latin typeface="Courier New"/>
                <a:cs typeface="Courier New"/>
              </a:rPr>
              <a:t> = do { </a:t>
            </a:r>
            <a:r>
              <a:rPr lang="en-GB" sz="2000" b="1" dirty="0" err="1">
                <a:solidFill>
                  <a:schemeClr val="bg1"/>
                </a:solidFill>
                <a:latin typeface="Courier New"/>
                <a:cs typeface="Courier New"/>
              </a:rPr>
              <a:t>v</a:t>
            </a:r>
            <a:r>
              <a:rPr lang="en-GB" sz="2000" b="1" dirty="0">
                <a:solidFill>
                  <a:schemeClr val="bg1"/>
                </a:solidFill>
                <a:latin typeface="Courier New"/>
                <a:cs typeface="Courier New"/>
              </a:rPr>
              <a:t> &lt;- </a:t>
            </a:r>
            <a:r>
              <a:rPr lang="en-GB" sz="2000" b="1" dirty="0" err="1">
                <a:solidFill>
                  <a:srgbClr val="FF0000"/>
                </a:solidFill>
                <a:latin typeface="Courier New"/>
                <a:cs typeface="Courier New"/>
              </a:rPr>
              <a:t>readTVar</a:t>
            </a:r>
            <a:r>
              <a:rPr lang="en-GB" sz="2000" b="1" dirty="0">
                <a:solidFill>
                  <a:srgbClr val="FF0000"/>
                </a:solidFill>
                <a:latin typeface="Courier New"/>
                <a:cs typeface="Courier New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/>
                <a:cs typeface="Courier New"/>
              </a:rPr>
              <a:t>r</a:t>
            </a:r>
            <a:r>
              <a:rPr lang="en-GB" sz="2000" b="1" dirty="0" smtClean="0">
                <a:solidFill>
                  <a:schemeClr val="bg1"/>
                </a:solidFill>
                <a:latin typeface="Courier New"/>
                <a:cs typeface="Courier New"/>
              </a:rPr>
              <a:t>;         	         	   </a:t>
            </a:r>
            <a:r>
              <a:rPr lang="en-GB" sz="20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writeTVar</a:t>
            </a:r>
            <a:r>
              <a:rPr lang="en-GB" sz="2000" b="1" dirty="0" smtClean="0">
                <a:solidFill>
                  <a:srgbClr val="FF0000"/>
                </a:solidFill>
                <a:latin typeface="Courier New"/>
                <a:cs typeface="Courier New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/>
                <a:cs typeface="Courier New"/>
              </a:rPr>
              <a:t>r</a:t>
            </a:r>
            <a:r>
              <a:rPr lang="en-GB" sz="2000" b="1" dirty="0">
                <a:solidFill>
                  <a:schemeClr val="bg1"/>
                </a:solidFill>
                <a:latin typeface="Courier New"/>
                <a:cs typeface="Courier New"/>
              </a:rPr>
              <a:t> (v+1) } </a:t>
            </a:r>
          </a:p>
          <a:p>
            <a:pPr defTabSz="182563">
              <a:lnSpc>
                <a:spcPct val="90000"/>
              </a:lnSpc>
              <a:spcBef>
                <a:spcPct val="4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</a:tabLst>
            </a:pPr>
            <a:r>
              <a:rPr lang="en-GB" sz="2000" b="1" dirty="0">
                <a:solidFill>
                  <a:schemeClr val="bg1"/>
                </a:solidFill>
                <a:latin typeface="Courier New"/>
                <a:cs typeface="Courier New"/>
              </a:rPr>
              <a:t>main = do </a:t>
            </a:r>
            <a:r>
              <a:rPr lang="en-GB" sz="2000" b="1" dirty="0" smtClean="0">
                <a:solidFill>
                  <a:schemeClr val="bg1"/>
                </a:solidFill>
                <a:latin typeface="Courier New"/>
                <a:cs typeface="Courier New"/>
              </a:rPr>
              <a:t>{</a:t>
            </a:r>
            <a:r>
              <a:rPr lang="en-GB" sz="2000" b="1" dirty="0" smtClean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GB" sz="2000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r</a:t>
            </a:r>
            <a:r>
              <a:rPr lang="en-GB" sz="2000" b="1" dirty="0" smtClean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GB" sz="2000" b="1" dirty="0">
                <a:solidFill>
                  <a:schemeClr val="bg1"/>
                </a:solidFill>
                <a:latin typeface="Courier New"/>
                <a:cs typeface="Courier New"/>
              </a:rPr>
              <a:t>&lt;- atomic (</a:t>
            </a:r>
            <a:r>
              <a:rPr lang="en-GB" sz="2000" b="1" dirty="0" err="1">
                <a:solidFill>
                  <a:srgbClr val="FF0000"/>
                </a:solidFill>
                <a:latin typeface="Courier New"/>
                <a:cs typeface="Courier New"/>
              </a:rPr>
              <a:t>newTVar</a:t>
            </a:r>
            <a:r>
              <a:rPr lang="en-GB" sz="2000" b="1" dirty="0">
                <a:solidFill>
                  <a:srgbClr val="FF0000"/>
                </a:solidFill>
                <a:latin typeface="Courier New"/>
                <a:cs typeface="Courier New"/>
              </a:rPr>
              <a:t> </a:t>
            </a:r>
            <a:r>
              <a:rPr lang="en-GB" sz="2000" b="1" dirty="0">
                <a:solidFill>
                  <a:schemeClr val="bg1"/>
                </a:solidFill>
                <a:latin typeface="Courier New"/>
                <a:cs typeface="Courier New"/>
              </a:rPr>
              <a:t>0</a:t>
            </a:r>
            <a:r>
              <a:rPr lang="en-GB" sz="2000" b="1" dirty="0" smtClean="0">
                <a:solidFill>
                  <a:schemeClr val="bg1"/>
                </a:solidFill>
                <a:latin typeface="Courier New"/>
                <a:cs typeface="Courier New"/>
              </a:rPr>
              <a:t>);</a:t>
            </a:r>
            <a:br>
              <a:rPr lang="en-GB" sz="2000" b="1" dirty="0" smtClean="0">
                <a:solidFill>
                  <a:schemeClr val="bg1"/>
                </a:solidFill>
                <a:latin typeface="Courier New"/>
                <a:cs typeface="Courier New"/>
              </a:rPr>
            </a:br>
            <a:r>
              <a:rPr lang="en-GB" sz="2000" b="1" dirty="0" smtClean="0">
                <a:solidFill>
                  <a:schemeClr val="bg1"/>
                </a:solidFill>
                <a:latin typeface="Courier New"/>
                <a:cs typeface="Courier New"/>
              </a:rPr>
              <a:t>	</a:t>
            </a:r>
            <a:r>
              <a:rPr lang="en-GB" sz="2000" b="1" dirty="0" smtClean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GB" sz="2000" b="1" dirty="0" smtClean="0">
                <a:solidFill>
                  <a:schemeClr val="bg1"/>
                </a:solidFill>
                <a:latin typeface="Courier New"/>
                <a:cs typeface="Courier New"/>
              </a:rPr>
              <a:t>fork </a:t>
            </a:r>
            <a:r>
              <a:rPr lang="en-GB" sz="2000" b="1" dirty="0">
                <a:solidFill>
                  <a:schemeClr val="bg1"/>
                </a:solidFill>
                <a:latin typeface="Courier New"/>
                <a:cs typeface="Courier New"/>
              </a:rPr>
              <a:t>(atomic (</a:t>
            </a:r>
            <a:r>
              <a:rPr lang="en-GB" sz="2000" b="1" dirty="0" err="1">
                <a:solidFill>
                  <a:schemeClr val="bg1"/>
                </a:solidFill>
                <a:latin typeface="Courier New"/>
                <a:cs typeface="Courier New"/>
              </a:rPr>
              <a:t>incT</a:t>
            </a:r>
            <a:r>
              <a:rPr lang="en-GB" sz="2000" b="1" dirty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/>
                <a:cs typeface="Courier New"/>
              </a:rPr>
              <a:t>r</a:t>
            </a:r>
            <a:r>
              <a:rPr lang="en-GB" sz="2000" b="1" dirty="0">
                <a:solidFill>
                  <a:schemeClr val="bg1"/>
                </a:solidFill>
                <a:latin typeface="Courier New"/>
                <a:cs typeface="Courier New"/>
              </a:rPr>
              <a:t>))</a:t>
            </a:r>
            <a:br>
              <a:rPr lang="en-GB" sz="2000" b="1" dirty="0">
                <a:solidFill>
                  <a:schemeClr val="bg1"/>
                </a:solidFill>
                <a:latin typeface="Courier New"/>
                <a:cs typeface="Courier New"/>
              </a:rPr>
            </a:br>
            <a:r>
              <a:rPr lang="en-GB" sz="2000" b="1" dirty="0" smtClean="0">
                <a:solidFill>
                  <a:schemeClr val="bg1"/>
                </a:solidFill>
                <a:latin typeface="Courier New"/>
                <a:cs typeface="Courier New"/>
              </a:rPr>
              <a:t>	</a:t>
            </a:r>
            <a:r>
              <a:rPr lang="en-GB" sz="2000" b="1" dirty="0" smtClean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GB" sz="2000" b="1" dirty="0" smtClean="0">
                <a:solidFill>
                  <a:schemeClr val="bg1"/>
                </a:solidFill>
                <a:latin typeface="Courier New"/>
                <a:cs typeface="Courier New"/>
              </a:rPr>
              <a:t>atomic </a:t>
            </a:r>
            <a:r>
              <a:rPr lang="en-GB" sz="2000" b="1" dirty="0">
                <a:solidFill>
                  <a:schemeClr val="bg1"/>
                </a:solidFill>
                <a:latin typeface="Courier New"/>
                <a:cs typeface="Courier New"/>
              </a:rPr>
              <a:t>(</a:t>
            </a:r>
            <a:r>
              <a:rPr lang="en-GB" sz="2000" b="1" dirty="0" err="1">
                <a:solidFill>
                  <a:schemeClr val="bg1"/>
                </a:solidFill>
                <a:latin typeface="Courier New"/>
                <a:cs typeface="Courier New"/>
              </a:rPr>
              <a:t>incT</a:t>
            </a:r>
            <a:r>
              <a:rPr lang="en-GB" sz="2000" b="1" dirty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 New"/>
                <a:cs typeface="Courier New"/>
              </a:rPr>
              <a:t>r</a:t>
            </a:r>
            <a:r>
              <a:rPr lang="en-GB" sz="2000" b="1" dirty="0" smtClean="0">
                <a:solidFill>
                  <a:schemeClr val="bg1"/>
                </a:solidFill>
                <a:latin typeface="Courier New"/>
                <a:cs typeface="Courier New"/>
              </a:rPr>
              <a:t>);</a:t>
            </a:r>
            <a:br>
              <a:rPr lang="en-GB" sz="2000" b="1" dirty="0" smtClean="0">
                <a:solidFill>
                  <a:schemeClr val="bg1"/>
                </a:solidFill>
                <a:latin typeface="Courier New"/>
                <a:cs typeface="Courier New"/>
              </a:rPr>
            </a:br>
            <a:r>
              <a:rPr lang="en-GB" sz="2000" b="1" dirty="0" smtClean="0">
                <a:solidFill>
                  <a:schemeClr val="bg1"/>
                </a:solidFill>
                <a:latin typeface="Courier New"/>
                <a:cs typeface="Courier New"/>
              </a:rPr>
              <a:t>         </a:t>
            </a:r>
            <a:r>
              <a:rPr lang="en-GB" sz="2000" b="1" dirty="0" smtClean="0">
                <a:solidFill>
                  <a:schemeClr val="bg1"/>
                </a:solidFill>
                <a:latin typeface="Courier New"/>
                <a:cs typeface="Courier New"/>
              </a:rPr>
              <a:t>   </a:t>
            </a:r>
            <a:r>
              <a:rPr lang="en-GB" sz="2000" b="1" dirty="0" smtClean="0">
                <a:solidFill>
                  <a:schemeClr val="bg1"/>
                </a:solidFill>
                <a:latin typeface="Courier New"/>
                <a:cs typeface="Courier New"/>
              </a:rPr>
              <a:t>.</a:t>
            </a:r>
            <a:r>
              <a:rPr lang="en-GB" sz="2000" b="1" dirty="0">
                <a:solidFill>
                  <a:schemeClr val="bg1"/>
                </a:solidFill>
                <a:latin typeface="Courier New"/>
                <a:cs typeface="Courier New"/>
              </a:rPr>
              <a:t>.. 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60" name="Title 173059"/>
          <p:cNvSpPr>
            <a:spLocks noGrp="1" noChangeArrowheads="1"/>
          </p:cNvSpPr>
          <p:nvPr>
            <p:ph type="title"/>
          </p:nvPr>
        </p:nvSpPr>
        <p:spPr>
          <a:xfrm>
            <a:off x="254000" y="274638"/>
            <a:ext cx="8229600" cy="1143000"/>
          </a:xfrm>
        </p:spPr>
        <p:txBody>
          <a:bodyPr/>
          <a:lstStyle/>
          <a:p>
            <a:pPr marL="0" indent="0" algn="l" defTabSz="914400" eaLnBrk="1" hangingPunct="1"/>
            <a:r>
              <a:rPr lang="en-GB" dirty="0" smtClean="0"/>
              <a:t>STM in Haskell</a:t>
            </a:r>
          </a:p>
        </p:txBody>
      </p:sp>
      <p:sp>
        <p:nvSpPr>
          <p:cNvPr id="173061" name="Text Placeholder 173060"/>
          <p:cNvSpPr>
            <a:spLocks noGrp="1" noChangeArrowheads="1"/>
          </p:cNvSpPr>
          <p:nvPr>
            <p:ph type="body" idx="1"/>
          </p:nvPr>
        </p:nvSpPr>
        <p:spPr>
          <a:xfrm>
            <a:off x="457200" y="1638300"/>
            <a:ext cx="8229600" cy="4940300"/>
          </a:xfrm>
        </p:spPr>
        <p:txBody>
          <a:bodyPr>
            <a:normAutofit/>
          </a:bodyPr>
          <a:lstStyle/>
          <a:p>
            <a:pPr marL="358775" indent="-358775" defTabSz="914400" eaLnBrk="1" hangingPunct="1">
              <a:buFontTx/>
              <a:buNone/>
            </a:pPr>
            <a:r>
              <a:rPr lang="en-GB" sz="2400" dirty="0" smtClean="0"/>
              <a:t>Notice that:</a:t>
            </a:r>
          </a:p>
          <a:p>
            <a:pPr marL="358775" indent="-358775" defTabSz="914400" eaLnBrk="1" hangingPunct="1"/>
            <a:r>
              <a:rPr lang="en-GB" sz="2400" dirty="0" smtClean="0"/>
              <a:t>Can’t fiddle with </a:t>
            </a:r>
            <a:r>
              <a:rPr lang="en-GB" sz="2400" dirty="0" err="1" smtClean="0"/>
              <a:t>TVars</a:t>
            </a:r>
            <a:r>
              <a:rPr lang="en-GB" sz="2400" dirty="0" smtClean="0"/>
              <a:t> outside atomic block </a:t>
            </a:r>
            <a:r>
              <a:rPr lang="en-GB" sz="2400" dirty="0" smtClean="0">
                <a:solidFill>
                  <a:srgbClr val="FFFF00"/>
                </a:solidFill>
              </a:rPr>
              <a:t>[good]</a:t>
            </a:r>
          </a:p>
          <a:p>
            <a:pPr marL="358775" indent="-358775" defTabSz="914400" eaLnBrk="1" hangingPunct="1"/>
            <a:r>
              <a:rPr lang="en-GB" sz="2400" dirty="0" smtClean="0"/>
              <a:t>Can’t do </a:t>
            </a:r>
            <a:r>
              <a:rPr lang="en-GB" sz="2400" dirty="0" smtClean="0"/>
              <a:t>IO o</a:t>
            </a:r>
            <a:r>
              <a:rPr lang="en-GB" sz="2400" dirty="0" smtClean="0"/>
              <a:t>r manipulate regular imperative variables</a:t>
            </a:r>
            <a:r>
              <a:rPr lang="en-GB" sz="2400" dirty="0" smtClean="0"/>
              <a:t> </a:t>
            </a:r>
            <a:r>
              <a:rPr lang="en-GB" sz="2400" dirty="0" smtClean="0"/>
              <a:t>inside atomic block</a:t>
            </a:r>
            <a:r>
              <a:rPr lang="en-GB" sz="2400" dirty="0" smtClean="0"/>
              <a:t>                  </a:t>
            </a:r>
            <a:r>
              <a:rPr lang="en-GB" sz="2400" dirty="0" smtClean="0">
                <a:solidFill>
                  <a:srgbClr val="FFFF00"/>
                </a:solidFill>
              </a:rPr>
              <a:t>[</a:t>
            </a:r>
            <a:r>
              <a:rPr lang="en-GB" sz="2400" dirty="0" smtClean="0">
                <a:solidFill>
                  <a:srgbClr val="FFFF00"/>
                </a:solidFill>
              </a:rPr>
              <a:t>sad, but also good</a:t>
            </a:r>
            <a:r>
              <a:rPr lang="en-GB" sz="2400" dirty="0" smtClean="0">
                <a:solidFill>
                  <a:srgbClr val="FFFF00"/>
                </a:solidFill>
              </a:rPr>
              <a:t>]</a:t>
            </a:r>
          </a:p>
          <a:p>
            <a:pPr marL="358775" indent="-358775" defTabSz="914400" eaLnBrk="1" hangingPunct="1"/>
            <a:endParaRPr lang="en-GB" sz="2400" dirty="0" smtClean="0">
              <a:solidFill>
                <a:srgbClr val="FFFF00"/>
              </a:solidFill>
            </a:endParaRPr>
          </a:p>
          <a:p>
            <a:pPr marL="358775" indent="-358775"/>
            <a:r>
              <a:rPr lang="en-GB" sz="2400" dirty="0" smtClean="0">
                <a:solidFill>
                  <a:srgbClr val="FFFF00"/>
                </a:solidFill>
              </a:rPr>
              <a:t>atomic</a:t>
            </a:r>
            <a:r>
              <a:rPr lang="en-GB" sz="2400" dirty="0" smtClean="0"/>
              <a:t> </a:t>
            </a:r>
            <a:r>
              <a:rPr lang="en-GB" sz="2400" dirty="0" smtClean="0"/>
              <a:t>is a function, not a syntactic construct      (called </a:t>
            </a:r>
            <a:r>
              <a:rPr lang="en-GB" sz="2400" i="1" dirty="0" smtClean="0">
                <a:solidFill>
                  <a:srgbClr val="FFFF00"/>
                </a:solidFill>
              </a:rPr>
              <a:t>atomically </a:t>
            </a:r>
            <a:r>
              <a:rPr lang="en-GB" sz="2400" dirty="0" smtClean="0"/>
              <a:t>in the actual implementation.</a:t>
            </a:r>
            <a:r>
              <a:rPr lang="en-GB" sz="2400" dirty="0" smtClean="0"/>
              <a:t>)</a:t>
            </a:r>
          </a:p>
          <a:p>
            <a:pPr marL="358775" indent="-358775" defTabSz="914400" eaLnBrk="1" hangingPunct="1"/>
            <a:r>
              <a:rPr lang="en-GB" sz="2400" dirty="0" smtClean="0"/>
              <a:t>.</a:t>
            </a:r>
            <a:r>
              <a:rPr lang="en-GB" sz="2400" dirty="0" smtClean="0"/>
              <a:t>..and, best of all... 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279900" y="185738"/>
            <a:ext cx="4724400" cy="1094146"/>
          </a:xfrm>
          <a:prstGeom prst="rect">
            <a:avLst/>
          </a:prstGeom>
          <a:solidFill>
            <a:srgbClr val="E1EFF4"/>
          </a:solidFill>
          <a:ln w="9525" cap="flat" cmpd="sng" algn="ctr">
            <a:solidFill>
              <a:srgbClr val="FFFF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pPr defTabSz="182563">
              <a:lnSpc>
                <a:spcPct val="90000"/>
              </a:lnSpc>
              <a:spcBef>
                <a:spcPct val="4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</a:tabLst>
            </a:pPr>
            <a:r>
              <a:rPr lang="en-GB" b="1" dirty="0" smtClean="0">
                <a:solidFill>
                  <a:schemeClr val="bg1"/>
                </a:solidFill>
                <a:latin typeface="Courier New"/>
                <a:cs typeface="Courier New"/>
              </a:rPr>
              <a:t>atomic</a:t>
            </a:r>
            <a:r>
              <a:rPr lang="en-GB" b="1" dirty="0" smtClean="0">
                <a:solidFill>
                  <a:schemeClr val="bg1"/>
                </a:solidFill>
                <a:latin typeface="Courier New"/>
                <a:cs typeface="Courier New"/>
              </a:rPr>
              <a:t>    </a:t>
            </a:r>
            <a:r>
              <a:rPr lang="en-GB" b="1" dirty="0" smtClean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:</a:t>
            </a:r>
            <a:r>
              <a:rPr lang="en-GB" b="1" dirty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: STM a -&gt; IO a</a:t>
            </a:r>
            <a:r>
              <a:rPr lang="en-GB" b="1" dirty="0">
                <a:solidFill>
                  <a:schemeClr val="bg1"/>
                </a:solidFill>
                <a:latin typeface="Courier New"/>
                <a:cs typeface="Courier New"/>
              </a:rPr>
              <a:t/>
            </a:r>
            <a:br>
              <a:rPr lang="en-GB" b="1" dirty="0">
                <a:solidFill>
                  <a:schemeClr val="bg1"/>
                </a:solidFill>
                <a:latin typeface="Courier New"/>
                <a:cs typeface="Courier New"/>
              </a:rPr>
            </a:br>
            <a:r>
              <a:rPr lang="en-GB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newTVar</a:t>
            </a:r>
            <a:r>
              <a:rPr lang="en-GB" b="1" dirty="0" smtClean="0">
                <a:solidFill>
                  <a:schemeClr val="bg1"/>
                </a:solidFill>
                <a:latin typeface="Courier New"/>
                <a:cs typeface="Courier New"/>
              </a:rPr>
              <a:t>   </a:t>
            </a:r>
            <a:r>
              <a:rPr lang="en-GB" b="1" dirty="0" smtClean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:</a:t>
            </a:r>
            <a:r>
              <a:rPr lang="en-GB" b="1" dirty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: a -&gt; STM (</a:t>
            </a:r>
            <a:r>
              <a:rPr lang="en-GB" b="1" dirty="0" err="1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TVar</a:t>
            </a:r>
            <a:r>
              <a:rPr lang="en-GB" b="1" dirty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 a)</a:t>
            </a:r>
            <a:r>
              <a:rPr lang="en-GB" b="1" dirty="0">
                <a:solidFill>
                  <a:schemeClr val="bg1"/>
                </a:solidFill>
                <a:latin typeface="Courier New"/>
                <a:cs typeface="Courier New"/>
              </a:rPr>
              <a:t/>
            </a:r>
            <a:br>
              <a:rPr lang="en-GB" b="1" dirty="0">
                <a:solidFill>
                  <a:schemeClr val="bg1"/>
                </a:solidFill>
                <a:latin typeface="Courier New"/>
                <a:cs typeface="Courier New"/>
              </a:rPr>
            </a:br>
            <a:r>
              <a:rPr lang="en-GB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readTVar</a:t>
            </a:r>
            <a:r>
              <a:rPr lang="en-GB" b="1" dirty="0" smtClean="0">
                <a:solidFill>
                  <a:schemeClr val="bg1"/>
                </a:solidFill>
                <a:latin typeface="Courier New"/>
                <a:cs typeface="Courier New"/>
              </a:rPr>
              <a:t>  </a:t>
            </a:r>
            <a:r>
              <a:rPr lang="en-GB" b="1" dirty="0" smtClean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:</a:t>
            </a:r>
            <a:r>
              <a:rPr lang="en-GB" b="1" dirty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: </a:t>
            </a:r>
            <a:r>
              <a:rPr lang="en-GB" b="1" dirty="0" err="1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TVar</a:t>
            </a:r>
            <a:r>
              <a:rPr lang="en-GB" b="1" dirty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 a -&gt; STM a</a:t>
            </a:r>
            <a:r>
              <a:rPr lang="en-GB" b="1" dirty="0">
                <a:solidFill>
                  <a:schemeClr val="bg1"/>
                </a:solidFill>
                <a:latin typeface="Courier New"/>
                <a:cs typeface="Courier New"/>
              </a:rPr>
              <a:t/>
            </a:r>
            <a:br>
              <a:rPr lang="en-GB" b="1" dirty="0">
                <a:solidFill>
                  <a:schemeClr val="bg1"/>
                </a:solidFill>
                <a:latin typeface="Courier New"/>
                <a:cs typeface="Courier New"/>
              </a:rPr>
            </a:br>
            <a:r>
              <a:rPr lang="en-GB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writeTVar</a:t>
            </a:r>
            <a:r>
              <a:rPr lang="en-GB" b="1" dirty="0" smtClean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GB" b="1" dirty="0" smtClean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:</a:t>
            </a:r>
            <a:r>
              <a:rPr lang="en-GB" b="1" dirty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: </a:t>
            </a:r>
            <a:r>
              <a:rPr lang="en-GB" b="1" dirty="0" err="1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TVar</a:t>
            </a:r>
            <a:r>
              <a:rPr lang="en-GB" b="1" dirty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 a -&gt; a -&gt; </a:t>
            </a:r>
            <a:r>
              <a:rPr lang="en-GB" b="1" dirty="0" smtClean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STM(</a:t>
            </a:r>
            <a:r>
              <a:rPr lang="en-GB" b="1" dirty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)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333500" y="3627438"/>
            <a:ext cx="5473700" cy="369332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pPr marL="358775" indent="-358775"/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atomic (if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x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&lt;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y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then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launchMissiles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)</a:t>
            </a:r>
            <a:endParaRPr lang="en-GB" b="1" dirty="0" smtClean="0">
              <a:solidFill>
                <a:schemeClr val="bg1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200" y="274638"/>
            <a:ext cx="8356600" cy="919162"/>
          </a:xfrm>
        </p:spPr>
        <p:txBody>
          <a:bodyPr>
            <a:noAutofit/>
          </a:bodyPr>
          <a:lstStyle/>
          <a:p>
            <a:pPr marL="0" indent="0" defTabSz="914400" eaLnBrk="1" hangingPunct="1"/>
            <a:r>
              <a:rPr lang="en-GB" sz="3600" dirty="0" smtClean="0"/>
              <a:t>STM</a:t>
            </a:r>
            <a:r>
              <a:rPr lang="en-GB" sz="3600" dirty="0" smtClean="0"/>
              <a:t> Computations </a:t>
            </a:r>
            <a:r>
              <a:rPr lang="en-GB" sz="3600" dirty="0" smtClean="0"/>
              <a:t>C</a:t>
            </a:r>
            <a:r>
              <a:rPr lang="en-GB" sz="3600" dirty="0" smtClean="0"/>
              <a:t>ompose </a:t>
            </a:r>
            <a:r>
              <a:rPr lang="en-GB" sz="3200" dirty="0" smtClean="0"/>
              <a:t>(unlike locks)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0200" y="4665663"/>
            <a:ext cx="8382000" cy="1912937"/>
          </a:xfrm>
        </p:spPr>
        <p:txBody>
          <a:bodyPr/>
          <a:lstStyle/>
          <a:p>
            <a:pPr marL="358775" indent="-358775" defTabSz="914400" eaLnBrk="1" hangingPunct="1"/>
            <a:r>
              <a:rPr lang="en-GB" sz="2400" dirty="0" smtClean="0"/>
              <a:t>The type guarantees that a</a:t>
            </a:r>
            <a:r>
              <a:rPr lang="en-GB" sz="2400" dirty="0" smtClean="0"/>
              <a:t>n </a:t>
            </a:r>
            <a:r>
              <a:rPr lang="en-GB" sz="2400" dirty="0" smtClean="0">
                <a:solidFill>
                  <a:srgbClr val="FFFF00"/>
                </a:solidFill>
              </a:rPr>
              <a:t>STM</a:t>
            </a:r>
            <a:r>
              <a:rPr lang="en-GB" sz="2400" dirty="0" smtClean="0"/>
              <a:t> computation is always executed atomically (e.g. </a:t>
            </a:r>
            <a:r>
              <a:rPr lang="en-GB" sz="2400" dirty="0" smtClean="0">
                <a:solidFill>
                  <a:srgbClr val="FFFF00"/>
                </a:solidFill>
              </a:rPr>
              <a:t>incT2</a:t>
            </a:r>
            <a:r>
              <a:rPr lang="en-GB" sz="2400" dirty="0" smtClean="0"/>
              <a:t>). </a:t>
            </a:r>
            <a:r>
              <a:rPr lang="en-GB" sz="2400" dirty="0" smtClean="0"/>
              <a:t> </a:t>
            </a:r>
          </a:p>
          <a:p>
            <a:pPr marL="358775" indent="-358775" defTabSz="914400" eaLnBrk="1" hangingPunct="1"/>
            <a:r>
              <a:rPr lang="en-GB" sz="2400" dirty="0" smtClean="0"/>
              <a:t>Simply glue </a:t>
            </a:r>
            <a:r>
              <a:rPr lang="en-GB" sz="2400" dirty="0" err="1" smtClean="0">
                <a:solidFill>
                  <a:srgbClr val="FFFF00"/>
                </a:solidFill>
              </a:rPr>
              <a:t>STMs</a:t>
            </a:r>
            <a:r>
              <a:rPr lang="en-GB" sz="2400" dirty="0" smtClean="0"/>
              <a:t> together arbitrarily; then wrap with </a:t>
            </a:r>
            <a:r>
              <a:rPr lang="en-GB" sz="2400" dirty="0" smtClean="0">
                <a:solidFill>
                  <a:srgbClr val="FFFF00"/>
                </a:solidFill>
              </a:rPr>
              <a:t>atomic</a:t>
            </a:r>
            <a:r>
              <a:rPr lang="en-GB" sz="2400" dirty="0" smtClean="0"/>
              <a:t> to produce an IO action.</a:t>
            </a:r>
            <a:endParaRPr lang="en-GB" sz="2400" dirty="0" smtClean="0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42938" y="1312863"/>
            <a:ext cx="7929562" cy="2720745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defTabSz="182563">
              <a:lnSpc>
                <a:spcPct val="90000"/>
              </a:lnSpc>
              <a:spcBef>
                <a:spcPct val="4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</a:tabLst>
            </a:pPr>
            <a:r>
              <a:rPr lang="en-GB" sz="2400" b="1" dirty="0" err="1">
                <a:solidFill>
                  <a:schemeClr val="bg1"/>
                </a:solidFill>
                <a:latin typeface="Courier New"/>
                <a:cs typeface="Courier New"/>
              </a:rPr>
              <a:t>incT</a:t>
            </a:r>
            <a:r>
              <a:rPr lang="en-GB" sz="2400" b="1" dirty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GB" sz="2400" b="1" dirty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:: </a:t>
            </a:r>
            <a:r>
              <a:rPr lang="en-GB" sz="2400" b="1" dirty="0" err="1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TVar</a:t>
            </a:r>
            <a:r>
              <a:rPr lang="en-GB" sz="2400" b="1" dirty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 </a:t>
            </a:r>
            <a:r>
              <a:rPr lang="en-GB" sz="2400" b="1" dirty="0" err="1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Int</a:t>
            </a:r>
            <a:r>
              <a:rPr lang="en-GB" sz="2400" b="1" dirty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 -&gt; STM ()</a:t>
            </a:r>
            <a:r>
              <a:rPr lang="en-GB" sz="2400" b="1" dirty="0">
                <a:solidFill>
                  <a:schemeClr val="bg1"/>
                </a:solidFill>
                <a:latin typeface="Courier New"/>
                <a:cs typeface="Courier New"/>
              </a:rPr>
              <a:t/>
            </a:r>
            <a:br>
              <a:rPr lang="en-GB" sz="2400" b="1" dirty="0">
                <a:solidFill>
                  <a:schemeClr val="bg1"/>
                </a:solidFill>
                <a:latin typeface="Courier New"/>
                <a:cs typeface="Courier New"/>
              </a:rPr>
            </a:br>
            <a:r>
              <a:rPr lang="en-GB" sz="2400" b="1" dirty="0" err="1">
                <a:solidFill>
                  <a:schemeClr val="bg1"/>
                </a:solidFill>
                <a:latin typeface="Courier New"/>
                <a:cs typeface="Courier New"/>
              </a:rPr>
              <a:t>incT</a:t>
            </a:r>
            <a:r>
              <a:rPr lang="en-GB" sz="2400" b="1" dirty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GB" sz="2400" b="1" dirty="0" err="1">
                <a:solidFill>
                  <a:schemeClr val="bg1"/>
                </a:solidFill>
                <a:latin typeface="Courier New"/>
                <a:cs typeface="Courier New"/>
              </a:rPr>
              <a:t>r</a:t>
            </a:r>
            <a:r>
              <a:rPr lang="en-GB" sz="2400" b="1" dirty="0">
                <a:solidFill>
                  <a:schemeClr val="bg1"/>
                </a:solidFill>
                <a:latin typeface="Courier New"/>
                <a:cs typeface="Courier New"/>
              </a:rPr>
              <a:t> = do { </a:t>
            </a:r>
            <a:r>
              <a:rPr lang="en-GB" sz="2400" b="1" dirty="0" err="1">
                <a:solidFill>
                  <a:schemeClr val="bg1"/>
                </a:solidFill>
                <a:latin typeface="Courier New"/>
                <a:cs typeface="Courier New"/>
              </a:rPr>
              <a:t>v</a:t>
            </a:r>
            <a:r>
              <a:rPr lang="en-GB" sz="2400" b="1" dirty="0">
                <a:solidFill>
                  <a:schemeClr val="bg1"/>
                </a:solidFill>
                <a:latin typeface="Courier New"/>
                <a:cs typeface="Courier New"/>
              </a:rPr>
              <a:t> &lt;- </a:t>
            </a:r>
            <a:r>
              <a:rPr lang="en-GB" sz="2400" b="1" dirty="0" err="1">
                <a:solidFill>
                  <a:schemeClr val="bg1"/>
                </a:solidFill>
                <a:latin typeface="Courier New"/>
                <a:cs typeface="Courier New"/>
              </a:rPr>
              <a:t>readTVar</a:t>
            </a:r>
            <a:r>
              <a:rPr lang="en-GB" sz="2400" b="1" dirty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GB" sz="2400" b="1" dirty="0" err="1">
                <a:solidFill>
                  <a:schemeClr val="bg1"/>
                </a:solidFill>
                <a:latin typeface="Courier New"/>
                <a:cs typeface="Courier New"/>
              </a:rPr>
              <a:t>r</a:t>
            </a:r>
            <a:r>
              <a:rPr lang="en-GB" sz="2400" b="1" dirty="0">
                <a:solidFill>
                  <a:schemeClr val="bg1"/>
                </a:solidFill>
                <a:latin typeface="Courier New"/>
                <a:cs typeface="Courier New"/>
              </a:rPr>
              <a:t>;</a:t>
            </a:r>
            <a:r>
              <a:rPr lang="en-GB" sz="2400" b="1" dirty="0" smtClean="0">
                <a:solidFill>
                  <a:schemeClr val="bg1"/>
                </a:solidFill>
                <a:latin typeface="Courier New"/>
                <a:cs typeface="Courier New"/>
              </a:rPr>
              <a:t>                 	     </a:t>
            </a:r>
            <a:r>
              <a:rPr lang="en-GB" sz="2400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writeTVar</a:t>
            </a:r>
            <a:r>
              <a:rPr lang="en-GB" sz="2400" b="1" dirty="0" smtClean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GB" sz="2400" b="1" dirty="0" err="1">
                <a:solidFill>
                  <a:schemeClr val="bg1"/>
                </a:solidFill>
                <a:latin typeface="Courier New"/>
                <a:cs typeface="Courier New"/>
              </a:rPr>
              <a:t>r</a:t>
            </a:r>
            <a:r>
              <a:rPr lang="en-GB" sz="2400" b="1" dirty="0">
                <a:solidFill>
                  <a:schemeClr val="bg1"/>
                </a:solidFill>
                <a:latin typeface="Courier New"/>
                <a:cs typeface="Courier New"/>
              </a:rPr>
              <a:t> (v+1) } </a:t>
            </a:r>
          </a:p>
          <a:p>
            <a:pPr defTabSz="182563">
              <a:lnSpc>
                <a:spcPct val="90000"/>
              </a:lnSpc>
              <a:spcBef>
                <a:spcPct val="4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</a:tabLst>
            </a:pPr>
            <a:r>
              <a:rPr lang="en-GB" sz="2400" b="1" dirty="0">
                <a:solidFill>
                  <a:srgbClr val="FF0000"/>
                </a:solidFill>
                <a:latin typeface="Courier New"/>
                <a:cs typeface="Courier New"/>
              </a:rPr>
              <a:t>incT2 </a:t>
            </a:r>
            <a:r>
              <a:rPr lang="en-GB" sz="2400" b="1" dirty="0">
                <a:solidFill>
                  <a:srgbClr val="375BB0"/>
                </a:solidFill>
                <a:latin typeface="Courier New"/>
                <a:cs typeface="Courier New"/>
              </a:rPr>
              <a:t>:: </a:t>
            </a:r>
            <a:r>
              <a:rPr lang="en-GB" sz="2400" b="1" dirty="0" err="1">
                <a:solidFill>
                  <a:srgbClr val="375BB0"/>
                </a:solidFill>
                <a:latin typeface="Courier New"/>
                <a:cs typeface="Courier New"/>
              </a:rPr>
              <a:t>TVar</a:t>
            </a:r>
            <a:r>
              <a:rPr lang="en-GB" sz="2400" b="1" dirty="0">
                <a:solidFill>
                  <a:srgbClr val="375BB0"/>
                </a:solidFill>
                <a:latin typeface="Courier New"/>
                <a:cs typeface="Courier New"/>
              </a:rPr>
              <a:t> </a:t>
            </a:r>
            <a:r>
              <a:rPr lang="en-GB" sz="2400" b="1" dirty="0" err="1">
                <a:solidFill>
                  <a:srgbClr val="375BB0"/>
                </a:solidFill>
                <a:latin typeface="Courier New"/>
                <a:cs typeface="Courier New"/>
              </a:rPr>
              <a:t>Int</a:t>
            </a:r>
            <a:r>
              <a:rPr lang="en-GB" sz="2400" b="1" dirty="0">
                <a:solidFill>
                  <a:srgbClr val="375BB0"/>
                </a:solidFill>
                <a:latin typeface="Courier New"/>
                <a:cs typeface="Courier New"/>
              </a:rPr>
              <a:t> -&gt; STM ()</a:t>
            </a:r>
            <a:r>
              <a:rPr lang="en-GB" sz="2400" b="1" dirty="0">
                <a:solidFill>
                  <a:srgbClr val="FF0000"/>
                </a:solidFill>
                <a:latin typeface="Courier New"/>
                <a:cs typeface="Courier New"/>
              </a:rPr>
              <a:t/>
            </a:r>
            <a:br>
              <a:rPr lang="en-GB" sz="2400" b="1" dirty="0">
                <a:solidFill>
                  <a:srgbClr val="FF0000"/>
                </a:solidFill>
                <a:latin typeface="Courier New"/>
                <a:cs typeface="Courier New"/>
              </a:rPr>
            </a:br>
            <a:r>
              <a:rPr lang="en-GB" sz="2400" b="1" dirty="0">
                <a:solidFill>
                  <a:srgbClr val="FF0000"/>
                </a:solidFill>
                <a:latin typeface="Courier New"/>
                <a:cs typeface="Courier New"/>
              </a:rPr>
              <a:t>incT2 </a:t>
            </a:r>
            <a:r>
              <a:rPr lang="en-GB" sz="2400" b="1" dirty="0" err="1">
                <a:solidFill>
                  <a:srgbClr val="FF0000"/>
                </a:solidFill>
                <a:latin typeface="Courier New"/>
                <a:cs typeface="Courier New"/>
              </a:rPr>
              <a:t>r</a:t>
            </a:r>
            <a:r>
              <a:rPr lang="en-GB" sz="2400" b="1" dirty="0">
                <a:solidFill>
                  <a:srgbClr val="FF0000"/>
                </a:solidFill>
                <a:latin typeface="Courier New"/>
                <a:cs typeface="Courier New"/>
              </a:rPr>
              <a:t> = do { </a:t>
            </a:r>
            <a:r>
              <a:rPr lang="en-GB" sz="2400" b="1" dirty="0" err="1">
                <a:solidFill>
                  <a:srgbClr val="FF0000"/>
                </a:solidFill>
                <a:latin typeface="Courier New"/>
                <a:cs typeface="Courier New"/>
              </a:rPr>
              <a:t>incT</a:t>
            </a:r>
            <a:r>
              <a:rPr lang="en-GB" sz="2400" b="1" dirty="0">
                <a:solidFill>
                  <a:srgbClr val="FF0000"/>
                </a:solidFill>
                <a:latin typeface="Courier New"/>
                <a:cs typeface="Courier New"/>
              </a:rPr>
              <a:t> </a:t>
            </a:r>
            <a:r>
              <a:rPr lang="en-GB" sz="2400" b="1" dirty="0" err="1">
                <a:solidFill>
                  <a:srgbClr val="FF0000"/>
                </a:solidFill>
                <a:latin typeface="Courier New"/>
                <a:cs typeface="Courier New"/>
              </a:rPr>
              <a:t>r</a:t>
            </a:r>
            <a:r>
              <a:rPr lang="en-GB" sz="2400" b="1" dirty="0">
                <a:solidFill>
                  <a:srgbClr val="FF0000"/>
                </a:solidFill>
                <a:latin typeface="Courier New"/>
                <a:cs typeface="Courier New"/>
              </a:rPr>
              <a:t>; </a:t>
            </a:r>
            <a:r>
              <a:rPr lang="en-GB" sz="2400" b="1" dirty="0" err="1">
                <a:solidFill>
                  <a:srgbClr val="FF0000"/>
                </a:solidFill>
                <a:latin typeface="Courier New"/>
                <a:cs typeface="Courier New"/>
              </a:rPr>
              <a:t>incT</a:t>
            </a:r>
            <a:r>
              <a:rPr lang="en-GB" sz="2400" b="1" dirty="0">
                <a:solidFill>
                  <a:srgbClr val="FF0000"/>
                </a:solidFill>
                <a:latin typeface="Courier New"/>
                <a:cs typeface="Courier New"/>
              </a:rPr>
              <a:t> </a:t>
            </a:r>
            <a:r>
              <a:rPr lang="en-GB" sz="2400" b="1" dirty="0" err="1">
                <a:solidFill>
                  <a:srgbClr val="FF0000"/>
                </a:solidFill>
                <a:latin typeface="Courier New"/>
                <a:cs typeface="Courier New"/>
              </a:rPr>
              <a:t>r</a:t>
            </a:r>
            <a:r>
              <a:rPr lang="en-GB" sz="2400" b="1" dirty="0">
                <a:solidFill>
                  <a:srgbClr val="FF0000"/>
                </a:solidFill>
                <a:latin typeface="Courier New"/>
                <a:cs typeface="Courier New"/>
              </a:rPr>
              <a:t> } </a:t>
            </a:r>
          </a:p>
          <a:p>
            <a:pPr defTabSz="182563">
              <a:lnSpc>
                <a:spcPct val="90000"/>
              </a:lnSpc>
              <a:spcBef>
                <a:spcPct val="4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</a:tabLst>
            </a:pPr>
            <a:r>
              <a:rPr lang="en-GB" sz="2400" b="1" dirty="0" err="1">
                <a:solidFill>
                  <a:schemeClr val="bg1"/>
                </a:solidFill>
                <a:latin typeface="Courier New"/>
                <a:cs typeface="Courier New"/>
              </a:rPr>
              <a:t>foo</a:t>
            </a:r>
            <a:r>
              <a:rPr lang="en-GB" sz="2400" b="1" dirty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GB" sz="2400" b="1" dirty="0">
                <a:solidFill>
                  <a:srgbClr val="375BB0"/>
                </a:solidFill>
                <a:latin typeface="Courier New"/>
                <a:cs typeface="Courier New"/>
              </a:rPr>
              <a:t>:: IO ()</a:t>
            </a:r>
            <a:r>
              <a:rPr lang="en-GB" sz="2400" b="1" dirty="0">
                <a:solidFill>
                  <a:schemeClr val="bg1"/>
                </a:solidFill>
                <a:latin typeface="Courier New"/>
                <a:cs typeface="Courier New"/>
              </a:rPr>
              <a:t/>
            </a:r>
            <a:br>
              <a:rPr lang="en-GB" sz="2400" b="1" dirty="0">
                <a:solidFill>
                  <a:schemeClr val="bg1"/>
                </a:solidFill>
                <a:latin typeface="Courier New"/>
                <a:cs typeface="Courier New"/>
              </a:rPr>
            </a:br>
            <a:r>
              <a:rPr lang="en-GB" sz="2400" b="1" dirty="0" err="1">
                <a:solidFill>
                  <a:schemeClr val="bg1"/>
                </a:solidFill>
                <a:latin typeface="Courier New"/>
                <a:cs typeface="Courier New"/>
              </a:rPr>
              <a:t>foo</a:t>
            </a:r>
            <a:r>
              <a:rPr lang="en-GB" sz="2400" b="1" dirty="0">
                <a:solidFill>
                  <a:schemeClr val="bg1"/>
                </a:solidFill>
                <a:latin typeface="Courier New"/>
                <a:cs typeface="Courier New"/>
              </a:rPr>
              <a:t> = ...atomic (incT2 </a:t>
            </a:r>
            <a:r>
              <a:rPr lang="en-GB" sz="2400" b="1" dirty="0" err="1">
                <a:solidFill>
                  <a:schemeClr val="bg1"/>
                </a:solidFill>
                <a:latin typeface="Courier New"/>
                <a:cs typeface="Courier New"/>
              </a:rPr>
              <a:t>r</a:t>
            </a:r>
            <a:r>
              <a:rPr lang="en-GB" sz="2400" b="1" dirty="0">
                <a:solidFill>
                  <a:schemeClr val="bg1"/>
                </a:solidFill>
                <a:latin typeface="Courier New"/>
                <a:cs typeface="Courier New"/>
              </a:rPr>
              <a:t>)...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802438" y="2495550"/>
            <a:ext cx="1998662" cy="194786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algn="ctr"/>
            <a:r>
              <a:rPr lang="en-GB" sz="2400" b="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halkboard"/>
              </a:rPr>
              <a:t>Composition is THE way</a:t>
            </a:r>
            <a:r>
              <a:rPr lang="en-GB" sz="2400" b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halkboard"/>
              </a:rPr>
              <a:t> to build </a:t>
            </a:r>
            <a:r>
              <a:rPr lang="en-GB" sz="2400" b="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halkboard"/>
              </a:rPr>
              <a:t>big programs that work</a:t>
            </a:r>
            <a:endParaRPr lang="en-GB" sz="3600" b="0" dirty="0">
              <a:solidFill>
                <a:srgbClr val="074602"/>
              </a:solidFill>
              <a:latin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Title 17920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0" indent="0" defTabSz="914400" eaLnBrk="1" hangingPunct="1"/>
            <a:r>
              <a:rPr lang="en-GB" dirty="0" smtClean="0"/>
              <a:t>Exceptions</a:t>
            </a:r>
          </a:p>
        </p:txBody>
      </p:sp>
      <p:sp>
        <p:nvSpPr>
          <p:cNvPr id="179203" name="Text Placeholder 179202"/>
          <p:cNvSpPr>
            <a:spLocks noGrp="1" noChangeArrowheads="1"/>
          </p:cNvSpPr>
          <p:nvPr>
            <p:ph type="body" idx="1"/>
          </p:nvPr>
        </p:nvSpPr>
        <p:spPr>
          <a:xfrm>
            <a:off x="457200" y="1450974"/>
            <a:ext cx="8229600" cy="5026025"/>
          </a:xfrm>
        </p:spPr>
        <p:txBody>
          <a:bodyPr>
            <a:normAutofit/>
          </a:bodyPr>
          <a:lstStyle/>
          <a:p>
            <a:pPr marL="358775" indent="-358775" defTabSz="914400" eaLnBrk="1" hangingPunct="1"/>
            <a:r>
              <a:rPr lang="en-GB" sz="2400" dirty="0" smtClean="0"/>
              <a:t>The </a:t>
            </a:r>
            <a:r>
              <a:rPr lang="en-GB" sz="2400" dirty="0" smtClean="0">
                <a:solidFill>
                  <a:srgbClr val="FFFF00"/>
                </a:solidFill>
              </a:rPr>
              <a:t>STM </a:t>
            </a:r>
            <a:r>
              <a:rPr lang="en-GB" sz="2400" dirty="0" smtClean="0"/>
              <a:t>monad supports exceptions</a:t>
            </a:r>
            <a:r>
              <a:rPr lang="en-GB" sz="2400" dirty="0" smtClean="0"/>
              <a:t>:</a:t>
            </a:r>
          </a:p>
          <a:p>
            <a:pPr marL="358775" indent="-358775" defTabSz="914400" eaLnBrk="1" hangingPunct="1">
              <a:buNone/>
            </a:pP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dirty="0" smtClean="0"/>
              <a:t>	</a:t>
            </a:r>
          </a:p>
          <a:p>
            <a:pPr marL="358775" indent="-358775" defTabSz="914400" eaLnBrk="1" hangingPunct="1"/>
            <a:endParaRPr lang="en-GB" sz="2400" dirty="0" smtClean="0"/>
          </a:p>
          <a:p>
            <a:pPr marL="2178431" lvl="8" indent="-358775"/>
            <a:endParaRPr lang="en-GB" sz="1000" dirty="0" smtClean="0"/>
          </a:p>
          <a:p>
            <a:pPr marL="358775" indent="-358775" defTabSz="914400" eaLnBrk="1" hangingPunct="1"/>
            <a:r>
              <a:rPr lang="en-GB" sz="2400" dirty="0" smtClean="0"/>
              <a:t>In the call (</a:t>
            </a:r>
            <a:r>
              <a:rPr lang="en-GB" sz="2400" dirty="0" smtClean="0">
                <a:solidFill>
                  <a:srgbClr val="FFFF00"/>
                </a:solidFill>
              </a:rPr>
              <a:t>atomic </a:t>
            </a:r>
            <a:r>
              <a:rPr lang="en-GB" sz="2400" dirty="0" err="1" smtClean="0">
                <a:solidFill>
                  <a:srgbClr val="FFFF00"/>
                </a:solidFill>
              </a:rPr>
              <a:t>s</a:t>
            </a:r>
            <a:r>
              <a:rPr lang="en-GB" sz="2400" dirty="0" smtClean="0"/>
              <a:t>), if </a:t>
            </a:r>
            <a:r>
              <a:rPr lang="en-GB" sz="2400" dirty="0" err="1" smtClean="0">
                <a:solidFill>
                  <a:srgbClr val="FFFF00"/>
                </a:solidFill>
              </a:rPr>
              <a:t>s</a:t>
            </a:r>
            <a:r>
              <a:rPr lang="en-GB" sz="2400" dirty="0" smtClean="0"/>
              <a:t> throws an </a:t>
            </a:r>
            <a:r>
              <a:rPr lang="en-GB" sz="2400" dirty="0" smtClean="0"/>
              <a:t>exception, </a:t>
            </a:r>
            <a:r>
              <a:rPr lang="en-GB" sz="2400" dirty="0" smtClean="0"/>
              <a:t>the transaction is aborted with no </a:t>
            </a:r>
            <a:r>
              <a:rPr lang="en-GB" sz="2400" dirty="0" smtClean="0"/>
              <a:t>effect and the exception is propagated to the enclosing IO </a:t>
            </a:r>
            <a:r>
              <a:rPr lang="en-GB" sz="2400" dirty="0" smtClean="0"/>
              <a:t>code.</a:t>
            </a:r>
            <a:endParaRPr lang="en-GB" sz="2400" dirty="0" smtClean="0"/>
          </a:p>
          <a:p>
            <a:pPr marL="358775" indent="-358775" defTabSz="914400" eaLnBrk="1" hangingPunct="1"/>
            <a:r>
              <a:rPr lang="en-GB" sz="2400" dirty="0" smtClean="0">
                <a:solidFill>
                  <a:srgbClr val="FFFF00"/>
                </a:solidFill>
              </a:rPr>
              <a:t>No </a:t>
            </a:r>
            <a:r>
              <a:rPr lang="en-GB" sz="2400" dirty="0" smtClean="0">
                <a:solidFill>
                  <a:srgbClr val="FFFF00"/>
                </a:solidFill>
              </a:rPr>
              <a:t>need to restore invariants, or release locks!</a:t>
            </a:r>
          </a:p>
          <a:p>
            <a:pPr marL="358775" indent="-358775"/>
            <a:r>
              <a:rPr lang="en-GB" sz="2400" dirty="0" smtClean="0"/>
              <a:t>See</a:t>
            </a:r>
            <a:r>
              <a:rPr lang="en-GB" sz="2400" dirty="0" smtClean="0"/>
              <a:t> “</a:t>
            </a:r>
            <a:r>
              <a:rPr lang="en-US" sz="2400" b="1" dirty="0" err="1" smtClean="0">
                <a:hlinkClick r:id="rId3"/>
              </a:rPr>
              <a:t>Composable</a:t>
            </a:r>
            <a:r>
              <a:rPr lang="en-US" sz="2400" b="1" dirty="0" smtClean="0">
                <a:hlinkClick r:id="rId3"/>
              </a:rPr>
              <a:t> Memory Transactions</a:t>
            </a:r>
            <a:r>
              <a:rPr lang="en-US" sz="2400" b="1" dirty="0" smtClean="0"/>
              <a:t>” </a:t>
            </a:r>
            <a:r>
              <a:rPr lang="en-GB" sz="2400" dirty="0" smtClean="0"/>
              <a:t>for more information. </a:t>
            </a:r>
            <a:endParaRPr lang="en-GB" sz="2400" dirty="0" smtClean="0"/>
          </a:p>
        </p:txBody>
      </p:sp>
      <p:sp>
        <p:nvSpPr>
          <p:cNvPr id="179204" name="TextBox 179203"/>
          <p:cNvSpPr txBox="1">
            <a:spLocks noChangeArrowheads="1"/>
          </p:cNvSpPr>
          <p:nvPr/>
        </p:nvSpPr>
        <p:spPr bwMode="auto">
          <a:xfrm>
            <a:off x="867569" y="2022475"/>
            <a:ext cx="7408862" cy="1095685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pPr defTabSz="182563">
              <a:lnSpc>
                <a:spcPct val="90000"/>
              </a:lnSpc>
              <a:spcBef>
                <a:spcPct val="4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</a:tabLst>
            </a:pPr>
            <a:r>
              <a:rPr lang="en-GB" sz="2400" b="1" dirty="0">
                <a:solidFill>
                  <a:schemeClr val="bg1"/>
                </a:solidFill>
                <a:latin typeface="Courier New"/>
                <a:cs typeface="Courier New"/>
              </a:rPr>
              <a:t>throw </a:t>
            </a:r>
            <a:r>
              <a:rPr lang="en-GB" sz="2400" b="1" dirty="0">
                <a:solidFill>
                  <a:srgbClr val="375BB0"/>
                </a:solidFill>
                <a:latin typeface="Courier New"/>
                <a:cs typeface="Courier New"/>
              </a:rPr>
              <a:t>:: Exception -&gt; STM a</a:t>
            </a:r>
            <a:r>
              <a:rPr lang="en-GB" sz="2400" b="1" dirty="0">
                <a:solidFill>
                  <a:srgbClr val="FFFF00"/>
                </a:solidFill>
                <a:latin typeface="Courier New"/>
                <a:cs typeface="Courier New"/>
              </a:rPr>
              <a:t/>
            </a:r>
            <a:br>
              <a:rPr lang="en-GB" sz="2400" b="1" dirty="0">
                <a:solidFill>
                  <a:srgbClr val="FFFF00"/>
                </a:solidFill>
                <a:latin typeface="Courier New"/>
                <a:cs typeface="Courier New"/>
              </a:rPr>
            </a:br>
            <a:r>
              <a:rPr lang="en-GB" sz="2400" b="1" dirty="0">
                <a:solidFill>
                  <a:srgbClr val="000000"/>
                </a:solidFill>
                <a:latin typeface="Courier New"/>
                <a:cs typeface="Courier New"/>
              </a:rPr>
              <a:t>catch </a:t>
            </a:r>
            <a:r>
              <a:rPr lang="en-GB" sz="2400" b="1" dirty="0">
                <a:solidFill>
                  <a:srgbClr val="375BB0"/>
                </a:solidFill>
                <a:latin typeface="Courier New"/>
                <a:cs typeface="Courier New"/>
              </a:rPr>
              <a:t>:: STM a -&gt;</a:t>
            </a:r>
            <a:r>
              <a:rPr lang="en-GB" sz="2400" b="1" dirty="0" smtClean="0">
                <a:solidFill>
                  <a:srgbClr val="375BB0"/>
                </a:solidFill>
                <a:latin typeface="Courier New"/>
                <a:cs typeface="Courier New"/>
              </a:rPr>
              <a:t>                    	(</a:t>
            </a:r>
            <a:r>
              <a:rPr lang="en-GB" sz="2400" b="1" dirty="0">
                <a:solidFill>
                  <a:srgbClr val="375BB0"/>
                </a:solidFill>
                <a:latin typeface="Courier New"/>
                <a:cs typeface="Courier New"/>
              </a:rPr>
              <a:t>Exception -&gt; STM a) -&gt; STM 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93537"/>
          <p:cNvSpPr>
            <a:spLocks noChangeArrowheads="1"/>
          </p:cNvSpPr>
          <p:nvPr/>
        </p:nvSpPr>
        <p:spPr bwMode="auto">
          <a:xfrm>
            <a:off x="1068388" y="1812925"/>
            <a:ext cx="7007225" cy="32321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GB" sz="7200" b="0" dirty="0">
                <a:solidFill>
                  <a:srgbClr val="000000"/>
                </a:solidFill>
                <a:latin typeface="Chalkboard"/>
              </a:rPr>
              <a:t>Three new ideas</a:t>
            </a:r>
          </a:p>
          <a:p>
            <a:pPr algn="ctr"/>
            <a:r>
              <a:rPr lang="en-GB" sz="4400" b="1" dirty="0">
                <a:solidFill>
                  <a:srgbClr val="000000"/>
                </a:solidFill>
                <a:latin typeface="Courier New"/>
                <a:cs typeface="Courier New"/>
              </a:rPr>
              <a:t>retry</a:t>
            </a:r>
          </a:p>
          <a:p>
            <a:pPr algn="ctr"/>
            <a:r>
              <a:rPr lang="en-GB" sz="4400" b="1" dirty="0" err="1">
                <a:solidFill>
                  <a:srgbClr val="000000"/>
                </a:solidFill>
                <a:latin typeface="Courier New"/>
                <a:cs typeface="Courier New"/>
              </a:rPr>
              <a:t>orElse</a:t>
            </a:r>
            <a:endParaRPr lang="en-GB" sz="4400" b="1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 algn="ctr"/>
            <a:r>
              <a:rPr lang="en-GB" sz="4400" b="1" dirty="0">
                <a:solidFill>
                  <a:srgbClr val="000000"/>
                </a:solidFill>
                <a:latin typeface="Courier New"/>
                <a:cs typeface="Courier New"/>
              </a:rPr>
              <a:t>always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Title 13721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0" indent="0" defTabSz="914400" eaLnBrk="1" hangingPunct="1"/>
            <a:r>
              <a:rPr lang="en-GB" dirty="0" smtClean="0"/>
              <a:t>Idea 1:</a:t>
            </a:r>
            <a:r>
              <a:rPr lang="en-GB" dirty="0" smtClean="0"/>
              <a:t> Compositional </a:t>
            </a:r>
            <a:r>
              <a:rPr lang="en-GB" dirty="0" smtClean="0"/>
              <a:t>B</a:t>
            </a:r>
            <a:r>
              <a:rPr lang="en-GB" dirty="0" smtClean="0"/>
              <a:t>locking</a:t>
            </a:r>
            <a:endParaRPr lang="en-GB" dirty="0" smtClean="0"/>
          </a:p>
        </p:txBody>
      </p:sp>
      <p:sp>
        <p:nvSpPr>
          <p:cNvPr id="137219" name="Text Placeholder 137218"/>
          <p:cNvSpPr>
            <a:spLocks noGrp="1" noChangeArrowheads="1"/>
          </p:cNvSpPr>
          <p:nvPr>
            <p:ph type="body" idx="1"/>
          </p:nvPr>
        </p:nvSpPr>
        <p:spPr>
          <a:xfrm>
            <a:off x="468313" y="3716338"/>
            <a:ext cx="8229600" cy="2430462"/>
          </a:xfrm>
        </p:spPr>
        <p:txBody>
          <a:bodyPr/>
          <a:lstStyle/>
          <a:p>
            <a:pPr marL="358775" indent="-358775" defTabSz="914400" eaLnBrk="1" hangingPunct="1"/>
            <a:r>
              <a:rPr lang="en-GB" sz="2400" b="1" dirty="0" smtClean="0">
                <a:solidFill>
                  <a:srgbClr val="FFFF00"/>
                </a:solidFill>
              </a:rPr>
              <a:t>retry</a:t>
            </a:r>
            <a:r>
              <a:rPr lang="en-GB" sz="2400" dirty="0" smtClean="0">
                <a:solidFill>
                  <a:srgbClr val="FFFF00"/>
                </a:solidFill>
              </a:rPr>
              <a:t> </a:t>
            </a:r>
            <a:r>
              <a:rPr lang="en-GB" sz="2400" dirty="0" smtClean="0"/>
              <a:t>means “abort the current transaction and re-execute it from the beginning”.</a:t>
            </a:r>
          </a:p>
          <a:p>
            <a:pPr marL="358775" indent="-358775" defTabSz="914400" eaLnBrk="1" hangingPunct="1"/>
            <a:r>
              <a:rPr lang="en-GB" sz="2400" dirty="0" smtClean="0"/>
              <a:t>Implementation avoids the busy wait by using reads in the transaction log (i.e. </a:t>
            </a:r>
            <a:r>
              <a:rPr lang="en-GB" sz="2400" dirty="0" smtClean="0">
                <a:solidFill>
                  <a:srgbClr val="FFFF00"/>
                </a:solidFill>
              </a:rPr>
              <a:t>acc</a:t>
            </a:r>
            <a:r>
              <a:rPr lang="en-GB" sz="2400" dirty="0" smtClean="0"/>
              <a:t>) to wait simultaneously on all read </a:t>
            </a:r>
            <a:r>
              <a:rPr lang="en-GB" sz="2400" dirty="0" smtClean="0"/>
              <a:t>variables.</a:t>
            </a:r>
            <a:endParaRPr lang="en-GB" sz="2400" dirty="0" smtClean="0"/>
          </a:p>
        </p:txBody>
      </p:sp>
      <p:sp>
        <p:nvSpPr>
          <p:cNvPr id="137220" name="TextBox 137219"/>
          <p:cNvSpPr txBox="1">
            <a:spLocks noChangeArrowheads="1"/>
          </p:cNvSpPr>
          <p:nvPr/>
        </p:nvSpPr>
        <p:spPr bwMode="auto">
          <a:xfrm>
            <a:off x="1394222" y="1395413"/>
            <a:ext cx="7142956" cy="1908215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pPr defTabSz="182563">
              <a:lnSpc>
                <a:spcPct val="90000"/>
              </a:lnSpc>
              <a:spcBef>
                <a:spcPct val="4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3317875" algn="l"/>
              </a:tabLst>
            </a:pPr>
            <a:r>
              <a:rPr lang="en-GB" sz="2400" b="1" dirty="0">
                <a:solidFill>
                  <a:srgbClr val="000000"/>
                </a:solidFill>
                <a:latin typeface="Courier New"/>
                <a:cs typeface="Courier New"/>
              </a:rPr>
              <a:t>withdraw </a:t>
            </a:r>
            <a:r>
              <a:rPr lang="en-GB" sz="2400" b="1" dirty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:: </a:t>
            </a:r>
            <a:r>
              <a:rPr lang="en-GB" sz="2400" b="1" dirty="0" err="1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TVar</a:t>
            </a:r>
            <a:r>
              <a:rPr lang="en-GB" sz="2400" b="1" dirty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 </a:t>
            </a:r>
            <a:r>
              <a:rPr lang="en-GB" sz="2400" b="1" dirty="0" err="1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Int</a:t>
            </a:r>
            <a:r>
              <a:rPr lang="en-GB" sz="2400" b="1" dirty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 -&gt; </a:t>
            </a:r>
            <a:r>
              <a:rPr lang="en-GB" sz="2400" b="1" dirty="0" err="1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Int</a:t>
            </a:r>
            <a:r>
              <a:rPr lang="en-GB" sz="2400" b="1" dirty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 -&gt; STM ()</a:t>
            </a:r>
            <a:r>
              <a:rPr lang="en-GB" sz="2400" b="1" dirty="0">
                <a:solidFill>
                  <a:srgbClr val="000000"/>
                </a:solidFill>
                <a:latin typeface="Courier New"/>
                <a:cs typeface="Courier New"/>
              </a:rPr>
              <a:t/>
            </a:r>
            <a:br>
              <a:rPr lang="en-GB" sz="2400" b="1" dirty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GB" sz="2400" b="1" dirty="0">
                <a:solidFill>
                  <a:srgbClr val="000000"/>
                </a:solidFill>
                <a:latin typeface="Courier New"/>
                <a:cs typeface="Courier New"/>
              </a:rPr>
              <a:t>withdraw acc </a:t>
            </a:r>
            <a:r>
              <a:rPr lang="en-GB" sz="2400" b="1" dirty="0" err="1">
                <a:solidFill>
                  <a:srgbClr val="000000"/>
                </a:solidFill>
                <a:latin typeface="Courier New"/>
                <a:cs typeface="Courier New"/>
              </a:rPr>
              <a:t>n</a:t>
            </a:r>
            <a:r>
              <a:rPr lang="en-GB" sz="2400" b="1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=</a:t>
            </a:r>
          </a:p>
          <a:p>
            <a:pPr defTabSz="182563">
              <a:lnSpc>
                <a:spcPct val="90000"/>
              </a:lnSpc>
              <a:spcBef>
                <a:spcPct val="4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3317875" algn="l"/>
              </a:tabLst>
            </a:pP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     do </a:t>
            </a:r>
            <a:r>
              <a:rPr lang="en-GB" sz="2400" b="1" dirty="0">
                <a:solidFill>
                  <a:srgbClr val="000000"/>
                </a:solidFill>
                <a:latin typeface="Courier New"/>
                <a:cs typeface="Courier New"/>
              </a:rPr>
              <a:t>{ bal &lt;- </a:t>
            </a:r>
            <a:r>
              <a:rPr lang="en-GB" sz="2400" b="1" dirty="0" err="1">
                <a:solidFill>
                  <a:srgbClr val="000000"/>
                </a:solidFill>
                <a:latin typeface="Courier New"/>
                <a:cs typeface="Courier New"/>
              </a:rPr>
              <a:t>readTVar</a:t>
            </a:r>
            <a:r>
              <a:rPr lang="en-GB" sz="2400" b="1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acc;</a:t>
            </a:r>
            <a:b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          if </a:t>
            </a:r>
            <a:r>
              <a:rPr lang="en-GB" sz="2400" b="1" dirty="0">
                <a:solidFill>
                  <a:srgbClr val="000000"/>
                </a:solidFill>
                <a:latin typeface="Courier New"/>
                <a:cs typeface="Courier New"/>
              </a:rPr>
              <a:t>bal &lt; </a:t>
            </a:r>
            <a:r>
              <a:rPr lang="en-GB" sz="2400" b="1" dirty="0" err="1">
                <a:solidFill>
                  <a:srgbClr val="000000"/>
                </a:solidFill>
                <a:latin typeface="Courier New"/>
                <a:cs typeface="Courier New"/>
              </a:rPr>
              <a:t>n</a:t>
            </a:r>
            <a:r>
              <a:rPr lang="en-GB" sz="2400" b="1" dirty="0">
                <a:solidFill>
                  <a:srgbClr val="000000"/>
                </a:solidFill>
                <a:latin typeface="Courier New"/>
                <a:cs typeface="Courier New"/>
              </a:rPr>
              <a:t> then </a:t>
            </a:r>
            <a:r>
              <a:rPr lang="en-GB" sz="2400" b="1" dirty="0">
                <a:solidFill>
                  <a:srgbClr val="FF0000"/>
                </a:solidFill>
                <a:latin typeface="Courier New"/>
                <a:cs typeface="Courier New"/>
              </a:rPr>
              <a:t>retry</a:t>
            </a:r>
            <a:r>
              <a:rPr lang="en-GB" sz="2400" b="1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/>
            </a:r>
            <a:b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      </a:t>
            </a:r>
            <a:r>
              <a:rPr lang="en-GB" sz="24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writeTVar</a:t>
            </a: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GB" sz="2400" b="1" dirty="0">
                <a:solidFill>
                  <a:srgbClr val="000000"/>
                </a:solidFill>
                <a:latin typeface="Courier New"/>
                <a:cs typeface="Courier New"/>
              </a:rPr>
              <a:t>acc (bal-</a:t>
            </a:r>
            <a:r>
              <a:rPr lang="en-GB" sz="2400" b="1" dirty="0" err="1">
                <a:solidFill>
                  <a:srgbClr val="000000"/>
                </a:solidFill>
                <a:latin typeface="Courier New"/>
                <a:cs typeface="Courier New"/>
              </a:rPr>
              <a:t>n</a:t>
            </a:r>
            <a:r>
              <a:rPr lang="en-GB" sz="2400" b="1" dirty="0">
                <a:solidFill>
                  <a:srgbClr val="000000"/>
                </a:solidFill>
                <a:latin typeface="Courier New"/>
                <a:cs typeface="Courier New"/>
              </a:rPr>
              <a:t>) }</a:t>
            </a:r>
          </a:p>
        </p:txBody>
      </p:sp>
      <p:sp>
        <p:nvSpPr>
          <p:cNvPr id="137221" name="TextBox 137220"/>
          <p:cNvSpPr txBox="1">
            <a:spLocks noChangeArrowheads="1"/>
          </p:cNvSpPr>
          <p:nvPr/>
        </p:nvSpPr>
        <p:spPr bwMode="auto">
          <a:xfrm>
            <a:off x="161924" y="3124200"/>
            <a:ext cx="3419475" cy="487313"/>
          </a:xfrm>
          <a:prstGeom prst="rect">
            <a:avLst/>
          </a:prstGeom>
          <a:solidFill>
            <a:srgbClr val="CCECFF"/>
          </a:solidFill>
          <a:ln w="9525" cap="flat" cmpd="sng" algn="ctr">
            <a:solidFill>
              <a:schemeClr val="accent4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pPr defTabSz="182563">
              <a:lnSpc>
                <a:spcPct val="90000"/>
              </a:lnSpc>
              <a:spcBef>
                <a:spcPct val="4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</a:tabLst>
            </a:pPr>
            <a:r>
              <a:rPr lang="en-GB" sz="2800" b="1" dirty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retry :: STM ()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Title 211969"/>
          <p:cNvSpPr>
            <a:spLocks noGrp="1" noChangeArrowheads="1"/>
          </p:cNvSpPr>
          <p:nvPr>
            <p:ph type="title"/>
          </p:nvPr>
        </p:nvSpPr>
        <p:spPr>
          <a:xfrm>
            <a:off x="457200" y="71438"/>
            <a:ext cx="8229600" cy="1046162"/>
          </a:xfrm>
        </p:spPr>
        <p:txBody>
          <a:bodyPr/>
          <a:lstStyle/>
          <a:p>
            <a:pPr marL="0" indent="0" defTabSz="914400" eaLnBrk="1" hangingPunct="1"/>
            <a:r>
              <a:rPr lang="en-GB" dirty="0" smtClean="0"/>
              <a:t>Compositional</a:t>
            </a:r>
            <a:r>
              <a:rPr lang="en-GB" dirty="0" smtClean="0"/>
              <a:t> Blocking</a:t>
            </a:r>
            <a:endParaRPr lang="en-GB" dirty="0" smtClean="0"/>
          </a:p>
        </p:txBody>
      </p:sp>
      <p:sp>
        <p:nvSpPr>
          <p:cNvPr id="211971" name="Text Placeholder 211970"/>
          <p:cNvSpPr>
            <a:spLocks noGrp="1" noChangeArrowheads="1"/>
          </p:cNvSpPr>
          <p:nvPr>
            <p:ph type="body" idx="1"/>
          </p:nvPr>
        </p:nvSpPr>
        <p:spPr>
          <a:xfrm>
            <a:off x="431800" y="2924175"/>
            <a:ext cx="8229600" cy="3590925"/>
          </a:xfrm>
        </p:spPr>
        <p:txBody>
          <a:bodyPr>
            <a:normAutofit/>
          </a:bodyPr>
          <a:lstStyle/>
          <a:p>
            <a:pPr marL="358775" indent="-358775" defTabSz="914400" eaLnBrk="1" hangingPunct="1">
              <a:tabLst>
                <a:tab pos="3135313" algn="l"/>
              </a:tabLst>
            </a:pPr>
            <a:r>
              <a:rPr lang="en-GB" sz="2400" dirty="0" smtClean="0"/>
              <a:t>No condition variables!  </a:t>
            </a:r>
          </a:p>
          <a:p>
            <a:pPr marL="358775" indent="-358775" defTabSz="914400" eaLnBrk="1" hangingPunct="1">
              <a:tabLst>
                <a:tab pos="3135313" algn="l"/>
              </a:tabLst>
            </a:pPr>
            <a:r>
              <a:rPr lang="en-GB" sz="2400" dirty="0" smtClean="0"/>
              <a:t>Retrying thread is woken up automatically when </a:t>
            </a:r>
            <a:r>
              <a:rPr lang="en-GB" sz="2400" dirty="0" smtClean="0">
                <a:solidFill>
                  <a:srgbClr val="FFFF00"/>
                </a:solidFill>
              </a:rPr>
              <a:t>acc</a:t>
            </a:r>
            <a:r>
              <a:rPr lang="en-GB" sz="2400" dirty="0" smtClean="0"/>
              <a:t> is </a:t>
            </a:r>
            <a:r>
              <a:rPr lang="en-GB" sz="2400" dirty="0" smtClean="0"/>
              <a:t>written, so there is no danger of forgotten notifies.</a:t>
            </a:r>
          </a:p>
          <a:p>
            <a:pPr marL="358775" indent="-358775" defTabSz="914400" eaLnBrk="1" hangingPunct="1">
              <a:tabLst>
                <a:tab pos="3135313" algn="l"/>
              </a:tabLst>
            </a:pPr>
            <a:r>
              <a:rPr lang="en-GB" sz="2400" dirty="0" smtClean="0"/>
              <a:t>No danger of forgetting to test</a:t>
            </a:r>
            <a:r>
              <a:rPr lang="en-GB" sz="2400" dirty="0" smtClean="0"/>
              <a:t> conditions again </a:t>
            </a:r>
            <a:r>
              <a:rPr lang="en-GB" sz="2400" dirty="0" smtClean="0"/>
              <a:t>when woken </a:t>
            </a:r>
            <a:r>
              <a:rPr lang="en-GB" sz="2400" dirty="0" smtClean="0"/>
              <a:t>up because the </a:t>
            </a:r>
            <a:r>
              <a:rPr lang="en-GB" sz="2400" dirty="0" smtClean="0"/>
              <a:t>transaction runs</a:t>
            </a:r>
            <a:r>
              <a:rPr lang="en-GB" sz="2400" dirty="0" smtClean="0"/>
              <a:t> from </a:t>
            </a:r>
            <a:r>
              <a:rPr lang="en-GB" sz="2400" dirty="0" smtClean="0"/>
              <a:t>the beginning</a:t>
            </a:r>
            <a:r>
              <a:rPr lang="en-GB" sz="2400" dirty="0" smtClean="0"/>
              <a:t>.  For example:</a:t>
            </a:r>
            <a:br>
              <a:rPr lang="en-GB" sz="2400" dirty="0" smtClean="0"/>
            </a:br>
            <a:r>
              <a:rPr lang="en-GB" sz="2400" dirty="0" smtClean="0"/>
              <a:t>    </a:t>
            </a:r>
            <a:r>
              <a:rPr lang="en-GB" sz="2400" dirty="0" smtClean="0"/>
              <a:t> </a:t>
            </a:r>
            <a:r>
              <a:rPr lang="en-GB" sz="2400" dirty="0" smtClean="0">
                <a:solidFill>
                  <a:srgbClr val="FFFF00"/>
                </a:solidFill>
              </a:rPr>
              <a:t>atomic (do { withdraw a1 </a:t>
            </a:r>
            <a:r>
              <a:rPr lang="en-GB" sz="2400" dirty="0" smtClean="0">
                <a:solidFill>
                  <a:srgbClr val="FFFF00"/>
                </a:solidFill>
              </a:rPr>
              <a:t>3;</a:t>
            </a:r>
            <a:br>
              <a:rPr lang="en-GB" sz="2400" dirty="0" smtClean="0">
                <a:solidFill>
                  <a:srgbClr val="FFFF00"/>
                </a:solidFill>
              </a:rPr>
            </a:br>
            <a:r>
              <a:rPr lang="en-GB" sz="2400" dirty="0" smtClean="0">
                <a:solidFill>
                  <a:srgbClr val="FFFF00"/>
                </a:solidFill>
              </a:rPr>
              <a:t>                    </a:t>
            </a:r>
            <a:r>
              <a:rPr lang="en-GB" sz="2400" dirty="0" smtClean="0">
                <a:solidFill>
                  <a:srgbClr val="FFFF00"/>
                </a:solidFill>
              </a:rPr>
              <a:t>withdraw a2 7 })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508522" y="1192213"/>
            <a:ext cx="6126956" cy="1605568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pPr defTabSz="182563">
              <a:lnSpc>
                <a:spcPct val="90000"/>
              </a:lnSpc>
              <a:spcBef>
                <a:spcPct val="4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3317875" algn="l"/>
              </a:tabLst>
            </a:pPr>
            <a:r>
              <a:rPr lang="en-GB" sz="2000" b="1" dirty="0">
                <a:solidFill>
                  <a:srgbClr val="000000"/>
                </a:solidFill>
                <a:latin typeface="Courier New"/>
                <a:cs typeface="Courier New"/>
              </a:rPr>
              <a:t>withdraw </a:t>
            </a:r>
            <a:r>
              <a:rPr lang="en-GB" sz="2000" b="1" dirty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:: </a:t>
            </a:r>
            <a:r>
              <a:rPr lang="en-GB" sz="2000" b="1" dirty="0" err="1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TVar</a:t>
            </a:r>
            <a:r>
              <a:rPr lang="en-GB" sz="2000" b="1" dirty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 </a:t>
            </a:r>
            <a:r>
              <a:rPr lang="en-GB" sz="2000" b="1" dirty="0" err="1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Int</a:t>
            </a:r>
            <a:r>
              <a:rPr lang="en-GB" sz="2000" b="1" dirty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 -&gt; </a:t>
            </a:r>
            <a:r>
              <a:rPr lang="en-GB" sz="2000" b="1" dirty="0" err="1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Int</a:t>
            </a:r>
            <a:r>
              <a:rPr lang="en-GB" sz="2000" b="1" dirty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 -&gt; STM ()</a:t>
            </a:r>
            <a:r>
              <a:rPr lang="en-GB" sz="2000" b="1" dirty="0">
                <a:solidFill>
                  <a:srgbClr val="000000"/>
                </a:solidFill>
                <a:latin typeface="Courier New"/>
                <a:cs typeface="Courier New"/>
              </a:rPr>
              <a:t/>
            </a:r>
            <a:br>
              <a:rPr lang="en-GB" sz="2000" b="1" dirty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GB" sz="2000" b="1" dirty="0">
                <a:solidFill>
                  <a:srgbClr val="000000"/>
                </a:solidFill>
                <a:latin typeface="Courier New"/>
                <a:cs typeface="Courier New"/>
              </a:rPr>
              <a:t>withdraw acc </a:t>
            </a:r>
            <a:r>
              <a:rPr lang="en-GB" sz="2000" b="1" dirty="0" err="1">
                <a:solidFill>
                  <a:srgbClr val="000000"/>
                </a:solidFill>
                <a:latin typeface="Courier New"/>
                <a:cs typeface="Courier New"/>
              </a:rPr>
              <a:t>n</a:t>
            </a:r>
            <a:r>
              <a:rPr lang="en-GB" sz="2000" b="1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GB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=</a:t>
            </a:r>
          </a:p>
          <a:p>
            <a:pPr defTabSz="182563">
              <a:lnSpc>
                <a:spcPct val="90000"/>
              </a:lnSpc>
              <a:spcBef>
                <a:spcPct val="4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3317875" algn="l"/>
              </a:tabLst>
            </a:pPr>
            <a:r>
              <a:rPr lang="en-GB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     do </a:t>
            </a:r>
            <a:r>
              <a:rPr lang="en-GB" sz="2000" b="1" dirty="0">
                <a:solidFill>
                  <a:srgbClr val="000000"/>
                </a:solidFill>
                <a:latin typeface="Courier New"/>
                <a:cs typeface="Courier New"/>
              </a:rPr>
              <a:t>{ bal &lt;- </a:t>
            </a:r>
            <a:r>
              <a:rPr lang="en-GB" sz="2000" b="1" dirty="0" err="1">
                <a:solidFill>
                  <a:srgbClr val="000000"/>
                </a:solidFill>
                <a:latin typeface="Courier New"/>
                <a:cs typeface="Courier New"/>
              </a:rPr>
              <a:t>readTVar</a:t>
            </a:r>
            <a:r>
              <a:rPr lang="en-GB" sz="2000" b="1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GB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acc;</a:t>
            </a:r>
            <a:br>
              <a:rPr lang="en-GB" sz="2000" b="1" dirty="0" smtClean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GB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          if </a:t>
            </a:r>
            <a:r>
              <a:rPr lang="en-GB" sz="2000" b="1" dirty="0">
                <a:solidFill>
                  <a:srgbClr val="000000"/>
                </a:solidFill>
                <a:latin typeface="Courier New"/>
                <a:cs typeface="Courier New"/>
              </a:rPr>
              <a:t>bal &lt; </a:t>
            </a:r>
            <a:r>
              <a:rPr lang="en-GB" sz="2000" b="1" dirty="0" err="1">
                <a:solidFill>
                  <a:srgbClr val="000000"/>
                </a:solidFill>
                <a:latin typeface="Courier New"/>
                <a:cs typeface="Courier New"/>
              </a:rPr>
              <a:t>n</a:t>
            </a:r>
            <a:r>
              <a:rPr lang="en-GB" sz="2000" b="1" dirty="0">
                <a:solidFill>
                  <a:srgbClr val="000000"/>
                </a:solidFill>
                <a:latin typeface="Courier New"/>
                <a:cs typeface="Courier New"/>
              </a:rPr>
              <a:t> then </a:t>
            </a:r>
            <a:r>
              <a:rPr lang="en-GB" sz="2000" b="1" dirty="0">
                <a:solidFill>
                  <a:srgbClr val="FF0000"/>
                </a:solidFill>
                <a:latin typeface="Courier New"/>
                <a:cs typeface="Courier New"/>
              </a:rPr>
              <a:t>retry</a:t>
            </a:r>
            <a:r>
              <a:rPr lang="en-GB" sz="2000" b="1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  <a:r>
              <a:rPr lang="en-GB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/>
            </a:r>
            <a:br>
              <a:rPr lang="en-GB" sz="2000" b="1" dirty="0" smtClean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GB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GB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      </a:t>
            </a:r>
            <a:r>
              <a:rPr lang="en-GB" sz="20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writeTVar</a:t>
            </a:r>
            <a:r>
              <a:rPr lang="en-GB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GB" sz="2000" b="1" dirty="0">
                <a:solidFill>
                  <a:srgbClr val="000000"/>
                </a:solidFill>
                <a:latin typeface="Courier New"/>
                <a:cs typeface="Courier New"/>
              </a:rPr>
              <a:t>acc (bal-</a:t>
            </a:r>
            <a:r>
              <a:rPr lang="en-GB" sz="2000" b="1" dirty="0" err="1">
                <a:solidFill>
                  <a:srgbClr val="000000"/>
                </a:solidFill>
                <a:latin typeface="Courier New"/>
                <a:cs typeface="Courier New"/>
              </a:rPr>
              <a:t>n</a:t>
            </a:r>
            <a:r>
              <a:rPr lang="en-GB" sz="2000" b="1" dirty="0">
                <a:solidFill>
                  <a:srgbClr val="000000"/>
                </a:solidFill>
                <a:latin typeface="Courier New"/>
                <a:cs typeface="Courier New"/>
              </a:rPr>
              <a:t>) 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106" name="Title 94310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Concurrent Programming</a:t>
            </a:r>
            <a:endParaRPr lang="en-GB" dirty="0" smtClean="0"/>
          </a:p>
        </p:txBody>
      </p:sp>
      <p:sp>
        <p:nvSpPr>
          <p:cNvPr id="943107" name="Text Placeholder 943106"/>
          <p:cNvSpPr>
            <a:spLocks noGrp="1" noChangeArrowheads="1"/>
          </p:cNvSpPr>
          <p:nvPr>
            <p:ph type="body" idx="1"/>
          </p:nvPr>
        </p:nvSpPr>
        <p:spPr>
          <a:xfrm>
            <a:off x="279400" y="1600200"/>
            <a:ext cx="8636000" cy="4709160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Concurrent programming is essential to improve performance on a multi-core.</a:t>
            </a:r>
          </a:p>
          <a:p>
            <a:r>
              <a:rPr lang="en-GB" dirty="0" smtClean="0"/>
              <a:t>Yet the state of the art in concurrent programming is 30 years old: locks and condition variables.       (In Java: </a:t>
            </a:r>
            <a:r>
              <a:rPr lang="en-GB" dirty="0" smtClean="0">
                <a:solidFill>
                  <a:srgbClr val="FFFF00"/>
                </a:solidFill>
              </a:rPr>
              <a:t>synchronized</a:t>
            </a:r>
            <a:r>
              <a:rPr lang="en-GB" dirty="0" smtClean="0"/>
              <a:t>, </a:t>
            </a:r>
            <a:r>
              <a:rPr lang="en-GB" dirty="0" smtClean="0">
                <a:solidFill>
                  <a:srgbClr val="FFFF00"/>
                </a:solidFill>
              </a:rPr>
              <a:t>wait</a:t>
            </a:r>
            <a:r>
              <a:rPr lang="en-GB" dirty="0" smtClean="0"/>
              <a:t>, and </a:t>
            </a:r>
            <a:r>
              <a:rPr lang="en-GB" dirty="0" smtClean="0">
                <a:solidFill>
                  <a:srgbClr val="FFFF00"/>
                </a:solidFill>
              </a:rPr>
              <a:t>notify</a:t>
            </a:r>
            <a:r>
              <a:rPr lang="en-GB" dirty="0" smtClean="0"/>
              <a:t>.)</a:t>
            </a:r>
          </a:p>
          <a:p>
            <a:r>
              <a:rPr lang="en-GB" dirty="0" smtClean="0"/>
              <a:t>L</a:t>
            </a:r>
            <a:r>
              <a:rPr lang="en-GB" dirty="0" smtClean="0"/>
              <a:t>ocks and condition variables are </a:t>
            </a:r>
            <a:r>
              <a:rPr lang="en-GB" dirty="0" smtClean="0">
                <a:solidFill>
                  <a:srgbClr val="FF0000"/>
                </a:solidFill>
              </a:rPr>
              <a:t>fundamentally flawed</a:t>
            </a:r>
            <a:r>
              <a:rPr lang="en-GB" dirty="0" smtClean="0"/>
              <a:t>: it’s like building a sky-scraper out of bananas.</a:t>
            </a:r>
          </a:p>
          <a:p>
            <a:endParaRPr lang="en-GB" dirty="0" smtClean="0"/>
          </a:p>
          <a:p>
            <a:r>
              <a:rPr lang="en-GB" dirty="0" smtClean="0">
                <a:solidFill>
                  <a:srgbClr val="FFFF00"/>
                </a:solidFill>
              </a:rPr>
              <a:t>This lecture describes significant recent progress: bricks and mortar instead of bananas</a:t>
            </a:r>
            <a:endParaRPr lang="en-GB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Title 17612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0" indent="0" defTabSz="914400" eaLnBrk="1" hangingPunct="1"/>
            <a:r>
              <a:rPr lang="en-GB" dirty="0" smtClean="0"/>
              <a:t>What makes R</a:t>
            </a:r>
            <a:r>
              <a:rPr lang="en-US" dirty="0" err="1" smtClean="0"/>
              <a:t>e</a:t>
            </a:r>
            <a:r>
              <a:rPr lang="en-GB" dirty="0" smtClean="0"/>
              <a:t>try Compositional?</a:t>
            </a:r>
            <a:endParaRPr lang="en-GB" dirty="0" smtClean="0"/>
          </a:p>
        </p:txBody>
      </p:sp>
      <p:sp>
        <p:nvSpPr>
          <p:cNvPr id="176131" name="Text Placeholder 176130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5327650"/>
          </a:xfrm>
        </p:spPr>
        <p:txBody>
          <a:bodyPr/>
          <a:lstStyle/>
          <a:p>
            <a:pPr marL="358775" indent="-358775" defTabSz="914400" eaLnBrk="1" hangingPunct="1">
              <a:lnSpc>
                <a:spcPct val="90000"/>
              </a:lnSpc>
            </a:pPr>
            <a:r>
              <a:rPr lang="en-GB" sz="2400" b="1" dirty="0" smtClean="0">
                <a:solidFill>
                  <a:srgbClr val="FFFF00"/>
                </a:solidFill>
              </a:rPr>
              <a:t>retry</a:t>
            </a:r>
            <a:r>
              <a:rPr lang="en-GB" sz="2400" dirty="0" smtClean="0"/>
              <a:t> </a:t>
            </a:r>
            <a:r>
              <a:rPr lang="en-GB" sz="2400" dirty="0" smtClean="0"/>
              <a:t>can appear anywhere inside an atomic block, including nested deep within a call</a:t>
            </a:r>
            <a:r>
              <a:rPr lang="en-GB" sz="2400" dirty="0" smtClean="0"/>
              <a:t>.  For example,</a:t>
            </a:r>
            <a:br>
              <a:rPr lang="en-GB" sz="2400" dirty="0" smtClean="0"/>
            </a:br>
            <a:endParaRPr lang="en-GB" sz="2400" dirty="0" smtClean="0"/>
          </a:p>
          <a:p>
            <a:pPr marL="358775" indent="-358775" defTabSz="914400" eaLnBrk="1" hangingPunct="1">
              <a:lnSpc>
                <a:spcPct val="90000"/>
              </a:lnSpc>
            </a:pPr>
            <a:endParaRPr lang="en-GB" sz="2400" dirty="0" smtClean="0">
              <a:solidFill>
                <a:srgbClr val="FFFF00"/>
              </a:solidFill>
            </a:endParaRPr>
          </a:p>
          <a:p>
            <a:pPr marL="358775" indent="-358775" defTabSz="914400" eaLnBrk="1" hangingPunct="1">
              <a:lnSpc>
                <a:spcPct val="90000"/>
              </a:lnSpc>
              <a:buFontTx/>
              <a:buNone/>
            </a:pPr>
            <a:r>
              <a:rPr lang="en-GB" sz="2400" dirty="0" smtClean="0"/>
              <a:t>	waits </a:t>
            </a:r>
            <a:r>
              <a:rPr lang="en-GB" sz="2400" dirty="0" smtClean="0"/>
              <a:t>for a1&gt;3 AND a2&gt;7, </a:t>
            </a:r>
            <a:r>
              <a:rPr lang="en-GB" sz="2400" b="1" dirty="0" smtClean="0">
                <a:solidFill>
                  <a:srgbClr val="FFFF00"/>
                </a:solidFill>
              </a:rPr>
              <a:t>without</a:t>
            </a:r>
            <a:r>
              <a:rPr lang="en-GB" sz="2400" b="1" dirty="0" smtClean="0">
                <a:solidFill>
                  <a:srgbClr val="FFFF00"/>
                </a:solidFill>
              </a:rPr>
              <a:t> any change to withdraw function.</a:t>
            </a:r>
          </a:p>
          <a:p>
            <a:pPr marL="358775" indent="-358775" defTabSz="914400" eaLnBrk="1" hangingPunct="1">
              <a:lnSpc>
                <a:spcPct val="90000"/>
              </a:lnSpc>
            </a:pPr>
            <a:endParaRPr lang="en-GB" sz="2400" dirty="0" smtClean="0"/>
          </a:p>
          <a:p>
            <a:pPr marL="358775" indent="-358775" defTabSz="914400" eaLnBrk="1" hangingPunct="1">
              <a:lnSpc>
                <a:spcPct val="90000"/>
              </a:lnSpc>
            </a:pPr>
            <a:r>
              <a:rPr lang="en-GB" sz="2400" dirty="0" smtClean="0"/>
              <a:t>Contrast:	</a:t>
            </a:r>
            <a:br>
              <a:rPr lang="en-GB" sz="2400" dirty="0" smtClean="0"/>
            </a:br>
            <a:r>
              <a:rPr lang="en-GB" sz="2400" dirty="0" smtClean="0"/>
              <a:t>	</a:t>
            </a:r>
          </a:p>
          <a:p>
            <a:pPr marL="358775" indent="-358775" defTabSz="914400" eaLnBrk="1" hangingPunct="1">
              <a:lnSpc>
                <a:spcPct val="90000"/>
              </a:lnSpc>
              <a:buNone/>
            </a:pP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dirty="0" smtClean="0"/>
              <a:t>which breaks the abstraction inside “...stuff...”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876822" y="2284413"/>
            <a:ext cx="4739878" cy="65146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pPr defTabSz="182563">
              <a:lnSpc>
                <a:spcPct val="90000"/>
              </a:lnSpc>
              <a:spcBef>
                <a:spcPct val="4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3317875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atomic (do { withdraw a1 3;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/>
            </a:r>
            <a:b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         withdraw 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a2 7 })</a:t>
            </a:r>
            <a:endParaRPr lang="en-GB" sz="2000" b="1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241822" y="4900613"/>
            <a:ext cx="6670278" cy="374461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pPr defTabSz="182563">
              <a:lnSpc>
                <a:spcPct val="90000"/>
              </a:lnSpc>
              <a:spcBef>
                <a:spcPct val="4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3317875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atomic (a1 &gt; 3 &amp;&amp; a2 &gt; 7) { ...stuff... }</a:t>
            </a:r>
            <a:endParaRPr lang="en-GB" sz="2000" b="1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43362"/>
          <p:cNvSpPr txBox="1">
            <a:spLocks noChangeArrowheads="1"/>
          </p:cNvSpPr>
          <p:nvPr/>
        </p:nvSpPr>
        <p:spPr>
          <a:xfrm>
            <a:off x="404813" y="2932113"/>
            <a:ext cx="3913187" cy="2211387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vert="horz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>
                  <a:shade val="95000"/>
                </a:schemeClr>
              </a:buClr>
              <a:buSzPct val="100000"/>
              <a:buFontTx/>
              <a:buNone/>
              <a:tabLst>
                <a:tab pos="625475" algn="l"/>
              </a:tabLst>
              <a:defRPr/>
            </a:pP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atomic (do {</a:t>
            </a:r>
            <a:r>
              <a:rPr kumimoji="0" lang="en-GB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/>
            </a:r>
            <a:br>
              <a:rPr kumimoji="0" lang="en-GB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</a:br>
            <a:r>
              <a:rPr kumimoji="0" lang="en-GB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	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withdraw a1 3			`</a:t>
            </a:r>
            <a:r>
              <a:rPr kumimoji="0" lang="en-GB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orelse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`</a:t>
            </a:r>
            <a:b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</a:b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	withdraw a2 3;</a:t>
            </a:r>
            <a:b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</a:b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  deposit </a:t>
            </a:r>
            <a:r>
              <a:rPr kumimoji="0" lang="en-GB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b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 3 })</a:t>
            </a:r>
          </a:p>
        </p:txBody>
      </p:sp>
      <p:sp>
        <p:nvSpPr>
          <p:cNvPr id="143362" name="Title 14336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Idea 2: Choice</a:t>
            </a:r>
            <a:endParaRPr lang="en-GB" dirty="0" smtClean="0"/>
          </a:p>
        </p:txBody>
      </p:sp>
      <p:sp>
        <p:nvSpPr>
          <p:cNvPr id="143363" name="Text Placeholder 14336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Suppose we want to transfer 3 dollars from either account a1 or a2 into account </a:t>
            </a:r>
            <a:r>
              <a:rPr lang="en-GB" dirty="0" err="1" smtClean="0"/>
              <a:t>b</a:t>
            </a:r>
            <a:r>
              <a:rPr lang="en-GB" dirty="0" smtClean="0"/>
              <a:t>.</a:t>
            </a:r>
            <a:endParaRPr lang="en-GB" dirty="0" smtClean="0"/>
          </a:p>
        </p:txBody>
      </p:sp>
      <p:sp>
        <p:nvSpPr>
          <p:cNvPr id="41987" name="Rounded Rectangular Callout 143363"/>
          <p:cNvSpPr>
            <a:spLocks noChangeArrowheads="1"/>
          </p:cNvSpPr>
          <p:nvPr/>
        </p:nvSpPr>
        <p:spPr bwMode="auto">
          <a:xfrm>
            <a:off x="4584700" y="2970213"/>
            <a:ext cx="1441450" cy="510778"/>
          </a:xfrm>
          <a:prstGeom prst="wedgeRoundRectCallout">
            <a:avLst>
              <a:gd name="adj1" fmla="val -125662"/>
              <a:gd name="adj2" fmla="val 60852"/>
              <a:gd name="adj3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400" b="0" dirty="0">
                <a:solidFill>
                  <a:srgbClr val="000000"/>
                </a:solidFill>
                <a:latin typeface="Chalkboard"/>
              </a:rPr>
              <a:t>Try this</a:t>
            </a:r>
          </a:p>
        </p:txBody>
      </p:sp>
      <p:sp>
        <p:nvSpPr>
          <p:cNvPr id="41988" name="Rounded Rectangular Callout 143364"/>
          <p:cNvSpPr>
            <a:spLocks noChangeArrowheads="1"/>
          </p:cNvSpPr>
          <p:nvPr/>
        </p:nvSpPr>
        <p:spPr bwMode="auto">
          <a:xfrm>
            <a:off x="5994400" y="3487738"/>
            <a:ext cx="2819400" cy="919401"/>
          </a:xfrm>
          <a:prstGeom prst="wedgeRoundRectCallout">
            <a:avLst>
              <a:gd name="adj1" fmla="val -129500"/>
              <a:gd name="adj2" fmla="val 48741"/>
              <a:gd name="adj3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2400" b="0" dirty="0">
                <a:solidFill>
                  <a:srgbClr val="000000"/>
                </a:solidFill>
                <a:latin typeface="Chalkboard"/>
              </a:rPr>
              <a:t>...and if it retries, try this</a:t>
            </a:r>
          </a:p>
        </p:txBody>
      </p:sp>
      <p:sp>
        <p:nvSpPr>
          <p:cNvPr id="41989" name="Rounded Rectangular Callout 143365"/>
          <p:cNvSpPr>
            <a:spLocks noChangeArrowheads="1"/>
          </p:cNvSpPr>
          <p:nvPr/>
        </p:nvSpPr>
        <p:spPr bwMode="auto">
          <a:xfrm>
            <a:off x="5495925" y="4584700"/>
            <a:ext cx="2022475" cy="919401"/>
          </a:xfrm>
          <a:prstGeom prst="wedgeRoundRectCallout">
            <a:avLst>
              <a:gd name="adj1" fmla="val -149301"/>
              <a:gd name="adj2" fmla="val -32463"/>
              <a:gd name="adj3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2400" b="0" dirty="0">
                <a:solidFill>
                  <a:srgbClr val="000000"/>
                </a:solidFill>
                <a:latin typeface="Chalkboard"/>
              </a:rPr>
              <a:t>...and and then do this</a:t>
            </a:r>
          </a:p>
        </p:txBody>
      </p:sp>
      <p:sp>
        <p:nvSpPr>
          <p:cNvPr id="143367" name="TextBox 143366"/>
          <p:cNvSpPr txBox="1">
            <a:spLocks noChangeArrowheads="1"/>
          </p:cNvSpPr>
          <p:nvPr/>
        </p:nvSpPr>
        <p:spPr bwMode="auto">
          <a:xfrm>
            <a:off x="785812" y="5937250"/>
            <a:ext cx="7227887" cy="487313"/>
          </a:xfrm>
          <a:prstGeom prst="rect">
            <a:avLst/>
          </a:prstGeom>
          <a:solidFill>
            <a:srgbClr val="CCECFF"/>
          </a:solidFill>
          <a:ln w="9525" cap="flat" cmpd="sng" algn="ctr">
            <a:solidFill>
              <a:srgbClr val="FFFF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pPr defTabSz="182563">
              <a:lnSpc>
                <a:spcPct val="90000"/>
              </a:lnSpc>
              <a:spcBef>
                <a:spcPct val="4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</a:tabLst>
            </a:pPr>
            <a:r>
              <a:rPr lang="en-GB" sz="2800" b="1" dirty="0" err="1">
                <a:solidFill>
                  <a:schemeClr val="bg1"/>
                </a:solidFill>
                <a:latin typeface="Courier New"/>
                <a:cs typeface="Courier New"/>
              </a:rPr>
              <a:t>orElse</a:t>
            </a:r>
            <a:r>
              <a:rPr lang="en-GB" sz="2800" b="1" dirty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GB" sz="2800" b="1" dirty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:: STM a -&gt; STM a -&gt; STM 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Title 156673"/>
          <p:cNvSpPr>
            <a:spLocks noGrp="1" noChangeArrowheads="1"/>
          </p:cNvSpPr>
          <p:nvPr>
            <p:ph type="title"/>
          </p:nvPr>
        </p:nvSpPr>
        <p:spPr>
          <a:xfrm>
            <a:off x="419100" y="211138"/>
            <a:ext cx="8229600" cy="1143000"/>
          </a:xfrm>
        </p:spPr>
        <p:txBody>
          <a:bodyPr/>
          <a:lstStyle/>
          <a:p>
            <a:pPr marL="0" indent="0" defTabSz="914400" eaLnBrk="1" hangingPunct="1"/>
            <a:r>
              <a:rPr lang="en-GB" dirty="0" smtClean="0"/>
              <a:t>Choice is </a:t>
            </a:r>
            <a:r>
              <a:rPr lang="en-GB" dirty="0" err="1" smtClean="0"/>
              <a:t>composable</a:t>
            </a:r>
            <a:r>
              <a:rPr lang="en-GB" dirty="0" smtClean="0"/>
              <a:t>, too!</a:t>
            </a:r>
            <a:endParaRPr lang="en-GB" dirty="0" smtClean="0"/>
          </a:p>
        </p:txBody>
      </p:sp>
      <p:sp>
        <p:nvSpPr>
          <p:cNvPr id="156675" name="Text Placeholder 156674"/>
          <p:cNvSpPr>
            <a:spLocks noGrp="1" noChangeArrowheads="1"/>
          </p:cNvSpPr>
          <p:nvPr>
            <p:ph type="body" idx="1"/>
          </p:nvPr>
        </p:nvSpPr>
        <p:spPr>
          <a:xfrm>
            <a:off x="325438" y="1506538"/>
            <a:ext cx="4746625" cy="3000375"/>
          </a:xfrm>
          <a:solidFill>
            <a:srgbClr val="FFFF00"/>
          </a:solidFill>
          <a:ln>
            <a:solidFill>
              <a:srgbClr val="FFFF00"/>
            </a:solidFill>
          </a:ln>
        </p:spPr>
        <p:txBody>
          <a:bodyPr>
            <a:normAutofit fontScale="85000" lnSpcReduction="20000"/>
          </a:bodyPr>
          <a:lstStyle/>
          <a:p>
            <a:pPr marL="0" indent="0">
              <a:spcAft>
                <a:spcPts val="0"/>
              </a:spcAft>
              <a:buNone/>
              <a:tabLst>
                <a:tab pos="365125" algn="l"/>
              </a:tabLst>
            </a:pP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transfer </a:t>
            </a:r>
            <a:r>
              <a:rPr lang="en-GB" sz="2400" b="1" dirty="0" smtClean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:: </a:t>
            </a:r>
            <a:r>
              <a:rPr lang="en-GB" sz="2400" b="1" dirty="0" err="1" smtClean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TVar</a:t>
            </a:r>
            <a:r>
              <a:rPr lang="en-GB" sz="2400" b="1" dirty="0" smtClean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 </a:t>
            </a:r>
            <a:r>
              <a:rPr lang="en-GB" sz="2400" b="1" dirty="0" err="1" smtClean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Int</a:t>
            </a:r>
            <a:r>
              <a:rPr lang="en-GB" sz="2400" b="1" dirty="0" smtClean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 -&gt;</a:t>
            </a:r>
            <a:r>
              <a:rPr lang="en-GB" sz="2400" b="1" dirty="0" smtClean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     	            </a:t>
            </a:r>
            <a:r>
              <a:rPr lang="en-GB" sz="2400" b="1" dirty="0" err="1" smtClean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TVar</a:t>
            </a:r>
            <a:r>
              <a:rPr lang="en-GB" sz="2400" b="1" dirty="0" smtClean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 </a:t>
            </a:r>
            <a:r>
              <a:rPr lang="en-GB" sz="2400" b="1" dirty="0" err="1" smtClean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Int</a:t>
            </a:r>
            <a:r>
              <a:rPr lang="en-GB" sz="2400" b="1" dirty="0" smtClean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 -</a:t>
            </a:r>
            <a:r>
              <a:rPr lang="en-GB" sz="2400" b="1" dirty="0" smtClean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&gt;     	            </a:t>
            </a:r>
            <a:r>
              <a:rPr lang="en-GB" sz="2400" b="1" dirty="0" err="1" smtClean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TVar</a:t>
            </a:r>
            <a:r>
              <a:rPr lang="en-GB" sz="2400" b="1" dirty="0" smtClean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 </a:t>
            </a:r>
            <a:r>
              <a:rPr lang="en-GB" sz="2400" b="1" dirty="0" err="1" smtClean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Int</a:t>
            </a:r>
            <a:r>
              <a:rPr lang="en-GB" sz="2400" b="1" dirty="0" smtClean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 -&gt;</a:t>
            </a:r>
            <a:r>
              <a:rPr lang="en-GB" sz="2400" b="1" dirty="0" smtClean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    	            STM </a:t>
            </a:r>
            <a:r>
              <a:rPr lang="en-GB" sz="2400" b="1" dirty="0" smtClean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(</a:t>
            </a:r>
            <a:r>
              <a:rPr lang="en-GB" sz="2400" b="1" dirty="0" smtClean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)</a:t>
            </a:r>
          </a:p>
          <a:p>
            <a:pPr marL="0" indent="0" defTabSz="914400" eaLnBrk="1" hangingPunct="1">
              <a:spcAft>
                <a:spcPts val="0"/>
              </a:spcAft>
              <a:buFontTx/>
              <a:buNone/>
              <a:tabLst>
                <a:tab pos="365125" algn="l"/>
              </a:tabLst>
            </a:pPr>
            <a:endParaRPr lang="en-GB" sz="2400" b="1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0" indent="0" defTabSz="914400" eaLnBrk="1" hangingPunct="1">
              <a:spcAft>
                <a:spcPts val="0"/>
              </a:spcAft>
              <a:buFontTx/>
              <a:buNone/>
              <a:tabLst>
                <a:tab pos="365125" algn="l"/>
              </a:tabLst>
            </a:pP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transfer </a:t>
            </a: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a1 a2 </a:t>
            </a:r>
            <a:r>
              <a:rPr lang="en-GB" sz="24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b</a:t>
            </a: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 = do</a:t>
            </a:r>
            <a:b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	{ withdraw a1 3</a:t>
            </a:r>
            <a:b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	 `</a:t>
            </a:r>
            <a:r>
              <a:rPr lang="en-GB" sz="24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orElse</a:t>
            </a: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`</a:t>
            </a:r>
            <a:b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	 </a:t>
            </a: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 withdraw </a:t>
            </a: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a2 </a:t>
            </a: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3;</a:t>
            </a:r>
            <a:b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/>
            </a:r>
            <a:b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	  </a:t>
            </a: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deposit </a:t>
            </a:r>
            <a:r>
              <a:rPr lang="en-GB" sz="24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b</a:t>
            </a:r>
            <a:r>
              <a:rPr lang="en-GB" sz="2400" b="1" dirty="0" smtClean="0">
                <a:solidFill>
                  <a:srgbClr val="000000"/>
                </a:solidFill>
                <a:latin typeface="Courier New"/>
                <a:cs typeface="Courier New"/>
              </a:rPr>
              <a:t> 3 }</a:t>
            </a:r>
          </a:p>
        </p:txBody>
      </p:sp>
      <p:sp>
        <p:nvSpPr>
          <p:cNvPr id="156679" name="Rectangle 156678"/>
          <p:cNvSpPr>
            <a:spLocks noChangeArrowheads="1"/>
          </p:cNvSpPr>
          <p:nvPr/>
        </p:nvSpPr>
        <p:spPr bwMode="auto">
          <a:xfrm>
            <a:off x="5346700" y="1506538"/>
            <a:ext cx="3581400" cy="234315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365125" algn="l"/>
              </a:tabLst>
            </a:pPr>
            <a:r>
              <a:rPr lang="en-GB" sz="2200" b="1" dirty="0">
                <a:solidFill>
                  <a:schemeClr val="bg1"/>
                </a:solidFill>
                <a:latin typeface="Courier New"/>
                <a:cs typeface="Courier New"/>
              </a:rPr>
              <a:t>atomic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365125" algn="l"/>
              </a:tabLst>
            </a:pPr>
            <a:r>
              <a:rPr lang="en-GB" sz="2200" b="1" dirty="0">
                <a:solidFill>
                  <a:schemeClr val="bg1"/>
                </a:solidFill>
                <a:latin typeface="Courier New"/>
                <a:cs typeface="Courier New"/>
              </a:rPr>
              <a:t>	(transfer a1 a2 </a:t>
            </a:r>
            <a:r>
              <a:rPr lang="en-GB" sz="2200" b="1" dirty="0" err="1">
                <a:solidFill>
                  <a:schemeClr val="bg1"/>
                </a:solidFill>
                <a:latin typeface="Courier New"/>
                <a:cs typeface="Courier New"/>
              </a:rPr>
              <a:t>b</a:t>
            </a:r>
            <a:endParaRPr lang="en-GB" sz="2200" b="1" dirty="0">
              <a:solidFill>
                <a:schemeClr val="bg1"/>
              </a:solidFill>
              <a:latin typeface="Courier New"/>
              <a:cs typeface="Courier New"/>
            </a:endParaRPr>
          </a:p>
          <a:p>
            <a:pPr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365125" algn="l"/>
              </a:tabLst>
            </a:pPr>
            <a:r>
              <a:rPr lang="en-GB" sz="2200" b="1" dirty="0">
                <a:solidFill>
                  <a:schemeClr val="bg1"/>
                </a:solidFill>
                <a:latin typeface="Courier New"/>
                <a:cs typeface="Courier New"/>
              </a:rPr>
              <a:t>		`</a:t>
            </a:r>
            <a:r>
              <a:rPr lang="en-GB" sz="2200" b="1" dirty="0" err="1">
                <a:solidFill>
                  <a:schemeClr val="bg1"/>
                </a:solidFill>
                <a:latin typeface="Courier New"/>
                <a:cs typeface="Courier New"/>
              </a:rPr>
              <a:t>orElse</a:t>
            </a:r>
            <a:r>
              <a:rPr lang="en-GB" sz="2200" b="1" dirty="0">
                <a:solidFill>
                  <a:schemeClr val="bg1"/>
                </a:solidFill>
                <a:latin typeface="Courier New"/>
                <a:cs typeface="Courier New"/>
              </a:rPr>
              <a:t>`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365125" algn="l"/>
              </a:tabLst>
            </a:pPr>
            <a:r>
              <a:rPr lang="en-GB" sz="2200" b="1" dirty="0">
                <a:solidFill>
                  <a:schemeClr val="bg1"/>
                </a:solidFill>
                <a:latin typeface="Courier New"/>
                <a:cs typeface="Courier New"/>
              </a:rPr>
              <a:t>	 transfer a3 a4 </a:t>
            </a:r>
            <a:r>
              <a:rPr lang="en-GB" sz="2200" b="1" dirty="0" err="1">
                <a:solidFill>
                  <a:schemeClr val="bg1"/>
                </a:solidFill>
                <a:latin typeface="Courier New"/>
                <a:cs typeface="Courier New"/>
              </a:rPr>
              <a:t>b</a:t>
            </a:r>
            <a:r>
              <a:rPr lang="en-GB" sz="2200" b="1" dirty="0">
                <a:solidFill>
                  <a:schemeClr val="bg1"/>
                </a:solidFill>
                <a:latin typeface="Courier New"/>
                <a:cs typeface="Courier New"/>
              </a:rPr>
              <a:t>)</a:t>
            </a:r>
          </a:p>
        </p:txBody>
      </p:sp>
      <p:sp>
        <p:nvSpPr>
          <p:cNvPr id="43012" name="Rectangle 156679"/>
          <p:cNvSpPr>
            <a:spLocks noChangeArrowheads="1"/>
          </p:cNvSpPr>
          <p:nvPr/>
        </p:nvSpPr>
        <p:spPr bwMode="auto">
          <a:xfrm>
            <a:off x="457200" y="4797425"/>
            <a:ext cx="82296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40000"/>
              </a:spcBef>
              <a:buClr>
                <a:schemeClr val="hlink"/>
              </a:buClr>
              <a:buSzPct val="90000"/>
              <a:buFont typeface="Wingdings" pitchFamily="2" charset="2"/>
              <a:buBlip>
                <a:blip r:embed="rId3"/>
              </a:buBlip>
            </a:pPr>
            <a:endParaRPr lang="en-US" sz="3200" b="0" dirty="0">
              <a:effectLst>
                <a:outerShdw blurRad="38100" dist="38100" dir="2700000" algn="tl">
                  <a:srgbClr val="FFFFFF"/>
                </a:outerShdw>
              </a:effectLst>
              <a:latin typeface="Chalkboard"/>
            </a:endParaRPr>
          </a:p>
        </p:txBody>
      </p:sp>
      <p:sp>
        <p:nvSpPr>
          <p:cNvPr id="156681" name="Rectangle 156680"/>
          <p:cNvSpPr>
            <a:spLocks noChangeArrowheads="1"/>
          </p:cNvSpPr>
          <p:nvPr/>
        </p:nvSpPr>
        <p:spPr bwMode="auto">
          <a:xfrm>
            <a:off x="457200" y="4813300"/>
            <a:ext cx="8229600" cy="18002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342900" indent="-342900">
              <a:spcBef>
                <a:spcPct val="40000"/>
              </a:spcBef>
              <a:buClr>
                <a:schemeClr val="tx1"/>
              </a:buClr>
              <a:buSzPct val="90000"/>
              <a:buFont typeface="Wingdings" charset="2"/>
              <a:buChar char="§"/>
            </a:pPr>
            <a:r>
              <a:rPr lang="en-GB" sz="2800" b="0" dirty="0" smtClean="0">
                <a:latin typeface="Chalkboard"/>
              </a:rPr>
              <a:t>The function </a:t>
            </a:r>
            <a:r>
              <a:rPr lang="en-GB" sz="2800" b="0" dirty="0" smtClean="0">
                <a:solidFill>
                  <a:srgbClr val="FFFF00"/>
                </a:solidFill>
                <a:latin typeface="Chalkboard"/>
              </a:rPr>
              <a:t>transfer </a:t>
            </a:r>
            <a:r>
              <a:rPr lang="en-GB" sz="2800" b="0" dirty="0" smtClean="0">
                <a:latin typeface="Chalkboard"/>
              </a:rPr>
              <a:t>calls </a:t>
            </a:r>
            <a:r>
              <a:rPr lang="en-GB" sz="2800" b="0" dirty="0" err="1" smtClean="0">
                <a:solidFill>
                  <a:srgbClr val="FFFF00"/>
                </a:solidFill>
                <a:latin typeface="Chalkboard"/>
              </a:rPr>
              <a:t>orElse</a:t>
            </a:r>
            <a:r>
              <a:rPr lang="en-GB" sz="2800" b="0" dirty="0">
                <a:latin typeface="Chalkboard"/>
              </a:rPr>
              <a:t>, but calls to transfer can still be composed with </a:t>
            </a:r>
            <a:r>
              <a:rPr lang="en-GB" sz="2800" b="0" dirty="0" err="1" smtClean="0">
                <a:solidFill>
                  <a:srgbClr val="FFFF00"/>
                </a:solidFill>
                <a:latin typeface="Chalkboard"/>
              </a:rPr>
              <a:t>orElse</a:t>
            </a:r>
            <a:r>
              <a:rPr lang="en-GB" sz="2800" b="0" dirty="0" smtClean="0">
                <a:solidFill>
                  <a:srgbClr val="FFFFFF"/>
                </a:solidFill>
                <a:latin typeface="Chalkboard"/>
              </a:rPr>
              <a:t>.</a:t>
            </a:r>
            <a:endParaRPr lang="en-GB" sz="2800" b="0" dirty="0">
              <a:solidFill>
                <a:srgbClr val="FFFFFF"/>
              </a:solidFill>
              <a:latin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Title 20787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0" indent="0" defTabSz="914400" eaLnBrk="1" hangingPunct="1"/>
            <a:r>
              <a:rPr lang="en-GB" dirty="0" smtClean="0"/>
              <a:t>Composing</a:t>
            </a:r>
            <a:r>
              <a:rPr lang="en-GB" dirty="0" smtClean="0"/>
              <a:t> Transactions</a:t>
            </a:r>
            <a:endParaRPr lang="en-GB" dirty="0" smtClean="0"/>
          </a:p>
        </p:txBody>
      </p:sp>
      <p:sp>
        <p:nvSpPr>
          <p:cNvPr id="207875" name="Text Placeholder 207874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16500"/>
          </a:xfrm>
        </p:spPr>
        <p:txBody>
          <a:bodyPr>
            <a:normAutofit/>
          </a:bodyPr>
          <a:lstStyle/>
          <a:p>
            <a:pPr marL="358775" indent="-358775">
              <a:lnSpc>
                <a:spcPct val="90000"/>
              </a:lnSpc>
            </a:pPr>
            <a:r>
              <a:rPr lang="en-GB" dirty="0" smtClean="0"/>
              <a:t>A transaction is a value of type</a:t>
            </a:r>
            <a:r>
              <a:rPr lang="en-GB" dirty="0" smtClean="0"/>
              <a:t> </a:t>
            </a:r>
            <a:r>
              <a:rPr lang="en-GB" dirty="0" smtClean="0">
                <a:solidFill>
                  <a:srgbClr val="FFFF00"/>
                </a:solidFill>
              </a:rPr>
              <a:t>STM </a:t>
            </a:r>
            <a:r>
              <a:rPr lang="en-GB" dirty="0" smtClean="0">
                <a:solidFill>
                  <a:srgbClr val="FFFF00"/>
                </a:solidFill>
              </a:rPr>
              <a:t>a</a:t>
            </a:r>
            <a:r>
              <a:rPr lang="en-GB" dirty="0" smtClean="0"/>
              <a:t>.</a:t>
            </a:r>
          </a:p>
          <a:p>
            <a:pPr marL="358775" indent="-358775" defTabSz="914400" eaLnBrk="1" hangingPunct="1">
              <a:lnSpc>
                <a:spcPct val="90000"/>
              </a:lnSpc>
            </a:pPr>
            <a:r>
              <a:rPr lang="en-GB" dirty="0" smtClean="0"/>
              <a:t>Transactions are first-class </a:t>
            </a:r>
            <a:r>
              <a:rPr lang="en-GB" dirty="0" smtClean="0"/>
              <a:t>values.</a:t>
            </a:r>
          </a:p>
          <a:p>
            <a:pPr marL="358775" indent="-358775" defTabSz="914400" eaLnBrk="1" hangingPunct="1">
              <a:lnSpc>
                <a:spcPct val="90000"/>
              </a:lnSpc>
            </a:pPr>
            <a:r>
              <a:rPr lang="en-GB" dirty="0" smtClean="0"/>
              <a:t>Build a big transaction by composing little transactions: in sequence, using</a:t>
            </a:r>
            <a:r>
              <a:rPr lang="en-GB" dirty="0" smtClean="0"/>
              <a:t> </a:t>
            </a:r>
            <a:r>
              <a:rPr lang="en-GB" dirty="0" err="1" smtClean="0">
                <a:solidFill>
                  <a:srgbClr val="FFFF00"/>
                </a:solidFill>
              </a:rPr>
              <a:t>orElse</a:t>
            </a:r>
            <a:r>
              <a:rPr lang="en-GB" dirty="0" smtClean="0">
                <a:solidFill>
                  <a:srgbClr val="FFFF00"/>
                </a:solidFill>
              </a:rPr>
              <a:t> </a:t>
            </a:r>
            <a:r>
              <a:rPr lang="en-GB" dirty="0" smtClean="0"/>
              <a:t>and </a:t>
            </a:r>
            <a:r>
              <a:rPr lang="en-GB" dirty="0" smtClean="0">
                <a:solidFill>
                  <a:srgbClr val="FFFF00"/>
                </a:solidFill>
              </a:rPr>
              <a:t>retry</a:t>
            </a:r>
            <a:r>
              <a:rPr lang="en-GB" dirty="0" smtClean="0"/>
              <a:t>, </a:t>
            </a:r>
            <a:r>
              <a:rPr lang="en-GB" dirty="0" smtClean="0"/>
              <a:t>inside procedures....</a:t>
            </a:r>
          </a:p>
          <a:p>
            <a:pPr marL="358775" indent="-358775" defTabSz="914400" eaLnBrk="1" hangingPunct="1">
              <a:lnSpc>
                <a:spcPct val="90000"/>
              </a:lnSpc>
            </a:pPr>
            <a:r>
              <a:rPr lang="en-GB" dirty="0" smtClean="0"/>
              <a:t>Finally seal up the transaction with</a:t>
            </a:r>
            <a:br>
              <a:rPr lang="en-GB" dirty="0" smtClean="0"/>
            </a:br>
            <a:r>
              <a:rPr lang="en-GB" dirty="0" smtClean="0"/>
              <a:t>	      </a:t>
            </a:r>
            <a:r>
              <a:rPr lang="en-GB" dirty="0" smtClean="0">
                <a:solidFill>
                  <a:srgbClr val="FFFF00"/>
                </a:solidFill>
              </a:rPr>
              <a:t>atomic </a:t>
            </a:r>
            <a:r>
              <a:rPr lang="en-GB" dirty="0" smtClean="0">
                <a:solidFill>
                  <a:srgbClr val="FFFF00"/>
                </a:solidFill>
              </a:rPr>
              <a:t>:: STM a -&gt; IO </a:t>
            </a:r>
            <a:r>
              <a:rPr lang="en-GB" dirty="0" smtClean="0">
                <a:solidFill>
                  <a:srgbClr val="FFFF00"/>
                </a:solidFill>
              </a:rPr>
              <a:t>a</a:t>
            </a:r>
            <a:endParaRPr lang="en-GB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Title 21401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0" indent="0" defTabSz="914400" eaLnBrk="1" hangingPunct="1"/>
            <a:r>
              <a:rPr lang="en-GB" dirty="0" smtClean="0"/>
              <a:t>Algebra</a:t>
            </a:r>
          </a:p>
        </p:txBody>
      </p:sp>
      <p:sp>
        <p:nvSpPr>
          <p:cNvPr id="214019" name="Rectangle 214018"/>
          <p:cNvSpPr>
            <a:spLocks noChangeArrowheads="1"/>
          </p:cNvSpPr>
          <p:nvPr/>
        </p:nvSpPr>
        <p:spPr bwMode="auto">
          <a:xfrm>
            <a:off x="342900" y="1285875"/>
            <a:ext cx="8601075" cy="50514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342900" indent="-342900">
              <a:spcBef>
                <a:spcPct val="40000"/>
              </a:spcBef>
              <a:buClr>
                <a:schemeClr val="tx1"/>
              </a:buClr>
              <a:buSzPct val="90000"/>
              <a:buFont typeface="Wingdings" charset="2"/>
              <a:buChar char="§"/>
            </a:pPr>
            <a:r>
              <a:rPr lang="en-GB" sz="3200" b="0" dirty="0" smtClean="0">
                <a:latin typeface="Chalkboard"/>
              </a:rPr>
              <a:t>STM supports nice equations for reasoning:</a:t>
            </a:r>
            <a:endParaRPr lang="en-GB" sz="3200" b="0" dirty="0">
              <a:latin typeface="Chalkboard"/>
            </a:endParaRPr>
          </a:p>
          <a:p>
            <a:pPr marL="742950" lvl="1" indent="-285750">
              <a:spcBef>
                <a:spcPct val="40000"/>
              </a:spcBef>
              <a:buFontTx/>
              <a:buChar char="–"/>
            </a:pPr>
            <a:r>
              <a:rPr lang="en-GB" sz="2800" b="0" dirty="0" err="1">
                <a:solidFill>
                  <a:srgbClr val="FFFF00"/>
                </a:solidFill>
                <a:latin typeface="Chalkboard"/>
              </a:rPr>
              <a:t>orElse</a:t>
            </a:r>
            <a:r>
              <a:rPr lang="en-GB" sz="2800" b="0" dirty="0">
                <a:solidFill>
                  <a:schemeClr val="bg1"/>
                </a:solidFill>
                <a:latin typeface="Chalkboard"/>
              </a:rPr>
              <a:t> </a:t>
            </a:r>
            <a:r>
              <a:rPr lang="en-GB" sz="2800" b="0" dirty="0">
                <a:latin typeface="Chalkboard"/>
              </a:rPr>
              <a:t>is associative (but not commutative)</a:t>
            </a:r>
          </a:p>
          <a:p>
            <a:pPr marL="742950" lvl="1" indent="-285750">
              <a:spcBef>
                <a:spcPct val="40000"/>
              </a:spcBef>
              <a:buFontTx/>
              <a:buChar char="–"/>
            </a:pPr>
            <a:r>
              <a:rPr lang="en-GB" sz="2800" b="0" dirty="0">
                <a:solidFill>
                  <a:srgbClr val="FFFF00"/>
                </a:solidFill>
                <a:latin typeface="Chalkboard"/>
              </a:rPr>
              <a:t>retry `</a:t>
            </a:r>
            <a:r>
              <a:rPr lang="en-GB" sz="2800" b="0" dirty="0" err="1">
                <a:solidFill>
                  <a:srgbClr val="FFFF00"/>
                </a:solidFill>
                <a:latin typeface="Chalkboard"/>
              </a:rPr>
              <a:t>orElse</a:t>
            </a:r>
            <a:r>
              <a:rPr lang="en-GB" sz="2800" b="0" dirty="0">
                <a:solidFill>
                  <a:srgbClr val="FFFF00"/>
                </a:solidFill>
                <a:latin typeface="Chalkboard"/>
              </a:rPr>
              <a:t>` s</a:t>
            </a:r>
            <a:r>
              <a:rPr lang="en-GB" sz="2800" b="0" dirty="0">
                <a:solidFill>
                  <a:schemeClr val="bg1"/>
                </a:solidFill>
                <a:latin typeface="Chalkboard"/>
              </a:rPr>
              <a:t> </a:t>
            </a:r>
            <a:r>
              <a:rPr lang="en-GB" sz="2800" b="0" dirty="0">
                <a:solidFill>
                  <a:srgbClr val="FFFFFF"/>
                </a:solidFill>
                <a:latin typeface="Chalkboard"/>
              </a:rPr>
              <a:t>=</a:t>
            </a:r>
            <a:r>
              <a:rPr lang="en-GB" sz="2800" b="0" dirty="0">
                <a:solidFill>
                  <a:schemeClr val="bg1"/>
                </a:solidFill>
                <a:latin typeface="Chalkboard"/>
              </a:rPr>
              <a:t> </a:t>
            </a:r>
            <a:r>
              <a:rPr lang="en-GB" sz="2800" b="0" dirty="0">
                <a:solidFill>
                  <a:srgbClr val="FFFF00"/>
                </a:solidFill>
                <a:latin typeface="Chalkboard"/>
              </a:rPr>
              <a:t>s</a:t>
            </a:r>
          </a:p>
          <a:p>
            <a:pPr marL="742950" lvl="1" indent="-285750">
              <a:spcBef>
                <a:spcPct val="40000"/>
              </a:spcBef>
              <a:buFontTx/>
              <a:buChar char="–"/>
            </a:pPr>
            <a:r>
              <a:rPr lang="en-GB" sz="2800" b="0" dirty="0">
                <a:solidFill>
                  <a:srgbClr val="FFFF00"/>
                </a:solidFill>
                <a:latin typeface="Chalkboard"/>
              </a:rPr>
              <a:t>s `</a:t>
            </a:r>
            <a:r>
              <a:rPr lang="en-GB" sz="2800" b="0" dirty="0" err="1">
                <a:solidFill>
                  <a:srgbClr val="FFFF00"/>
                </a:solidFill>
                <a:latin typeface="Chalkboard"/>
              </a:rPr>
              <a:t>orElse</a:t>
            </a:r>
            <a:r>
              <a:rPr lang="en-GB" sz="2800" b="0" dirty="0">
                <a:solidFill>
                  <a:srgbClr val="FFFF00"/>
                </a:solidFill>
                <a:latin typeface="Chalkboard"/>
              </a:rPr>
              <a:t>` retry </a:t>
            </a:r>
            <a:r>
              <a:rPr lang="en-GB" sz="2800" b="0" dirty="0">
                <a:latin typeface="Chalkboard"/>
              </a:rPr>
              <a:t>= </a:t>
            </a:r>
            <a:r>
              <a:rPr lang="en-GB" sz="2800" b="0" dirty="0" err="1">
                <a:solidFill>
                  <a:srgbClr val="FFFF00"/>
                </a:solidFill>
                <a:latin typeface="Chalkboard"/>
              </a:rPr>
              <a:t>s</a:t>
            </a:r>
            <a:r>
              <a:rPr lang="en-GB" sz="2800" b="0" dirty="0" smtClean="0">
                <a:latin typeface="Chalkboard"/>
              </a:rPr>
              <a:t/>
            </a:r>
            <a:br>
              <a:rPr lang="en-GB" sz="2800" b="0" dirty="0" smtClean="0">
                <a:latin typeface="Chalkboard"/>
              </a:rPr>
            </a:br>
            <a:endParaRPr lang="en-GB" sz="2800" b="0" dirty="0" smtClean="0">
              <a:latin typeface="Chalkboard"/>
            </a:endParaRPr>
          </a:p>
          <a:p>
            <a:pPr marL="285750" indent="-285750">
              <a:spcBef>
                <a:spcPct val="40000"/>
              </a:spcBef>
              <a:buFont typeface="Wingdings" charset="2"/>
              <a:buChar char="§"/>
            </a:pPr>
            <a:r>
              <a:rPr lang="en-GB" sz="2800" b="0" dirty="0" smtClean="0">
                <a:latin typeface="Chalkboard"/>
              </a:rPr>
              <a:t>(These equations make STM an </a:t>
            </a:r>
            <a:r>
              <a:rPr lang="en-GB" sz="2800" b="0" dirty="0">
                <a:latin typeface="Chalkboard"/>
              </a:rPr>
              <a:t>instance </a:t>
            </a:r>
            <a:r>
              <a:rPr lang="en-GB" sz="2800" b="0" dirty="0" smtClean="0">
                <a:latin typeface="Chalkboard"/>
              </a:rPr>
              <a:t>of the Haskell </a:t>
            </a:r>
            <a:r>
              <a:rPr lang="en-GB" sz="2800" b="0" dirty="0" err="1" smtClean="0">
                <a:latin typeface="Chalkboard"/>
              </a:rPr>
              <a:t>typeclass</a:t>
            </a:r>
            <a:r>
              <a:rPr lang="en-GB" sz="2800" b="0" dirty="0" smtClean="0">
                <a:latin typeface="Chalkboard"/>
              </a:rPr>
              <a:t> </a:t>
            </a:r>
            <a:r>
              <a:rPr lang="en-GB" sz="2800" b="0" dirty="0" err="1" smtClean="0">
                <a:latin typeface="Chalkboard"/>
              </a:rPr>
              <a:t>MonadPlus</a:t>
            </a:r>
            <a:r>
              <a:rPr lang="en-GB" sz="2800" b="0" dirty="0" smtClean="0">
                <a:latin typeface="Chalkboard"/>
              </a:rPr>
              <a:t>, a Monad with some extra operations and properties.)</a:t>
            </a:r>
            <a:endParaRPr lang="en-GB" sz="2800" b="0" dirty="0">
              <a:latin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Title 22118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0" indent="0" defTabSz="914400" eaLnBrk="1" hangingPunct="1"/>
            <a:r>
              <a:rPr lang="en-GB" dirty="0" smtClean="0"/>
              <a:t>Idea 3:</a:t>
            </a:r>
            <a:r>
              <a:rPr lang="en-GB" dirty="0" smtClean="0"/>
              <a:t> Invariants</a:t>
            </a:r>
            <a:endParaRPr lang="en-GB" dirty="0" smtClean="0"/>
          </a:p>
        </p:txBody>
      </p:sp>
      <p:sp>
        <p:nvSpPr>
          <p:cNvPr id="221187" name="Text Placeholder 22118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58775" indent="-358775" defTabSz="914400" eaLnBrk="1" hangingPunct="1">
              <a:lnSpc>
                <a:spcPct val="90000"/>
              </a:lnSpc>
              <a:spcBef>
                <a:spcPts val="1200"/>
              </a:spcBef>
            </a:pPr>
            <a:r>
              <a:rPr lang="en-GB" dirty="0" smtClean="0"/>
              <a:t>The route to sanity is</a:t>
            </a:r>
            <a:r>
              <a:rPr lang="en-GB" dirty="0" smtClean="0"/>
              <a:t> to establish </a:t>
            </a:r>
            <a:r>
              <a:rPr lang="en-GB" b="1" dirty="0" smtClean="0"/>
              <a:t>invariants</a:t>
            </a:r>
            <a:r>
              <a:rPr lang="en-GB" dirty="0" smtClean="0"/>
              <a:t> that are </a:t>
            </a:r>
            <a:r>
              <a:rPr lang="en-GB" b="1" dirty="0" smtClean="0">
                <a:solidFill>
                  <a:srgbClr val="FFFF00"/>
                </a:solidFill>
              </a:rPr>
              <a:t>assumed on entry</a:t>
            </a:r>
            <a:r>
              <a:rPr lang="en-GB" dirty="0" smtClean="0"/>
              <a:t>, and </a:t>
            </a:r>
            <a:r>
              <a:rPr lang="en-GB" b="1" dirty="0" smtClean="0">
                <a:solidFill>
                  <a:srgbClr val="FFFF00"/>
                </a:solidFill>
              </a:rPr>
              <a:t>guaranteed on exit</a:t>
            </a:r>
            <a:r>
              <a:rPr lang="en-GB" dirty="0" smtClean="0"/>
              <a:t>, by </a:t>
            </a:r>
            <a:r>
              <a:rPr lang="en-GB" i="1" dirty="0" smtClean="0"/>
              <a:t>every atomic </a:t>
            </a:r>
            <a:r>
              <a:rPr lang="en-GB" i="1" dirty="0" smtClean="0"/>
              <a:t>block</a:t>
            </a:r>
            <a:r>
              <a:rPr lang="en-GB" dirty="0" smtClean="0"/>
              <a:t>.</a:t>
            </a:r>
          </a:p>
          <a:p>
            <a:pPr marL="358775" indent="-358775" defTabSz="914400" eaLnBrk="1" hangingPunct="1">
              <a:lnSpc>
                <a:spcPct val="90000"/>
              </a:lnSpc>
              <a:spcBef>
                <a:spcPts val="1200"/>
              </a:spcBef>
            </a:pPr>
            <a:r>
              <a:rPr lang="en-GB" dirty="0" smtClean="0"/>
              <a:t>We want to check these guarantees. But we don’t want to test every invariant after every atomic block.</a:t>
            </a:r>
          </a:p>
          <a:p>
            <a:pPr marL="358775" indent="-358775">
              <a:lnSpc>
                <a:spcPct val="90000"/>
              </a:lnSpc>
              <a:spcBef>
                <a:spcPts val="1200"/>
              </a:spcBef>
            </a:pPr>
            <a:r>
              <a:rPr lang="en-GB" dirty="0" smtClean="0"/>
              <a:t>Hmm.... Only test when something read by the invariant has changed.... rather like </a:t>
            </a:r>
            <a:r>
              <a:rPr lang="en-GB" dirty="0" smtClean="0">
                <a:solidFill>
                  <a:srgbClr val="FFFF00"/>
                </a:solidFill>
              </a:rPr>
              <a:t>retry</a:t>
            </a:r>
            <a:r>
              <a:rPr lang="en-GB" dirty="0" smtClean="0"/>
              <a:t>.</a:t>
            </a:r>
            <a:endParaRPr lang="en-GB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Title 222209"/>
          <p:cNvSpPr>
            <a:spLocks noGrp="1" noChangeArrowheads="1"/>
          </p:cNvSpPr>
          <p:nvPr>
            <p:ph type="title"/>
          </p:nvPr>
        </p:nvSpPr>
        <p:spPr>
          <a:xfrm>
            <a:off x="457200" y="160338"/>
            <a:ext cx="8229600" cy="1143000"/>
          </a:xfrm>
        </p:spPr>
        <p:txBody>
          <a:bodyPr/>
          <a:lstStyle/>
          <a:p>
            <a:pPr marL="0" indent="0" defTabSz="914400" eaLnBrk="1" hangingPunct="1"/>
            <a:r>
              <a:rPr lang="en-GB" dirty="0" smtClean="0"/>
              <a:t>Invariants:</a:t>
            </a:r>
            <a:r>
              <a:rPr lang="en-GB" dirty="0" smtClean="0"/>
              <a:t> One </a:t>
            </a:r>
            <a:r>
              <a:rPr lang="en-GB" dirty="0" smtClean="0"/>
              <a:t>N</a:t>
            </a:r>
            <a:r>
              <a:rPr lang="en-GB" dirty="0" smtClean="0"/>
              <a:t>ew </a:t>
            </a:r>
            <a:r>
              <a:rPr lang="en-GB" dirty="0" smtClean="0"/>
              <a:t>P</a:t>
            </a:r>
            <a:r>
              <a:rPr lang="en-GB" dirty="0" smtClean="0"/>
              <a:t>rimitive</a:t>
            </a:r>
            <a:endParaRPr lang="en-GB" dirty="0" smtClean="0"/>
          </a:p>
        </p:txBody>
      </p:sp>
      <p:sp>
        <p:nvSpPr>
          <p:cNvPr id="222212" name="TextBox 222211"/>
          <p:cNvSpPr txBox="1">
            <a:spLocks noChangeArrowheads="1"/>
          </p:cNvSpPr>
          <p:nvPr/>
        </p:nvSpPr>
        <p:spPr bwMode="auto">
          <a:xfrm>
            <a:off x="1258888" y="1341438"/>
            <a:ext cx="6337300" cy="485775"/>
          </a:xfrm>
          <a:prstGeom prst="rect">
            <a:avLst/>
          </a:prstGeom>
          <a:solidFill>
            <a:srgbClr val="CCECFF"/>
          </a:solidFill>
          <a:ln w="9525" cap="flat" cmpd="sng" algn="ctr">
            <a:solidFill>
              <a:srgbClr val="FFFF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defTabSz="182563">
              <a:lnSpc>
                <a:spcPct val="90000"/>
              </a:lnSpc>
              <a:spcBef>
                <a:spcPct val="4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</a:tabLst>
            </a:pPr>
            <a:r>
              <a:rPr lang="en-GB" sz="2800" b="1" dirty="0">
                <a:solidFill>
                  <a:schemeClr val="bg1"/>
                </a:solidFill>
                <a:latin typeface="Courier New"/>
                <a:cs typeface="Courier New"/>
              </a:rPr>
              <a:t>always </a:t>
            </a:r>
            <a:r>
              <a:rPr lang="en-GB" sz="2800" b="1" dirty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:: STM </a:t>
            </a:r>
            <a:r>
              <a:rPr lang="en-GB" sz="2800" b="1" dirty="0" err="1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Bool</a:t>
            </a:r>
            <a:r>
              <a:rPr lang="en-GB" sz="2800" b="1" dirty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 -&gt; STM ()</a:t>
            </a:r>
          </a:p>
        </p:txBody>
      </p:sp>
      <p:sp>
        <p:nvSpPr>
          <p:cNvPr id="222214" name="Rectangle 222213"/>
          <p:cNvSpPr>
            <a:spLocks noChangeArrowheads="1"/>
          </p:cNvSpPr>
          <p:nvPr/>
        </p:nvSpPr>
        <p:spPr bwMode="auto">
          <a:xfrm>
            <a:off x="468313" y="2143125"/>
            <a:ext cx="8135937" cy="2060575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80000"/>
              </a:lnSpc>
              <a:spcBef>
                <a:spcPct val="4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365125" algn="l"/>
                <a:tab pos="2422525" algn="l"/>
                <a:tab pos="4313238" algn="l"/>
              </a:tabLst>
            </a:pPr>
            <a:r>
              <a:rPr lang="en-GB" sz="2400" b="1" dirty="0" err="1">
                <a:solidFill>
                  <a:schemeClr val="bg1"/>
                </a:solidFill>
                <a:latin typeface="Courier New"/>
                <a:cs typeface="Courier New"/>
              </a:rPr>
              <a:t>newAccount</a:t>
            </a:r>
            <a:r>
              <a:rPr lang="en-GB" sz="2400" b="1" dirty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GB" sz="2400" b="1" dirty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:: STM (</a:t>
            </a:r>
            <a:r>
              <a:rPr lang="en-GB" sz="2400" b="1" dirty="0" err="1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TVar</a:t>
            </a:r>
            <a:r>
              <a:rPr lang="en-GB" sz="2400" b="1" dirty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 </a:t>
            </a:r>
            <a:r>
              <a:rPr lang="en-GB" sz="2400" b="1" dirty="0" err="1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Int</a:t>
            </a:r>
            <a:r>
              <a:rPr lang="en-GB" sz="2400" b="1" dirty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)</a:t>
            </a:r>
          </a:p>
          <a:p>
            <a:pPr>
              <a:lnSpc>
                <a:spcPct val="80000"/>
              </a:lnSpc>
              <a:spcBef>
                <a:spcPct val="4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365125" algn="l"/>
                <a:tab pos="2422525" algn="l"/>
                <a:tab pos="4313238" algn="l"/>
              </a:tabLst>
            </a:pPr>
            <a:r>
              <a:rPr lang="en-GB" sz="2400" b="1" dirty="0" err="1">
                <a:solidFill>
                  <a:schemeClr val="bg1"/>
                </a:solidFill>
                <a:latin typeface="Courier New"/>
                <a:cs typeface="Courier New"/>
              </a:rPr>
              <a:t>newAccount</a:t>
            </a:r>
            <a:r>
              <a:rPr lang="en-GB" sz="2400" b="1" dirty="0">
                <a:solidFill>
                  <a:schemeClr val="bg1"/>
                </a:solidFill>
                <a:latin typeface="Courier New"/>
                <a:cs typeface="Courier New"/>
              </a:rPr>
              <a:t> =</a:t>
            </a:r>
            <a:r>
              <a:rPr lang="en-GB" sz="2400" b="1" dirty="0" smtClean="0">
                <a:solidFill>
                  <a:schemeClr val="bg1"/>
                </a:solidFill>
                <a:latin typeface="Courier New"/>
                <a:cs typeface="Courier New"/>
              </a:rPr>
              <a:t>                              	do </a:t>
            </a:r>
            <a:r>
              <a:rPr lang="en-GB" sz="2400" b="1" dirty="0">
                <a:solidFill>
                  <a:schemeClr val="bg1"/>
                </a:solidFill>
                <a:latin typeface="Courier New"/>
                <a:cs typeface="Courier New"/>
              </a:rPr>
              <a:t>{ </a:t>
            </a:r>
            <a:r>
              <a:rPr lang="en-GB" sz="2400" b="1" dirty="0" err="1">
                <a:solidFill>
                  <a:schemeClr val="bg1"/>
                </a:solidFill>
                <a:latin typeface="Courier New"/>
                <a:cs typeface="Courier New"/>
              </a:rPr>
              <a:t>v</a:t>
            </a:r>
            <a:r>
              <a:rPr lang="en-GB" sz="2400" b="1" dirty="0">
                <a:solidFill>
                  <a:schemeClr val="bg1"/>
                </a:solidFill>
                <a:latin typeface="Courier New"/>
                <a:cs typeface="Courier New"/>
              </a:rPr>
              <a:t> &lt;- </a:t>
            </a:r>
            <a:r>
              <a:rPr lang="en-GB" sz="2400" b="1" dirty="0" err="1">
                <a:solidFill>
                  <a:schemeClr val="bg1"/>
                </a:solidFill>
                <a:latin typeface="Courier New"/>
                <a:cs typeface="Courier New"/>
              </a:rPr>
              <a:t>newTVar</a:t>
            </a:r>
            <a:r>
              <a:rPr lang="en-GB" sz="2400" b="1" dirty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GB" sz="2400" b="1" dirty="0" smtClean="0">
                <a:solidFill>
                  <a:schemeClr val="bg1"/>
                </a:solidFill>
                <a:latin typeface="Courier New"/>
                <a:cs typeface="Courier New"/>
              </a:rPr>
              <a:t>0;      	                      	     </a:t>
            </a:r>
            <a:r>
              <a:rPr lang="en-GB" sz="2400" b="1" dirty="0" smtClean="0">
                <a:solidFill>
                  <a:srgbClr val="FF0000"/>
                </a:solidFill>
                <a:latin typeface="Courier New"/>
                <a:cs typeface="Courier New"/>
              </a:rPr>
              <a:t>always </a:t>
            </a:r>
            <a:r>
              <a:rPr lang="en-GB" sz="2400" b="1" dirty="0">
                <a:solidFill>
                  <a:schemeClr val="bg1"/>
                </a:solidFill>
                <a:latin typeface="Courier New"/>
                <a:cs typeface="Courier New"/>
              </a:rPr>
              <a:t>(</a:t>
            </a:r>
            <a:r>
              <a:rPr lang="en-GB" sz="2400" b="1" dirty="0" smtClean="0">
                <a:solidFill>
                  <a:schemeClr val="bg1"/>
                </a:solidFill>
                <a:latin typeface="Courier New"/>
                <a:cs typeface="Courier New"/>
              </a:rPr>
              <a:t>do { </a:t>
            </a:r>
            <a:r>
              <a:rPr lang="en-GB" sz="2400" b="1" dirty="0" err="1">
                <a:solidFill>
                  <a:schemeClr val="bg1"/>
                </a:solidFill>
                <a:latin typeface="Courier New"/>
                <a:cs typeface="Courier New"/>
              </a:rPr>
              <a:t>cts</a:t>
            </a:r>
            <a:r>
              <a:rPr lang="en-GB" sz="2400" b="1" dirty="0">
                <a:solidFill>
                  <a:schemeClr val="bg1"/>
                </a:solidFill>
                <a:latin typeface="Courier New"/>
                <a:cs typeface="Courier New"/>
              </a:rPr>
              <a:t> &lt;- </a:t>
            </a:r>
            <a:r>
              <a:rPr lang="en-GB" sz="2400" b="1" dirty="0" err="1">
                <a:solidFill>
                  <a:schemeClr val="bg1"/>
                </a:solidFill>
                <a:latin typeface="Courier New"/>
                <a:cs typeface="Courier New"/>
              </a:rPr>
              <a:t>readTVar</a:t>
            </a:r>
            <a:r>
              <a:rPr lang="en-GB" sz="2400" b="1" dirty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GB" sz="2400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v</a:t>
            </a:r>
            <a:r>
              <a:rPr lang="en-GB" sz="2400" b="1" dirty="0" smtClean="0">
                <a:solidFill>
                  <a:schemeClr val="bg1"/>
                </a:solidFill>
                <a:latin typeface="Courier New"/>
                <a:cs typeface="Courier New"/>
              </a:rPr>
              <a:t>;  	                    return </a:t>
            </a:r>
            <a:r>
              <a:rPr lang="en-GB" sz="2400" b="1" dirty="0">
                <a:solidFill>
                  <a:schemeClr val="bg1"/>
                </a:solidFill>
                <a:latin typeface="Courier New"/>
                <a:cs typeface="Courier New"/>
              </a:rPr>
              <a:t>(</a:t>
            </a:r>
            <a:r>
              <a:rPr lang="en-GB" sz="2400" b="1" dirty="0" err="1">
                <a:solidFill>
                  <a:schemeClr val="bg1"/>
                </a:solidFill>
                <a:latin typeface="Courier New"/>
                <a:cs typeface="Courier New"/>
              </a:rPr>
              <a:t>cts</a:t>
            </a:r>
            <a:r>
              <a:rPr lang="en-GB" sz="2400" b="1" dirty="0">
                <a:solidFill>
                  <a:schemeClr val="bg1"/>
                </a:solidFill>
                <a:latin typeface="Courier New"/>
                <a:cs typeface="Courier New"/>
              </a:rPr>
              <a:t> &gt;= 0) }</a:t>
            </a:r>
            <a:r>
              <a:rPr lang="en-GB" sz="2400" b="1" dirty="0" smtClean="0">
                <a:solidFill>
                  <a:schemeClr val="bg1"/>
                </a:solidFill>
                <a:latin typeface="Courier New"/>
                <a:cs typeface="Courier New"/>
              </a:rPr>
              <a:t>); 	       return </a:t>
            </a:r>
            <a:r>
              <a:rPr lang="en-GB" sz="2400" b="1" dirty="0" err="1">
                <a:solidFill>
                  <a:schemeClr val="bg1"/>
                </a:solidFill>
                <a:latin typeface="Courier New"/>
                <a:cs typeface="Courier New"/>
              </a:rPr>
              <a:t>v</a:t>
            </a:r>
            <a:r>
              <a:rPr lang="en-GB" sz="2400" b="1" dirty="0">
                <a:solidFill>
                  <a:schemeClr val="bg1"/>
                </a:solidFill>
                <a:latin typeface="Courier New"/>
                <a:cs typeface="Courier New"/>
              </a:rPr>
              <a:t> }</a:t>
            </a:r>
          </a:p>
        </p:txBody>
      </p:sp>
      <p:sp>
        <p:nvSpPr>
          <p:cNvPr id="47108" name="Rounded Rectangular Callout 222215"/>
          <p:cNvSpPr>
            <a:spLocks noChangeArrowheads="1"/>
          </p:cNvSpPr>
          <p:nvPr/>
        </p:nvSpPr>
        <p:spPr bwMode="auto">
          <a:xfrm>
            <a:off x="5508625" y="4581525"/>
            <a:ext cx="3419475" cy="785606"/>
          </a:xfrm>
          <a:prstGeom prst="wedgeRoundRectCallout">
            <a:avLst>
              <a:gd name="adj1" fmla="val -54921"/>
              <a:gd name="adj2" fmla="val -129821"/>
              <a:gd name="adj3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/>
            <a:r>
              <a:rPr lang="en-GB" sz="2000" b="0" dirty="0">
                <a:solidFill>
                  <a:schemeClr val="bg1"/>
                </a:solidFill>
                <a:latin typeface="Chalkboard"/>
              </a:rPr>
              <a:t>An arbitrary </a:t>
            </a:r>
            <a:r>
              <a:rPr lang="en-GB" sz="2000" b="0" dirty="0" err="1" smtClean="0">
                <a:solidFill>
                  <a:schemeClr val="bg1"/>
                </a:solidFill>
                <a:latin typeface="Chalkboard"/>
              </a:rPr>
              <a:t>boolean</a:t>
            </a:r>
            <a:r>
              <a:rPr lang="en-GB" sz="2000" dirty="0">
                <a:solidFill>
                  <a:schemeClr val="bg1"/>
                </a:solidFill>
                <a:latin typeface="Chalkboard"/>
              </a:rPr>
              <a:t> </a:t>
            </a:r>
            <a:r>
              <a:rPr lang="en-GB" sz="2000" b="0" dirty="0" smtClean="0">
                <a:solidFill>
                  <a:schemeClr val="bg1"/>
                </a:solidFill>
                <a:latin typeface="Chalkboard"/>
              </a:rPr>
              <a:t>valued </a:t>
            </a:r>
            <a:r>
              <a:rPr lang="en-GB" sz="2000" b="0" dirty="0">
                <a:solidFill>
                  <a:schemeClr val="bg1"/>
                </a:solidFill>
                <a:latin typeface="Chalkboard"/>
              </a:rPr>
              <a:t>STM computation</a:t>
            </a:r>
          </a:p>
        </p:txBody>
      </p:sp>
      <p:sp>
        <p:nvSpPr>
          <p:cNvPr id="47109" name="TextBox 222218"/>
          <p:cNvSpPr txBox="1">
            <a:spLocks noChangeArrowheads="1"/>
          </p:cNvSpPr>
          <p:nvPr/>
        </p:nvSpPr>
        <p:spPr bwMode="auto">
          <a:xfrm>
            <a:off x="179388" y="4714875"/>
            <a:ext cx="5053012" cy="1571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r>
              <a:rPr lang="en-GB" sz="2400" b="0" dirty="0">
                <a:latin typeface="Chalkboard"/>
              </a:rPr>
              <a:t>Any transaction that modifies the account will check the invariant (no forgotten checks</a:t>
            </a:r>
            <a:r>
              <a:rPr lang="en-GB" sz="2400" b="0" dirty="0" smtClean="0">
                <a:latin typeface="Chalkboard"/>
              </a:rPr>
              <a:t>). If the </a:t>
            </a:r>
            <a:r>
              <a:rPr lang="en-GB" sz="2400" dirty="0" smtClean="0">
                <a:latin typeface="Chalkboard"/>
              </a:rPr>
              <a:t>check fails, the transaction restarts.</a:t>
            </a:r>
            <a:endParaRPr lang="en-GB" sz="2400" b="0" dirty="0">
              <a:latin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Title 223233"/>
          <p:cNvSpPr>
            <a:spLocks noGrp="1" noChangeArrowheads="1"/>
          </p:cNvSpPr>
          <p:nvPr>
            <p:ph type="title"/>
          </p:nvPr>
        </p:nvSpPr>
        <p:spPr>
          <a:xfrm>
            <a:off x="457200" y="147638"/>
            <a:ext cx="8229600" cy="1143000"/>
          </a:xfrm>
        </p:spPr>
        <p:txBody>
          <a:bodyPr/>
          <a:lstStyle/>
          <a:p>
            <a:pPr marL="0" indent="0" defTabSz="914400" eaLnBrk="1" hangingPunct="1"/>
            <a:r>
              <a:rPr lang="en-GB" dirty="0" smtClean="0"/>
              <a:t>What </a:t>
            </a:r>
            <a:r>
              <a:rPr lang="en-GB" dirty="0" smtClean="0">
                <a:solidFill>
                  <a:srgbClr val="FFFF00"/>
                </a:solidFill>
              </a:rPr>
              <a:t>always </a:t>
            </a:r>
            <a:r>
              <a:rPr lang="en-GB" dirty="0" smtClean="0"/>
              <a:t>does</a:t>
            </a:r>
          </a:p>
        </p:txBody>
      </p:sp>
      <p:sp>
        <p:nvSpPr>
          <p:cNvPr id="223235" name="Text Placeholder 223234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4464050"/>
          </a:xfrm>
        </p:spPr>
        <p:txBody>
          <a:bodyPr>
            <a:normAutofit/>
          </a:bodyPr>
          <a:lstStyle/>
          <a:p>
            <a:pPr marL="358775" indent="-358775"/>
            <a:r>
              <a:rPr lang="en-GB" sz="2400" dirty="0" smtClean="0"/>
              <a:t>The function </a:t>
            </a:r>
            <a:r>
              <a:rPr lang="en-GB" sz="2400" b="1" dirty="0" smtClean="0">
                <a:solidFill>
                  <a:srgbClr val="FFFF00"/>
                </a:solidFill>
              </a:rPr>
              <a:t>always</a:t>
            </a:r>
            <a:r>
              <a:rPr lang="en-GB" sz="2400" dirty="0" smtClean="0">
                <a:solidFill>
                  <a:srgbClr val="FFFF00"/>
                </a:solidFill>
              </a:rPr>
              <a:t> </a:t>
            </a:r>
            <a:r>
              <a:rPr lang="en-GB" sz="2400" dirty="0" smtClean="0"/>
              <a:t>adds a new invariant to a global pool of </a:t>
            </a:r>
            <a:r>
              <a:rPr lang="en-GB" sz="2400" dirty="0" smtClean="0"/>
              <a:t>invariants.</a:t>
            </a:r>
          </a:p>
          <a:p>
            <a:pPr marL="358775" indent="-358775" defTabSz="914400" eaLnBrk="1" hangingPunct="1"/>
            <a:r>
              <a:rPr lang="en-GB" sz="2400" dirty="0" smtClean="0"/>
              <a:t>Conceptually, every invariant is checked</a:t>
            </a:r>
            <a:r>
              <a:rPr lang="en-GB" sz="2400" dirty="0" smtClean="0"/>
              <a:t> as every transaction commits.</a:t>
            </a:r>
          </a:p>
          <a:p>
            <a:pPr marL="358775" indent="-358775" defTabSz="914400" eaLnBrk="1" hangingPunct="1"/>
            <a:r>
              <a:rPr lang="en-GB" sz="2400" dirty="0" smtClean="0"/>
              <a:t>But the implementation checks only invariants that read </a:t>
            </a:r>
            <a:r>
              <a:rPr lang="en-GB" sz="2400" dirty="0" err="1" smtClean="0"/>
              <a:t>TVars</a:t>
            </a:r>
            <a:r>
              <a:rPr lang="en-GB" sz="2400" dirty="0" smtClean="0"/>
              <a:t> that have been written by the transaction</a:t>
            </a:r>
          </a:p>
          <a:p>
            <a:pPr marL="358775" indent="-358775" defTabSz="914400" eaLnBrk="1" hangingPunct="1"/>
            <a:r>
              <a:rPr lang="en-GB" sz="2400" dirty="0" smtClean="0"/>
              <a:t>...and garbage collects invariants that are checking dead </a:t>
            </a:r>
            <a:r>
              <a:rPr lang="en-GB" sz="2400" dirty="0" smtClean="0"/>
              <a:t>T</a:t>
            </a:r>
            <a:r>
              <a:rPr lang="en-US" sz="2400" dirty="0" err="1" smtClean="0"/>
              <a:t>v</a:t>
            </a:r>
            <a:r>
              <a:rPr lang="en-GB" sz="2400" dirty="0" err="1" smtClean="0"/>
              <a:t>ars</a:t>
            </a:r>
            <a:r>
              <a:rPr lang="en-GB" sz="2400" dirty="0" smtClean="0"/>
              <a:t>.</a:t>
            </a:r>
            <a:endParaRPr lang="en-GB" sz="2400" dirty="0" smtClean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258888" y="1341438"/>
            <a:ext cx="6337300" cy="485775"/>
          </a:xfrm>
          <a:prstGeom prst="rect">
            <a:avLst/>
          </a:prstGeom>
          <a:solidFill>
            <a:srgbClr val="CCECFF"/>
          </a:solidFill>
          <a:ln w="9525" cap="flat" cmpd="sng" algn="ctr">
            <a:solidFill>
              <a:srgbClr val="FFFF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defTabSz="182563">
              <a:lnSpc>
                <a:spcPct val="90000"/>
              </a:lnSpc>
              <a:spcBef>
                <a:spcPct val="4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</a:tabLst>
            </a:pPr>
            <a:r>
              <a:rPr lang="en-GB" sz="2800" b="1" dirty="0">
                <a:solidFill>
                  <a:schemeClr val="bg1"/>
                </a:solidFill>
                <a:latin typeface="Courier New"/>
                <a:cs typeface="Courier New"/>
              </a:rPr>
              <a:t>always </a:t>
            </a:r>
            <a:r>
              <a:rPr lang="en-GB" sz="2800" b="1" dirty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:: STM </a:t>
            </a:r>
            <a:r>
              <a:rPr lang="en-GB" sz="2800" b="1" dirty="0" err="1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Bool</a:t>
            </a:r>
            <a:r>
              <a:rPr lang="en-GB" sz="2800" b="1" dirty="0">
                <a:solidFill>
                  <a:schemeClr val="accent4">
                    <a:lumMod val="75000"/>
                  </a:schemeClr>
                </a:solidFill>
                <a:latin typeface="Courier New"/>
                <a:cs typeface="Courier New"/>
              </a:rPr>
              <a:t> -&gt; STM ()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04" name="Title 18330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0" indent="0" defTabSz="914400" eaLnBrk="1" hangingPunct="1"/>
            <a:r>
              <a:rPr lang="en-GB" dirty="0" smtClean="0"/>
              <a:t>What does it all mean?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/>
              </a:buClr>
            </a:pPr>
            <a:r>
              <a:rPr lang="en-US" dirty="0" smtClean="0"/>
              <a:t>Everything so far is intuitive and arm-</a:t>
            </a:r>
            <a:r>
              <a:rPr lang="en-US" dirty="0" err="1" smtClean="0"/>
              <a:t>wavey</a:t>
            </a:r>
            <a:r>
              <a:rPr lang="en-US" dirty="0" smtClean="0"/>
              <a:t>.</a:t>
            </a:r>
          </a:p>
          <a:p>
            <a:pPr>
              <a:buClr>
                <a:schemeClr val="tx1"/>
              </a:buClr>
            </a:pPr>
            <a:r>
              <a:rPr lang="en-US" dirty="0" smtClean="0"/>
              <a:t>But what happens if it’s raining, and you are inside an </a:t>
            </a:r>
            <a:r>
              <a:rPr lang="en-US" dirty="0" err="1" smtClean="0">
                <a:solidFill>
                  <a:srgbClr val="FFFF00"/>
                </a:solidFill>
              </a:rPr>
              <a:t>orElse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smtClean="0"/>
              <a:t>and you throw an exception that contains a value that mentions...?</a:t>
            </a:r>
          </a:p>
          <a:p>
            <a:pPr>
              <a:buClr>
                <a:schemeClr val="tx1"/>
              </a:buClr>
            </a:pPr>
            <a:r>
              <a:rPr lang="en-US" dirty="0" smtClean="0"/>
              <a:t>We need a precise </a:t>
            </a:r>
            <a:r>
              <a:rPr lang="en-US" dirty="0" smtClean="0"/>
              <a:t>specification!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3" name="Rectangle 199682"/>
          <p:cNvSpPr>
            <a:spLocks noChangeArrowheads="1"/>
          </p:cNvSpPr>
          <p:nvPr/>
        </p:nvSpPr>
        <p:spPr bwMode="auto">
          <a:xfrm>
            <a:off x="2498725" y="3246438"/>
            <a:ext cx="4314001" cy="369332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Blip>
                <a:blip r:embed="rId3"/>
              </a:buBlip>
            </a:pPr>
            <a:r>
              <a:rPr lang="en-GB" b="0" dirty="0">
                <a:effectLst>
                  <a:outerShdw blurRad="38100" dist="38100" dir="2700000" algn="tl">
                    <a:srgbClr val="FFFFFF"/>
                  </a:outerShdw>
                </a:effectLst>
                <a:latin typeface="Chalkboard"/>
              </a:rPr>
              <a:t>No way to wait for complex conditions</a:t>
            </a:r>
          </a:p>
        </p:txBody>
      </p:sp>
      <p:pic>
        <p:nvPicPr>
          <p:cNvPr id="50179" name="Rectangle 19968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57463" y="333375"/>
            <a:ext cx="6191250" cy="538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0" name="TextBox 199684"/>
          <p:cNvSpPr txBox="1">
            <a:spLocks noChangeArrowheads="1"/>
          </p:cNvSpPr>
          <p:nvPr/>
        </p:nvSpPr>
        <p:spPr bwMode="auto">
          <a:xfrm>
            <a:off x="322263" y="2349500"/>
            <a:ext cx="2017712" cy="107721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3200" b="0" dirty="0" smtClean="0">
                <a:solidFill>
                  <a:srgbClr val="000000"/>
                </a:solidFill>
                <a:latin typeface="Chalkboard"/>
              </a:rPr>
              <a:t>One exists</a:t>
            </a:r>
            <a:endParaRPr lang="en-GB" sz="3200" b="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31950" y="6091535"/>
            <a:ext cx="58801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8775" indent="-358775"/>
            <a:r>
              <a:rPr lang="en-GB" dirty="0" smtClean="0">
                <a:latin typeface="Chalkboard"/>
                <a:cs typeface="Chalkboard"/>
              </a:rPr>
              <a:t>See “</a:t>
            </a:r>
            <a:r>
              <a:rPr lang="en-US" b="1" dirty="0" smtClean="0">
                <a:latin typeface="Chalkboard"/>
                <a:cs typeface="Chalkboard"/>
                <a:hlinkClick r:id="rId5"/>
              </a:rPr>
              <a:t>Composable Memory Transactions</a:t>
            </a:r>
            <a:r>
              <a:rPr lang="en-US" b="1" dirty="0" smtClean="0">
                <a:latin typeface="Chalkboard"/>
                <a:cs typeface="Chalkboard"/>
              </a:rPr>
              <a:t>” </a:t>
            </a:r>
            <a:r>
              <a:rPr lang="en-GB" dirty="0" smtClean="0">
                <a:latin typeface="Chalkboard"/>
                <a:cs typeface="Chalkboard"/>
              </a:rPr>
              <a:t>for</a:t>
            </a:r>
            <a:r>
              <a:rPr lang="en-GB" dirty="0" smtClean="0">
                <a:latin typeface="Chalkboard"/>
                <a:cs typeface="Chalkboard"/>
              </a:rPr>
              <a:t> details.</a:t>
            </a:r>
            <a:endParaRPr lang="en-GB" dirty="0" smtClean="0">
              <a:latin typeface="Chalkboard"/>
              <a:cs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7202" name="Title 947201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marL="0" indent="0" defTabSz="914400" eaLnBrk="1" hangingPunct="1"/>
            <a:r>
              <a:rPr lang="en-GB" dirty="0" smtClean="0"/>
              <a:t>What we want</a:t>
            </a:r>
          </a:p>
        </p:txBody>
      </p:sp>
      <p:sp>
        <p:nvSpPr>
          <p:cNvPr id="17412" name="Rectangle 947202"/>
          <p:cNvSpPr>
            <a:spLocks noChangeArrowheads="1"/>
          </p:cNvSpPr>
          <p:nvPr/>
        </p:nvSpPr>
        <p:spPr bwMode="auto">
          <a:xfrm>
            <a:off x="2771775" y="5084763"/>
            <a:ext cx="3671888" cy="792162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dirty="0">
                <a:solidFill>
                  <a:schemeClr val="bg1"/>
                </a:solidFill>
                <a:latin typeface="Chalkboard"/>
              </a:rPr>
              <a:t>Hardware</a:t>
            </a:r>
          </a:p>
        </p:txBody>
      </p:sp>
      <p:sp>
        <p:nvSpPr>
          <p:cNvPr id="17413" name="Rectangle 947203"/>
          <p:cNvSpPr>
            <a:spLocks noChangeArrowheads="1"/>
          </p:cNvSpPr>
          <p:nvPr/>
        </p:nvSpPr>
        <p:spPr bwMode="auto">
          <a:xfrm>
            <a:off x="755650" y="3789363"/>
            <a:ext cx="7704138" cy="1295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800" dirty="0">
                <a:solidFill>
                  <a:srgbClr val="640000"/>
                </a:solidFill>
                <a:latin typeface="Chalkboard"/>
              </a:rPr>
              <a:t>Concurrency primitives</a:t>
            </a:r>
          </a:p>
        </p:txBody>
      </p:sp>
      <p:sp>
        <p:nvSpPr>
          <p:cNvPr id="17415" name="Rectangle 947205"/>
          <p:cNvSpPr>
            <a:spLocks noChangeArrowheads="1"/>
          </p:cNvSpPr>
          <p:nvPr/>
        </p:nvSpPr>
        <p:spPr bwMode="auto">
          <a:xfrm>
            <a:off x="1857375" y="3263900"/>
            <a:ext cx="1201738" cy="476250"/>
          </a:xfrm>
          <a:prstGeom prst="rect">
            <a:avLst/>
          </a:prstGeom>
          <a:solidFill>
            <a:schemeClr val="accent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dirty="0">
                <a:latin typeface="Chalkboard"/>
              </a:rPr>
              <a:t>Library</a:t>
            </a:r>
          </a:p>
        </p:txBody>
      </p:sp>
      <p:sp>
        <p:nvSpPr>
          <p:cNvPr id="17416" name="Rectangle 947206"/>
          <p:cNvSpPr>
            <a:spLocks noChangeArrowheads="1"/>
          </p:cNvSpPr>
          <p:nvPr/>
        </p:nvSpPr>
        <p:spPr bwMode="auto">
          <a:xfrm>
            <a:off x="3924300" y="3263900"/>
            <a:ext cx="1201738" cy="476250"/>
          </a:xfrm>
          <a:prstGeom prst="rect">
            <a:avLst/>
          </a:prstGeom>
          <a:solidFill>
            <a:schemeClr val="accent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dirty="0">
                <a:latin typeface="Chalkboard"/>
              </a:rPr>
              <a:t>Library</a:t>
            </a:r>
          </a:p>
        </p:txBody>
      </p:sp>
      <p:sp>
        <p:nvSpPr>
          <p:cNvPr id="17417" name="Rectangle 947207"/>
          <p:cNvSpPr>
            <a:spLocks noChangeArrowheads="1"/>
          </p:cNvSpPr>
          <p:nvPr/>
        </p:nvSpPr>
        <p:spPr bwMode="auto">
          <a:xfrm>
            <a:off x="5991225" y="3263900"/>
            <a:ext cx="1201738" cy="476250"/>
          </a:xfrm>
          <a:prstGeom prst="rect">
            <a:avLst/>
          </a:prstGeom>
          <a:solidFill>
            <a:schemeClr val="accent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dirty="0">
                <a:latin typeface="Chalkboard"/>
              </a:rPr>
              <a:t>Library</a:t>
            </a:r>
          </a:p>
        </p:txBody>
      </p:sp>
      <p:sp>
        <p:nvSpPr>
          <p:cNvPr id="17418" name="Rectangle 947208"/>
          <p:cNvSpPr>
            <a:spLocks noChangeArrowheads="1"/>
          </p:cNvSpPr>
          <p:nvPr/>
        </p:nvSpPr>
        <p:spPr bwMode="auto">
          <a:xfrm>
            <a:off x="2124075" y="2759075"/>
            <a:ext cx="2232025" cy="476250"/>
          </a:xfrm>
          <a:prstGeom prst="rect">
            <a:avLst/>
          </a:prstGeom>
          <a:solidFill>
            <a:schemeClr val="accent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dirty="0">
                <a:latin typeface="Chalkboard"/>
              </a:rPr>
              <a:t>Library</a:t>
            </a:r>
          </a:p>
        </p:txBody>
      </p:sp>
      <p:sp>
        <p:nvSpPr>
          <p:cNvPr id="17419" name="Rectangle 947209"/>
          <p:cNvSpPr>
            <a:spLocks noChangeArrowheads="1"/>
          </p:cNvSpPr>
          <p:nvPr/>
        </p:nvSpPr>
        <p:spPr bwMode="auto">
          <a:xfrm>
            <a:off x="2339975" y="2182813"/>
            <a:ext cx="1008063" cy="549275"/>
          </a:xfrm>
          <a:prstGeom prst="rect">
            <a:avLst/>
          </a:prstGeom>
          <a:solidFill>
            <a:schemeClr val="accent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dirty="0">
                <a:latin typeface="Chalkboard"/>
              </a:rPr>
              <a:t>Library</a:t>
            </a:r>
          </a:p>
        </p:txBody>
      </p:sp>
      <p:sp>
        <p:nvSpPr>
          <p:cNvPr id="17420" name="Rectangle 947210"/>
          <p:cNvSpPr>
            <a:spLocks noChangeArrowheads="1"/>
          </p:cNvSpPr>
          <p:nvPr/>
        </p:nvSpPr>
        <p:spPr bwMode="auto">
          <a:xfrm>
            <a:off x="5508625" y="2182813"/>
            <a:ext cx="1296988" cy="1052512"/>
          </a:xfrm>
          <a:prstGeom prst="rect">
            <a:avLst/>
          </a:prstGeom>
          <a:solidFill>
            <a:schemeClr val="accent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dirty="0">
                <a:latin typeface="Chalkboard"/>
              </a:rPr>
              <a:t>Library</a:t>
            </a:r>
          </a:p>
        </p:txBody>
      </p:sp>
      <p:sp>
        <p:nvSpPr>
          <p:cNvPr id="17421" name="Rectangle 947211"/>
          <p:cNvSpPr>
            <a:spLocks noChangeArrowheads="1"/>
          </p:cNvSpPr>
          <p:nvPr/>
        </p:nvSpPr>
        <p:spPr bwMode="auto">
          <a:xfrm>
            <a:off x="2700338" y="1463675"/>
            <a:ext cx="3671887" cy="692150"/>
          </a:xfrm>
          <a:prstGeom prst="rect">
            <a:avLst/>
          </a:prstGeom>
          <a:solidFill>
            <a:schemeClr val="accent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dirty="0">
                <a:latin typeface="Chalkboard"/>
              </a:rPr>
              <a:t>Library</a:t>
            </a:r>
          </a:p>
        </p:txBody>
      </p:sp>
      <p:sp>
        <p:nvSpPr>
          <p:cNvPr id="17414" name="Straight Connector 947204"/>
          <p:cNvSpPr>
            <a:spLocks noChangeShapeType="1"/>
          </p:cNvSpPr>
          <p:nvPr/>
        </p:nvSpPr>
        <p:spPr bwMode="auto">
          <a:xfrm>
            <a:off x="250825" y="3767138"/>
            <a:ext cx="8569325" cy="0"/>
          </a:xfrm>
          <a:prstGeom prst="line">
            <a:avLst/>
          </a:prstGeom>
          <a:noFill/>
          <a:ln w="5715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GB" dirty="0">
              <a:latin typeface="Chalkboard"/>
            </a:endParaRPr>
          </a:p>
        </p:txBody>
      </p:sp>
      <p:sp>
        <p:nvSpPr>
          <p:cNvPr id="16" name="Rounded Rectangular Callout 928772"/>
          <p:cNvSpPr>
            <a:spLocks noChangeArrowheads="1"/>
          </p:cNvSpPr>
          <p:nvPr/>
        </p:nvSpPr>
        <p:spPr bwMode="auto">
          <a:xfrm>
            <a:off x="219075" y="971550"/>
            <a:ext cx="2016125" cy="1328023"/>
          </a:xfrm>
          <a:prstGeom prst="wedgeRoundRectCallout">
            <a:avLst>
              <a:gd name="adj1" fmla="val 41259"/>
              <a:gd name="adj2" fmla="val 75900"/>
              <a:gd name="adj3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  <a:latin typeface="Chalkboard"/>
              </a:rPr>
              <a:t>Libraries build layered concurrency abstractions </a:t>
            </a:r>
            <a:endParaRPr lang="en-GB" dirty="0">
              <a:solidFill>
                <a:schemeClr val="bg1"/>
              </a:solidFill>
              <a:latin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Title 13926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Haskell Implementation</a:t>
            </a:r>
            <a:endParaRPr lang="en-GB" dirty="0" smtClean="0"/>
          </a:p>
        </p:txBody>
      </p:sp>
      <p:sp>
        <p:nvSpPr>
          <p:cNvPr id="139267" name="Text Placeholder 139266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14900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A complete, multiprocessor implementation of STM exists as of GHC 6.</a:t>
            </a:r>
            <a:endParaRPr lang="en-GB" dirty="0" smtClean="0">
              <a:solidFill>
                <a:srgbClr val="FFFF00"/>
              </a:solidFill>
            </a:endParaRPr>
          </a:p>
          <a:p>
            <a:r>
              <a:rPr lang="en-GB" dirty="0" smtClean="0">
                <a:solidFill>
                  <a:srgbClr val="FFFF00"/>
                </a:solidFill>
              </a:rPr>
              <a:t>Experience to date</a:t>
            </a:r>
            <a:r>
              <a:rPr lang="en-GB" dirty="0" smtClean="0"/>
              <a:t>: even for the most mutation-intensive program, the Haskell STM implementation is as fast as the previous </a:t>
            </a:r>
            <a:r>
              <a:rPr lang="en-GB" dirty="0" err="1" smtClean="0"/>
              <a:t>MVar</a:t>
            </a:r>
            <a:r>
              <a:rPr lang="en-GB" dirty="0" smtClean="0"/>
              <a:t> implementation.  </a:t>
            </a:r>
          </a:p>
          <a:p>
            <a:pPr lvl="1"/>
            <a:r>
              <a:rPr lang="en-GB" dirty="0" smtClean="0"/>
              <a:t>The </a:t>
            </a:r>
            <a:r>
              <a:rPr lang="en-GB" dirty="0" err="1" smtClean="0"/>
              <a:t>MVar</a:t>
            </a:r>
            <a:r>
              <a:rPr lang="en-GB" dirty="0" smtClean="0"/>
              <a:t> version paid heavy costs for (usually unused) exception handlers.</a:t>
            </a:r>
          </a:p>
          <a:p>
            <a:r>
              <a:rPr lang="en-GB" dirty="0" smtClean="0"/>
              <a:t>Need more experience using STM in practice, though!</a:t>
            </a:r>
          </a:p>
          <a:p>
            <a:r>
              <a:rPr lang="en-GB" dirty="0" smtClean="0"/>
              <a:t>You can play with it.  The reading assignment contains a complete STM program.</a:t>
            </a:r>
          </a:p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5738"/>
            <a:ext cx="8229600" cy="754062"/>
          </a:xfrm>
        </p:spPr>
        <p:txBody>
          <a:bodyPr>
            <a:normAutofit/>
          </a:bodyPr>
          <a:lstStyle/>
          <a:p>
            <a:r>
              <a:rPr lang="en-US" dirty="0" smtClean="0"/>
              <a:t>STM in Mainstream Languages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28700"/>
            <a:ext cx="8229600" cy="4709160"/>
          </a:xfrm>
        </p:spPr>
        <p:txBody>
          <a:bodyPr/>
          <a:lstStyle/>
          <a:p>
            <a:r>
              <a:rPr lang="en-US" dirty="0" smtClean="0"/>
              <a:t>There are similar proposals for adding STM to Java and other mainstream languages.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49300" y="2145943"/>
            <a:ext cx="7721600" cy="4524316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class Account { 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float balance; 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void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deposit(float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amt) { 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  </a:t>
            </a: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atomic 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{ balance += amt; } 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} 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void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withdraw(float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amt) { 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  </a:t>
            </a: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atomic 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{ 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   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if(balance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&lt; amt)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throw 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new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OutOfMoneyError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(); 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    balance -= amt;  }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}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void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transfer(Acct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other, float amt) { 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  </a:t>
            </a: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atomic 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{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</a:t>
            </a: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// Can compose withdraw and deposit.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   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other.withdraw(amt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   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this.deposit(amt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); }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}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}</a:t>
            </a:r>
            <a:endParaRPr lang="en-US" b="1" dirty="0">
              <a:solidFill>
                <a:schemeClr val="bg1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Weak </a:t>
            </a:r>
            <a:r>
              <a:rPr lang="en-US" dirty="0" err="1" smtClean="0"/>
              <a:t>vs</a:t>
            </a:r>
            <a:r>
              <a:rPr lang="en-US" dirty="0" smtClean="0"/>
              <a:t> Strong Atomicity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Unlike Haskell, type systems in mainstream languages don’t control where effects occur.</a:t>
            </a:r>
          </a:p>
          <a:p>
            <a:r>
              <a:rPr lang="en-US" dirty="0" smtClean="0"/>
              <a:t>What happens if code outside a transaction conflicts with code inside a transaction?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Weak Atomicity</a:t>
            </a:r>
            <a:r>
              <a:rPr lang="en-US" dirty="0" smtClean="0"/>
              <a:t>: Non-transactional code can see </a:t>
            </a:r>
            <a:r>
              <a:rPr lang="en-US" dirty="0" smtClean="0">
                <a:solidFill>
                  <a:srgbClr val="FF0000"/>
                </a:solidFill>
              </a:rPr>
              <a:t>inconsistent </a:t>
            </a:r>
            <a:r>
              <a:rPr lang="en-US" dirty="0" smtClean="0"/>
              <a:t>memory states. Programmer should avoid such situations by placing all accesses to shared state in transaction.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Strong Atomicity</a:t>
            </a:r>
            <a:r>
              <a:rPr lang="en-US" dirty="0" smtClean="0"/>
              <a:t>: Non-transactional code is guaranteed to see a consistent view of shared state.  This guarantee may cause a performance hit.</a:t>
            </a:r>
          </a:p>
        </p:txBody>
      </p:sp>
      <p:sp>
        <p:nvSpPr>
          <p:cNvPr id="4" name="TextBox 199684"/>
          <p:cNvSpPr txBox="1">
            <a:spLocks noChangeArrowheads="1"/>
          </p:cNvSpPr>
          <p:nvPr/>
        </p:nvSpPr>
        <p:spPr bwMode="auto">
          <a:xfrm>
            <a:off x="804862" y="6134100"/>
            <a:ext cx="775493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2000" b="0" dirty="0" smtClean="0">
                <a:latin typeface="Chalkboard"/>
              </a:rPr>
              <a:t>For more information: “</a:t>
            </a:r>
            <a:r>
              <a:rPr lang="en-US" sz="2000" dirty="0" smtClean="0">
                <a:latin typeface="Chalkboard"/>
                <a:hlinkClick r:id="rId2"/>
              </a:rPr>
              <a:t>Enforcing </a:t>
            </a:r>
            <a:r>
              <a:rPr lang="en-US" sz="2000" dirty="0" smtClean="0">
                <a:latin typeface="Chalkboard"/>
                <a:hlinkClick r:id="rId2"/>
              </a:rPr>
              <a:t>Isolation and Ordering in </a:t>
            </a:r>
            <a:r>
              <a:rPr lang="en-US" sz="2000" dirty="0" smtClean="0">
                <a:latin typeface="Chalkboard"/>
                <a:hlinkClick r:id="rId2"/>
              </a:rPr>
              <a:t>STM</a:t>
            </a:r>
            <a:r>
              <a:rPr lang="en-US" sz="2000" dirty="0" smtClean="0">
                <a:latin typeface="Chalkboard"/>
              </a:rPr>
              <a:t>”</a:t>
            </a:r>
            <a:endParaRPr lang="en-GB" sz="2000" b="0" dirty="0">
              <a:latin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1058" name="Title 94105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Performance</a:t>
            </a:r>
            <a:endParaRPr lang="en-GB" dirty="0" smtClean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At </a:t>
            </a:r>
            <a:r>
              <a:rPr lang="en-US" dirty="0" smtClean="0"/>
              <a:t>first, atomic blocks look insanely expensive. </a:t>
            </a:r>
            <a:br>
              <a:rPr lang="en-US" dirty="0" smtClean="0"/>
            </a:br>
            <a:r>
              <a:rPr lang="en-US" dirty="0" smtClean="0"/>
              <a:t>A naive implementation (c.f. databases):</a:t>
            </a:r>
          </a:p>
          <a:p>
            <a:pPr lvl="1"/>
            <a:r>
              <a:rPr lang="en-US" dirty="0" smtClean="0"/>
              <a:t>Every load and store instruction logs information into a thread-local </a:t>
            </a:r>
            <a:r>
              <a:rPr lang="en-US" dirty="0" smtClean="0"/>
              <a:t>log.</a:t>
            </a:r>
          </a:p>
          <a:p>
            <a:pPr lvl="1"/>
            <a:r>
              <a:rPr lang="en-US" dirty="0" smtClean="0"/>
              <a:t>A store instruction writes the log </a:t>
            </a:r>
            <a:r>
              <a:rPr lang="en-US" dirty="0" smtClean="0"/>
              <a:t>only.</a:t>
            </a:r>
          </a:p>
          <a:p>
            <a:pPr lvl="1"/>
            <a:r>
              <a:rPr lang="en-US" dirty="0" smtClean="0"/>
              <a:t>A load instruction consults the log </a:t>
            </a:r>
            <a:r>
              <a:rPr lang="en-US" dirty="0" smtClean="0"/>
              <a:t>first.</a:t>
            </a:r>
          </a:p>
          <a:p>
            <a:pPr lvl="1"/>
            <a:r>
              <a:rPr lang="en-US" dirty="0" smtClean="0"/>
              <a:t>Validate the log at the end of the block.</a:t>
            </a:r>
          </a:p>
          <a:p>
            <a:pPr lvl="2"/>
            <a:r>
              <a:rPr lang="en-US" dirty="0" smtClean="0"/>
              <a:t>If succeeds, atomically commit to shared memory.</a:t>
            </a:r>
          </a:p>
          <a:p>
            <a:pPr lvl="2"/>
            <a:r>
              <a:rPr lang="en-US" dirty="0" smtClean="0"/>
              <a:t>If fails, restart the transaction.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275" name="Object 3"/>
          <p:cNvGraphicFramePr>
            <a:graphicFrameLocks noChangeAspect="1"/>
          </p:cNvGraphicFramePr>
          <p:nvPr/>
        </p:nvGraphicFramePr>
        <p:xfrm>
          <a:off x="80962" y="468313"/>
          <a:ext cx="8283576" cy="6669087"/>
        </p:xfrm>
        <a:graphic>
          <a:graphicData uri="http://schemas.openxmlformats.org/presentationml/2006/ole">
            <p:oleObj spid="_x0000_s162818" name="Worksheet" r:id="rId4" imgW="8285182" imgH="6669602" progId="Excel.Sheet.8">
              <p:embed/>
            </p:oleObj>
          </a:graphicData>
        </a:graphic>
      </p:graphicFrame>
      <p:sp>
        <p:nvSpPr>
          <p:cNvPr id="752642" name="Title 752641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marL="0" indent="0" defTabSz="914400" eaLnBrk="1" hangingPunct="1"/>
            <a:r>
              <a:rPr lang="en-GB" dirty="0" smtClean="0"/>
              <a:t>State of the</a:t>
            </a:r>
            <a:r>
              <a:rPr lang="en-GB" dirty="0" smtClean="0"/>
              <a:t> Art </a:t>
            </a:r>
            <a:r>
              <a:rPr lang="en-GB" dirty="0" smtClean="0"/>
              <a:t>Circa</a:t>
            </a:r>
            <a:r>
              <a:rPr lang="en-GB" dirty="0" smtClean="0"/>
              <a:t> </a:t>
            </a:r>
            <a:r>
              <a:rPr lang="en-GB" dirty="0" smtClean="0"/>
              <a:t>2003</a:t>
            </a:r>
          </a:p>
        </p:txBody>
      </p:sp>
      <p:sp>
        <p:nvSpPr>
          <p:cNvPr id="54277" name="TextBox 752653"/>
          <p:cNvSpPr txBox="1">
            <a:spLocks noChangeArrowheads="1"/>
          </p:cNvSpPr>
          <p:nvPr/>
        </p:nvSpPr>
        <p:spPr bwMode="auto">
          <a:xfrm rot="-5400000">
            <a:off x="-887412" y="3082409"/>
            <a:ext cx="31686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b="0" dirty="0">
                <a:latin typeface="Chalkboard"/>
              </a:rPr>
              <a:t>Normalised execution time</a:t>
            </a:r>
          </a:p>
        </p:txBody>
      </p:sp>
      <p:sp>
        <p:nvSpPr>
          <p:cNvPr id="54278" name="Rectangular Callout 752689"/>
          <p:cNvSpPr>
            <a:spLocks noChangeArrowheads="1"/>
          </p:cNvSpPr>
          <p:nvPr/>
        </p:nvSpPr>
        <p:spPr bwMode="auto">
          <a:xfrm>
            <a:off x="1087438" y="3268663"/>
            <a:ext cx="1512887" cy="503237"/>
          </a:xfrm>
          <a:prstGeom prst="wedgeRectCallout">
            <a:avLst>
              <a:gd name="adj1" fmla="val 19148"/>
              <a:gd name="adj2" fmla="val 186278"/>
            </a:avLst>
          </a:prstGeom>
          <a:solidFill>
            <a:schemeClr val="bg1">
              <a:alpha val="8196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1400" dirty="0">
                <a:latin typeface="Chalkboard"/>
              </a:rPr>
              <a:t>Sequential baseline (1.00x)</a:t>
            </a:r>
          </a:p>
        </p:txBody>
      </p:sp>
      <p:sp>
        <p:nvSpPr>
          <p:cNvPr id="54279" name="Rectangular Callout 752690"/>
          <p:cNvSpPr>
            <a:spLocks noChangeArrowheads="1"/>
          </p:cNvSpPr>
          <p:nvPr/>
        </p:nvSpPr>
        <p:spPr bwMode="auto">
          <a:xfrm>
            <a:off x="1593850" y="2187575"/>
            <a:ext cx="1655763" cy="504825"/>
          </a:xfrm>
          <a:prstGeom prst="wedgeRectCallout">
            <a:avLst>
              <a:gd name="adj1" fmla="val 30824"/>
              <a:gd name="adj2" fmla="val 361005"/>
            </a:avLst>
          </a:prstGeom>
          <a:solidFill>
            <a:schemeClr val="bg1">
              <a:alpha val="8196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1400" dirty="0">
                <a:latin typeface="Chalkboard"/>
              </a:rPr>
              <a:t>Coarse-grained locking (1.13x)</a:t>
            </a:r>
          </a:p>
        </p:txBody>
      </p:sp>
      <p:sp>
        <p:nvSpPr>
          <p:cNvPr id="54280" name="Rectangular Callout 752691"/>
          <p:cNvSpPr>
            <a:spLocks noChangeArrowheads="1"/>
          </p:cNvSpPr>
          <p:nvPr/>
        </p:nvSpPr>
        <p:spPr bwMode="auto">
          <a:xfrm>
            <a:off x="1881188" y="1468438"/>
            <a:ext cx="1584325" cy="504825"/>
          </a:xfrm>
          <a:prstGeom prst="wedgeRectCallout">
            <a:avLst>
              <a:gd name="adj1" fmla="val 61722"/>
              <a:gd name="adj2" fmla="val 65093"/>
            </a:avLst>
          </a:prstGeom>
          <a:solidFill>
            <a:schemeClr val="bg1">
              <a:alpha val="8196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1400" dirty="0">
                <a:latin typeface="Chalkboard"/>
              </a:rPr>
              <a:t>Fine-grained locking (2.57x)</a:t>
            </a:r>
          </a:p>
        </p:txBody>
      </p:sp>
      <p:sp>
        <p:nvSpPr>
          <p:cNvPr id="54281" name="Up Arrow 752696"/>
          <p:cNvSpPr>
            <a:spLocks noChangeArrowheads="1"/>
          </p:cNvSpPr>
          <p:nvPr/>
        </p:nvSpPr>
        <p:spPr bwMode="auto">
          <a:xfrm>
            <a:off x="4170363" y="1120775"/>
            <a:ext cx="622300" cy="606426"/>
          </a:xfrm>
          <a:prstGeom prst="upArrow">
            <a:avLst>
              <a:gd name="adj1" fmla="val 50000"/>
              <a:gd name="adj2" fmla="val 26020"/>
            </a:avLst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vert="eaVert" wrap="none" anchor="ctr"/>
          <a:lstStyle/>
          <a:p>
            <a:endParaRPr lang="en-GB" b="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54282" name="Rectangular Callout 752693"/>
          <p:cNvSpPr>
            <a:spLocks noChangeArrowheads="1"/>
          </p:cNvSpPr>
          <p:nvPr/>
        </p:nvSpPr>
        <p:spPr bwMode="auto">
          <a:xfrm>
            <a:off x="5049838" y="1468438"/>
            <a:ext cx="1511300" cy="503237"/>
          </a:xfrm>
          <a:prstGeom prst="wedgeRectCallout">
            <a:avLst>
              <a:gd name="adj1" fmla="val -90231"/>
              <a:gd name="adj2" fmla="val -67667"/>
            </a:avLst>
          </a:prstGeom>
          <a:solidFill>
            <a:schemeClr val="bg1">
              <a:alpha val="8196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1400" dirty="0">
                <a:latin typeface="Chalkboard"/>
              </a:rPr>
              <a:t>Traditional STM (5.69x)</a:t>
            </a:r>
          </a:p>
        </p:txBody>
      </p:sp>
      <p:sp>
        <p:nvSpPr>
          <p:cNvPr id="54283" name="Rectangular Callout 752697"/>
          <p:cNvSpPr>
            <a:spLocks noChangeArrowheads="1"/>
          </p:cNvSpPr>
          <p:nvPr/>
        </p:nvSpPr>
        <p:spPr bwMode="auto">
          <a:xfrm>
            <a:off x="6707188" y="4706938"/>
            <a:ext cx="2160587" cy="1225550"/>
          </a:xfrm>
          <a:prstGeom prst="wedgeRectCallout">
            <a:avLst>
              <a:gd name="adj1" fmla="val -49190"/>
              <a:gd name="adj2" fmla="val 47019"/>
            </a:avLst>
          </a:prstGeom>
          <a:solidFill>
            <a:srgbClr val="E2D5A3">
              <a:alpha val="81960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Chalkboard"/>
              </a:rPr>
              <a:t>Workload</a:t>
            </a:r>
            <a:r>
              <a:rPr lang="en-US" sz="1400" dirty="0">
                <a:solidFill>
                  <a:schemeClr val="bg1"/>
                </a:solidFill>
                <a:latin typeface="Chalkboard"/>
              </a:rPr>
              <a:t>: operations on a red-black tree,</a:t>
            </a:r>
            <a:r>
              <a:rPr lang="en-US" sz="1400" dirty="0" smtClean="0">
                <a:solidFill>
                  <a:schemeClr val="bg1"/>
                </a:solidFill>
                <a:latin typeface="Chalkboard"/>
              </a:rPr>
              <a:t>         1 </a:t>
            </a:r>
            <a:r>
              <a:rPr lang="en-US" sz="1400" dirty="0">
                <a:solidFill>
                  <a:schemeClr val="bg1"/>
                </a:solidFill>
                <a:latin typeface="Chalkboard"/>
              </a:rPr>
              <a:t>thread, 6:1:1 </a:t>
            </a:r>
            <a:r>
              <a:rPr lang="en-US" sz="1400" dirty="0" err="1">
                <a:solidFill>
                  <a:schemeClr val="bg1"/>
                </a:solidFill>
                <a:latin typeface="Chalkboard"/>
              </a:rPr>
              <a:t>lookup:insert:delete</a:t>
            </a:r>
            <a:r>
              <a:rPr lang="en-US" sz="1400" dirty="0">
                <a:solidFill>
                  <a:schemeClr val="bg1"/>
                </a:solidFill>
                <a:latin typeface="Chalkboard"/>
              </a:rPr>
              <a:t> mix with keys 0..65535</a:t>
            </a:r>
            <a:endParaRPr lang="en-GB" sz="1400" dirty="0">
              <a:solidFill>
                <a:schemeClr val="bg1"/>
              </a:solidFill>
              <a:latin typeface="Chalkboard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36700" y="6197600"/>
            <a:ext cx="6478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halkboard"/>
                <a:cs typeface="Chalkboard"/>
              </a:rPr>
              <a:t>See “</a:t>
            </a:r>
            <a:r>
              <a:rPr lang="en-US" dirty="0" smtClean="0">
                <a:latin typeface="Chalkboard"/>
                <a:cs typeface="Chalkboard"/>
                <a:hlinkClick r:id="rId5"/>
              </a:rPr>
              <a:t>Optimizing Memory Transactions</a:t>
            </a:r>
            <a:r>
              <a:rPr lang="en-US" dirty="0" smtClean="0">
                <a:latin typeface="Chalkboard"/>
                <a:cs typeface="Chalkboard"/>
              </a:rPr>
              <a:t>” for more information.</a:t>
            </a:r>
            <a:endParaRPr lang="en-US" dirty="0">
              <a:latin typeface="Chalkboard"/>
              <a:cs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3539" name="Title 833538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95362"/>
          </a:xfrm>
        </p:spPr>
        <p:txBody>
          <a:bodyPr/>
          <a:lstStyle/>
          <a:p>
            <a:r>
              <a:rPr lang="en-GB" dirty="0" smtClean="0"/>
              <a:t>New Implementation Techniques</a:t>
            </a:r>
            <a:endParaRPr lang="en-GB" dirty="0" smtClean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292100" y="1422400"/>
            <a:ext cx="8394700" cy="51181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Direct-update STM</a:t>
            </a:r>
          </a:p>
          <a:p>
            <a:pPr lvl="1"/>
            <a:r>
              <a:rPr lang="en-US" dirty="0" smtClean="0"/>
              <a:t>Allows </a:t>
            </a:r>
            <a:r>
              <a:rPr lang="en-US" dirty="0" smtClean="0"/>
              <a:t>transactions to make updates in place in the heap</a:t>
            </a:r>
          </a:p>
          <a:p>
            <a:pPr lvl="1"/>
            <a:r>
              <a:rPr lang="en-US" dirty="0" smtClean="0"/>
              <a:t>Avoids reads needing to search the log to see earlier writes that the transaction has made</a:t>
            </a:r>
          </a:p>
          <a:p>
            <a:pPr lvl="1"/>
            <a:r>
              <a:rPr lang="en-US" dirty="0" smtClean="0"/>
              <a:t>Makes successful commit operations faster at the cost of extra work on contention or when a transaction aborts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Compiler integration</a:t>
            </a:r>
          </a:p>
          <a:p>
            <a:pPr lvl="1"/>
            <a:r>
              <a:rPr lang="en-US" dirty="0" smtClean="0"/>
              <a:t>Decompose</a:t>
            </a:r>
            <a:r>
              <a:rPr lang="en-US" dirty="0" smtClean="0"/>
              <a:t> transactional </a:t>
            </a:r>
            <a:r>
              <a:rPr lang="en-US" dirty="0" smtClean="0"/>
              <a:t>memory operations into primitives</a:t>
            </a:r>
          </a:p>
          <a:p>
            <a:pPr lvl="1"/>
            <a:r>
              <a:rPr lang="en-US" dirty="0" smtClean="0"/>
              <a:t>Expose </a:t>
            </a:r>
            <a:r>
              <a:rPr lang="en-US" dirty="0" smtClean="0"/>
              <a:t>these </a:t>
            </a:r>
            <a:r>
              <a:rPr lang="en-US" dirty="0" smtClean="0"/>
              <a:t>primitives to compiler optimization</a:t>
            </a:r>
            <a:r>
              <a:rPr lang="en-US" dirty="0" smtClean="0"/>
              <a:t>                 (</a:t>
            </a:r>
            <a:r>
              <a:rPr lang="en-US" dirty="0" smtClean="0"/>
              <a:t>e.g. to hoist concurrency control operations out of a loop)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Runtime system integration</a:t>
            </a:r>
            <a:r>
              <a:rPr lang="en-US" dirty="0" smtClean="0"/>
              <a:t> </a:t>
            </a:r>
            <a:endParaRPr lang="en-US" dirty="0" smtClean="0"/>
          </a:p>
          <a:p>
            <a:pPr lvl="1"/>
            <a:r>
              <a:rPr lang="en-US" dirty="0" smtClean="0"/>
              <a:t>Integrates transactions with </a:t>
            </a:r>
            <a:r>
              <a:rPr lang="en-US" dirty="0" smtClean="0"/>
              <a:t>the garbage collector</a:t>
            </a:r>
            <a:r>
              <a:rPr lang="en-US" dirty="0" smtClean="0"/>
              <a:t> to </a:t>
            </a:r>
            <a:r>
              <a:rPr lang="en-US" dirty="0" smtClean="0"/>
              <a:t>scale to atomic blocks containing 100M memory accesses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6323" name="Object 3"/>
          <p:cNvGraphicFramePr>
            <a:graphicFrameLocks noChangeAspect="1"/>
          </p:cNvGraphicFramePr>
          <p:nvPr/>
        </p:nvGraphicFramePr>
        <p:xfrm>
          <a:off x="-109538" y="671513"/>
          <a:ext cx="8283576" cy="6669087"/>
        </p:xfrm>
        <a:graphic>
          <a:graphicData uri="http://schemas.openxmlformats.org/presentationml/2006/ole">
            <p:oleObj spid="_x0000_s166914" name="Worksheet" r:id="rId4" imgW="8285182" imgH="6669602" progId="Excel.Sheet.8">
              <p:embed/>
            </p:oleObj>
          </a:graphicData>
        </a:graphic>
      </p:graphicFrame>
      <p:sp>
        <p:nvSpPr>
          <p:cNvPr id="831491" name="Title 831490"/>
          <p:cNvSpPr>
            <a:spLocks noGrp="1" noChangeArrowheads="1"/>
          </p:cNvSpPr>
          <p:nvPr>
            <p:ph type="title"/>
          </p:nvPr>
        </p:nvSpPr>
        <p:spPr>
          <a:xfrm>
            <a:off x="304800" y="274638"/>
            <a:ext cx="8559800" cy="1143000"/>
          </a:xfrm>
        </p:spPr>
        <p:txBody>
          <a:bodyPr anchor="t">
            <a:normAutofit/>
          </a:bodyPr>
          <a:lstStyle/>
          <a:p>
            <a:pPr marL="0" indent="0" defTabSz="914400" eaLnBrk="1" hangingPunct="1"/>
            <a:r>
              <a:rPr lang="en-GB" sz="3600" dirty="0" smtClean="0"/>
              <a:t>Results:</a:t>
            </a:r>
            <a:r>
              <a:rPr lang="en-GB" sz="3600" dirty="0" smtClean="0"/>
              <a:t> Concurrency </a:t>
            </a:r>
            <a:r>
              <a:rPr lang="en-GB" sz="3600" dirty="0" smtClean="0"/>
              <a:t>C</a:t>
            </a:r>
            <a:r>
              <a:rPr lang="en-GB" sz="3600" dirty="0" smtClean="0"/>
              <a:t>ontrol </a:t>
            </a:r>
            <a:r>
              <a:rPr lang="en-GB" sz="3600" dirty="0" smtClean="0"/>
              <a:t>O</a:t>
            </a:r>
            <a:r>
              <a:rPr lang="en-GB" sz="3600" dirty="0" smtClean="0"/>
              <a:t>verhead</a:t>
            </a:r>
            <a:endParaRPr lang="en-GB" sz="3600" dirty="0" smtClean="0"/>
          </a:p>
        </p:txBody>
      </p:sp>
      <p:sp>
        <p:nvSpPr>
          <p:cNvPr id="56325" name="TextBox 831491"/>
          <p:cNvSpPr txBox="1">
            <a:spLocks noChangeArrowheads="1"/>
          </p:cNvSpPr>
          <p:nvPr/>
        </p:nvSpPr>
        <p:spPr bwMode="auto">
          <a:xfrm rot="-5400000">
            <a:off x="-1077912" y="3285609"/>
            <a:ext cx="31686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b="0" dirty="0">
                <a:latin typeface="Chalkboard"/>
              </a:rPr>
              <a:t>Normalised execution time</a:t>
            </a:r>
          </a:p>
        </p:txBody>
      </p:sp>
      <p:sp>
        <p:nvSpPr>
          <p:cNvPr id="56326" name="Rectangular Callout 831492"/>
          <p:cNvSpPr>
            <a:spLocks noChangeArrowheads="1"/>
          </p:cNvSpPr>
          <p:nvPr/>
        </p:nvSpPr>
        <p:spPr bwMode="auto">
          <a:xfrm>
            <a:off x="896938" y="3471863"/>
            <a:ext cx="1512887" cy="503237"/>
          </a:xfrm>
          <a:prstGeom prst="wedgeRectCallout">
            <a:avLst>
              <a:gd name="adj1" fmla="val 19148"/>
              <a:gd name="adj2" fmla="val 186278"/>
            </a:avLst>
          </a:prstGeom>
          <a:solidFill>
            <a:schemeClr val="bg1">
              <a:alpha val="8196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1400" dirty="0">
                <a:latin typeface="Chalkboard"/>
              </a:rPr>
              <a:t>Sequential baseline (1.00x)</a:t>
            </a:r>
          </a:p>
        </p:txBody>
      </p:sp>
      <p:sp>
        <p:nvSpPr>
          <p:cNvPr id="56327" name="Rectangular Callout 831493"/>
          <p:cNvSpPr>
            <a:spLocks noChangeArrowheads="1"/>
          </p:cNvSpPr>
          <p:nvPr/>
        </p:nvSpPr>
        <p:spPr bwMode="auto">
          <a:xfrm>
            <a:off x="1403350" y="2390775"/>
            <a:ext cx="1655763" cy="504825"/>
          </a:xfrm>
          <a:prstGeom prst="wedgeRectCallout">
            <a:avLst>
              <a:gd name="adj1" fmla="val 30824"/>
              <a:gd name="adj2" fmla="val 361005"/>
            </a:avLst>
          </a:prstGeom>
          <a:solidFill>
            <a:schemeClr val="bg1">
              <a:alpha val="8196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1400" dirty="0">
                <a:latin typeface="Chalkboard"/>
              </a:rPr>
              <a:t>Coarse-grained locking (1.13x)</a:t>
            </a:r>
          </a:p>
        </p:txBody>
      </p:sp>
      <p:sp>
        <p:nvSpPr>
          <p:cNvPr id="56328" name="Rectangular Callout 831494"/>
          <p:cNvSpPr>
            <a:spLocks noChangeArrowheads="1"/>
          </p:cNvSpPr>
          <p:nvPr/>
        </p:nvSpPr>
        <p:spPr bwMode="auto">
          <a:xfrm>
            <a:off x="1690688" y="1671638"/>
            <a:ext cx="1584325" cy="504825"/>
          </a:xfrm>
          <a:prstGeom prst="wedgeRectCallout">
            <a:avLst>
              <a:gd name="adj1" fmla="val 61722"/>
              <a:gd name="adj2" fmla="val 65093"/>
            </a:avLst>
          </a:prstGeom>
          <a:solidFill>
            <a:schemeClr val="bg1">
              <a:alpha val="8196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1400" dirty="0">
                <a:latin typeface="Chalkboard"/>
              </a:rPr>
              <a:t>Fine-grained locking (2.57x)</a:t>
            </a:r>
          </a:p>
        </p:txBody>
      </p:sp>
      <p:sp>
        <p:nvSpPr>
          <p:cNvPr id="56329" name="Rectangular Callout 831495"/>
          <p:cNvSpPr>
            <a:spLocks noChangeArrowheads="1"/>
          </p:cNvSpPr>
          <p:nvPr/>
        </p:nvSpPr>
        <p:spPr bwMode="auto">
          <a:xfrm>
            <a:off x="5794375" y="2463800"/>
            <a:ext cx="1366838" cy="504825"/>
          </a:xfrm>
          <a:prstGeom prst="wedgeRectCallout">
            <a:avLst>
              <a:gd name="adj1" fmla="val -98662"/>
              <a:gd name="adj2" fmla="val 70755"/>
            </a:avLst>
          </a:prstGeom>
          <a:solidFill>
            <a:schemeClr val="bg1">
              <a:alpha val="8196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1400" dirty="0">
                <a:latin typeface="Chalkboard"/>
              </a:rPr>
              <a:t>Direct-update STM (2.04x)</a:t>
            </a:r>
          </a:p>
        </p:txBody>
      </p:sp>
      <p:sp>
        <p:nvSpPr>
          <p:cNvPr id="56330" name="Rectangular Callout 831496"/>
          <p:cNvSpPr>
            <a:spLocks noChangeArrowheads="1"/>
          </p:cNvSpPr>
          <p:nvPr/>
        </p:nvSpPr>
        <p:spPr bwMode="auto">
          <a:xfrm>
            <a:off x="6515100" y="3400425"/>
            <a:ext cx="1944688" cy="719138"/>
          </a:xfrm>
          <a:prstGeom prst="wedgeRectCallout">
            <a:avLst>
              <a:gd name="adj1" fmla="val -82000"/>
              <a:gd name="adj2" fmla="val 25056"/>
            </a:avLst>
          </a:prstGeom>
          <a:solidFill>
            <a:schemeClr val="bg1">
              <a:alpha val="8196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1400" dirty="0">
                <a:latin typeface="Chalkboard"/>
              </a:rPr>
              <a:t>Direct-update STM + compiler integration (1.46x)</a:t>
            </a:r>
          </a:p>
        </p:txBody>
      </p:sp>
      <p:sp>
        <p:nvSpPr>
          <p:cNvPr id="56331" name="Up Arrow 831497"/>
          <p:cNvSpPr>
            <a:spLocks noChangeArrowheads="1"/>
          </p:cNvSpPr>
          <p:nvPr/>
        </p:nvSpPr>
        <p:spPr bwMode="auto">
          <a:xfrm>
            <a:off x="3992563" y="1311275"/>
            <a:ext cx="622300" cy="647700"/>
          </a:xfrm>
          <a:prstGeom prst="upArrow">
            <a:avLst>
              <a:gd name="adj1" fmla="val 50000"/>
              <a:gd name="adj2" fmla="val 26020"/>
            </a:avLst>
          </a:prstGeom>
          <a:solidFill>
            <a:srgbClr val="C0C0C0"/>
          </a:solidFill>
          <a:ln w="9525">
            <a:noFill/>
            <a:miter lim="800000"/>
            <a:headEnd/>
            <a:tailEnd/>
          </a:ln>
        </p:spPr>
        <p:txBody>
          <a:bodyPr vert="eaVert" wrap="none" anchor="ctr"/>
          <a:lstStyle/>
          <a:p>
            <a:endParaRPr lang="en-GB" b="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56332" name="Rectangular Callout 831498"/>
          <p:cNvSpPr>
            <a:spLocks noChangeArrowheads="1"/>
          </p:cNvSpPr>
          <p:nvPr/>
        </p:nvSpPr>
        <p:spPr bwMode="auto">
          <a:xfrm>
            <a:off x="4859338" y="1671638"/>
            <a:ext cx="1511300" cy="503237"/>
          </a:xfrm>
          <a:prstGeom prst="wedgeRectCallout">
            <a:avLst>
              <a:gd name="adj1" fmla="val -90231"/>
              <a:gd name="adj2" fmla="val -67667"/>
            </a:avLst>
          </a:prstGeom>
          <a:solidFill>
            <a:schemeClr val="bg1">
              <a:alpha val="8196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1400" dirty="0">
                <a:latin typeface="Chalkboard"/>
              </a:rPr>
              <a:t>Traditional STM (5.69x)</a:t>
            </a:r>
          </a:p>
        </p:txBody>
      </p:sp>
      <p:sp>
        <p:nvSpPr>
          <p:cNvPr id="56334" name="Left-Right Arrow 831502"/>
          <p:cNvSpPr>
            <a:spLocks noChangeArrowheads="1"/>
          </p:cNvSpPr>
          <p:nvPr/>
        </p:nvSpPr>
        <p:spPr bwMode="auto">
          <a:xfrm>
            <a:off x="3203575" y="6064250"/>
            <a:ext cx="2808288" cy="431800"/>
          </a:xfrm>
          <a:prstGeom prst="leftRightArrow">
            <a:avLst>
              <a:gd name="adj1" fmla="val 50000"/>
              <a:gd name="adj2" fmla="val 130074"/>
            </a:avLst>
          </a:prstGeom>
          <a:solidFill>
            <a:srgbClr val="FFFF99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dirty="0">
                <a:solidFill>
                  <a:srgbClr val="000000"/>
                </a:solidFill>
                <a:latin typeface="Chalkboard"/>
              </a:rPr>
              <a:t>Scalable to </a:t>
            </a:r>
            <a:r>
              <a:rPr lang="en-US" sz="1600" dirty="0" err="1">
                <a:solidFill>
                  <a:srgbClr val="000000"/>
                </a:solidFill>
                <a:latin typeface="Chalkboard"/>
              </a:rPr>
              <a:t>multicore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" name="Rectangular Callout 752697"/>
          <p:cNvSpPr>
            <a:spLocks noChangeArrowheads="1"/>
          </p:cNvSpPr>
          <p:nvPr/>
        </p:nvSpPr>
        <p:spPr bwMode="auto">
          <a:xfrm>
            <a:off x="6707188" y="5240338"/>
            <a:ext cx="2160587" cy="1225550"/>
          </a:xfrm>
          <a:prstGeom prst="wedgeRectCallout">
            <a:avLst>
              <a:gd name="adj1" fmla="val -49190"/>
              <a:gd name="adj2" fmla="val 47019"/>
            </a:avLst>
          </a:prstGeom>
          <a:solidFill>
            <a:srgbClr val="E2D5A3">
              <a:alpha val="81960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Chalkboard"/>
              </a:rPr>
              <a:t>Workload</a:t>
            </a:r>
            <a:r>
              <a:rPr lang="en-US" sz="1400" dirty="0">
                <a:solidFill>
                  <a:schemeClr val="bg1"/>
                </a:solidFill>
                <a:latin typeface="Chalkboard"/>
              </a:rPr>
              <a:t>: operations on a red-black tree,</a:t>
            </a:r>
            <a:r>
              <a:rPr lang="en-US" sz="1400" dirty="0" smtClean="0">
                <a:solidFill>
                  <a:schemeClr val="bg1"/>
                </a:solidFill>
                <a:latin typeface="Chalkboard"/>
              </a:rPr>
              <a:t>         1 </a:t>
            </a:r>
            <a:r>
              <a:rPr lang="en-US" sz="1400" dirty="0">
                <a:solidFill>
                  <a:schemeClr val="bg1"/>
                </a:solidFill>
                <a:latin typeface="Chalkboard"/>
              </a:rPr>
              <a:t>thread, 6:1:1 </a:t>
            </a:r>
            <a:r>
              <a:rPr lang="en-US" sz="1400" dirty="0" err="1">
                <a:solidFill>
                  <a:schemeClr val="bg1"/>
                </a:solidFill>
                <a:latin typeface="Chalkboard"/>
              </a:rPr>
              <a:t>lookup:insert:delete</a:t>
            </a:r>
            <a:r>
              <a:rPr lang="en-US" sz="1400" dirty="0">
                <a:solidFill>
                  <a:schemeClr val="bg1"/>
                </a:solidFill>
                <a:latin typeface="Chalkboard"/>
              </a:rPr>
              <a:t> mix with keys 0..65535</a:t>
            </a:r>
            <a:endParaRPr lang="en-GB" sz="1400" dirty="0">
              <a:solidFill>
                <a:schemeClr val="bg1"/>
              </a:solidFill>
              <a:latin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7347" name="Object 3"/>
          <p:cNvGraphicFramePr>
            <a:graphicFrameLocks noChangeAspect="1"/>
          </p:cNvGraphicFramePr>
          <p:nvPr/>
        </p:nvGraphicFramePr>
        <p:xfrm>
          <a:off x="1031875" y="-5867400"/>
          <a:ext cx="7388225" cy="12825413"/>
        </p:xfrm>
        <a:graphic>
          <a:graphicData uri="http://schemas.openxmlformats.org/presentationml/2006/ole">
            <p:oleObj spid="_x0000_s168962" name="Worksheet" r:id="rId4" imgW="7388992" imgH="12827096" progId="Excel.Sheet.8">
              <p:embed/>
            </p:oleObj>
          </a:graphicData>
        </a:graphic>
      </p:graphicFrame>
      <p:sp>
        <p:nvSpPr>
          <p:cNvPr id="829443" name="Title 829442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marL="0" indent="0" defTabSz="914400" eaLnBrk="1" hangingPunct="1"/>
            <a:r>
              <a:rPr lang="en-GB" dirty="0" smtClean="0"/>
              <a:t>Results:</a:t>
            </a:r>
            <a:r>
              <a:rPr lang="en-GB" dirty="0" smtClean="0"/>
              <a:t> Scalability</a:t>
            </a:r>
            <a:endParaRPr lang="en-GB" dirty="0" smtClean="0"/>
          </a:p>
        </p:txBody>
      </p:sp>
      <p:sp>
        <p:nvSpPr>
          <p:cNvPr id="57353" name="TextBox 829447"/>
          <p:cNvSpPr txBox="1">
            <a:spLocks noChangeArrowheads="1"/>
          </p:cNvSpPr>
          <p:nvPr/>
        </p:nvSpPr>
        <p:spPr bwMode="auto">
          <a:xfrm>
            <a:off x="3935413" y="5865813"/>
            <a:ext cx="11721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0" dirty="0">
                <a:solidFill>
                  <a:srgbClr val="FFFFFF"/>
                </a:solidFill>
                <a:latin typeface="Chalkboard"/>
              </a:rPr>
              <a:t>#</a:t>
            </a:r>
            <a:r>
              <a:rPr lang="en-GB" b="0" dirty="0" smtClean="0">
                <a:solidFill>
                  <a:srgbClr val="FFFFFF"/>
                </a:solidFill>
                <a:latin typeface="Chalkboard"/>
              </a:rPr>
              <a:t>threads</a:t>
            </a:r>
            <a:endParaRPr lang="en-GB" b="0" dirty="0">
              <a:solidFill>
                <a:srgbClr val="FFFFFF"/>
              </a:solidFill>
              <a:latin typeface="Chalkboard"/>
            </a:endParaRPr>
          </a:p>
        </p:txBody>
      </p:sp>
      <p:sp>
        <p:nvSpPr>
          <p:cNvPr id="57354" name="Rectangular Callout 829449"/>
          <p:cNvSpPr>
            <a:spLocks noChangeArrowheads="1"/>
          </p:cNvSpPr>
          <p:nvPr/>
        </p:nvSpPr>
        <p:spPr bwMode="auto">
          <a:xfrm>
            <a:off x="4886325" y="1844675"/>
            <a:ext cx="1943100" cy="288925"/>
          </a:xfrm>
          <a:prstGeom prst="wedgeRectCallout">
            <a:avLst>
              <a:gd name="adj1" fmla="val -68870"/>
              <a:gd name="adj2" fmla="val -130218"/>
            </a:avLst>
          </a:prstGeom>
          <a:solidFill>
            <a:schemeClr val="bg1">
              <a:alpha val="8196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1400" dirty="0">
                <a:latin typeface="Chalkboard"/>
              </a:rPr>
              <a:t>Fine-grained locking</a:t>
            </a:r>
          </a:p>
        </p:txBody>
      </p:sp>
      <p:sp>
        <p:nvSpPr>
          <p:cNvPr id="57355" name="Rectangular Callout 829450"/>
          <p:cNvSpPr>
            <a:spLocks noChangeArrowheads="1"/>
          </p:cNvSpPr>
          <p:nvPr/>
        </p:nvSpPr>
        <p:spPr bwMode="auto">
          <a:xfrm>
            <a:off x="6613525" y="3716338"/>
            <a:ext cx="1943100" cy="576262"/>
          </a:xfrm>
          <a:prstGeom prst="wedgeRectCallout">
            <a:avLst>
              <a:gd name="adj1" fmla="val -50083"/>
              <a:gd name="adj2" fmla="val 105921"/>
            </a:avLst>
          </a:prstGeom>
          <a:solidFill>
            <a:schemeClr val="bg1">
              <a:alpha val="8196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1400" dirty="0">
                <a:latin typeface="Chalkboard"/>
              </a:rPr>
              <a:t>Direct-update STM + compiler integration</a:t>
            </a:r>
          </a:p>
        </p:txBody>
      </p:sp>
      <p:sp>
        <p:nvSpPr>
          <p:cNvPr id="57356" name="Rectangular Callout 829451"/>
          <p:cNvSpPr>
            <a:spLocks noChangeArrowheads="1"/>
          </p:cNvSpPr>
          <p:nvPr/>
        </p:nvSpPr>
        <p:spPr bwMode="auto">
          <a:xfrm>
            <a:off x="4525963" y="2492375"/>
            <a:ext cx="2663825" cy="360363"/>
          </a:xfrm>
          <a:prstGeom prst="wedgeRectCallout">
            <a:avLst>
              <a:gd name="adj1" fmla="val 43208"/>
              <a:gd name="adj2" fmla="val 79074"/>
            </a:avLst>
          </a:prstGeom>
          <a:solidFill>
            <a:schemeClr val="bg1">
              <a:alpha val="8196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1400" dirty="0">
                <a:latin typeface="Chalkboard"/>
              </a:rPr>
              <a:t>Traditional STM</a:t>
            </a:r>
          </a:p>
        </p:txBody>
      </p:sp>
      <p:sp>
        <p:nvSpPr>
          <p:cNvPr id="57357" name="Straight Connector 829452"/>
          <p:cNvSpPr>
            <a:spLocks noChangeShapeType="1"/>
          </p:cNvSpPr>
          <p:nvPr/>
        </p:nvSpPr>
        <p:spPr bwMode="auto">
          <a:xfrm flipV="1">
            <a:off x="1673225" y="1225550"/>
            <a:ext cx="431800" cy="4103688"/>
          </a:xfrm>
          <a:prstGeom prst="line">
            <a:avLst/>
          </a:prstGeom>
          <a:noFill/>
          <a:ln w="44450" algn="ctr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 dirty="0">
              <a:latin typeface="Chalkboard"/>
            </a:endParaRPr>
          </a:p>
        </p:txBody>
      </p:sp>
      <p:sp>
        <p:nvSpPr>
          <p:cNvPr id="57358" name="Rectangular Callout 829453"/>
          <p:cNvSpPr>
            <a:spLocks noChangeArrowheads="1"/>
          </p:cNvSpPr>
          <p:nvPr/>
        </p:nvSpPr>
        <p:spPr bwMode="auto">
          <a:xfrm>
            <a:off x="2220913" y="1557338"/>
            <a:ext cx="2160587" cy="288925"/>
          </a:xfrm>
          <a:prstGeom prst="wedgeRectCallout">
            <a:avLst>
              <a:gd name="adj1" fmla="val -54259"/>
              <a:gd name="adj2" fmla="val -99449"/>
            </a:avLst>
          </a:prstGeom>
          <a:solidFill>
            <a:schemeClr val="bg1">
              <a:alpha val="8196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1400" dirty="0">
                <a:latin typeface="Chalkboard"/>
              </a:rPr>
              <a:t>Coarse-grained locking</a:t>
            </a:r>
          </a:p>
        </p:txBody>
      </p:sp>
      <p:sp>
        <p:nvSpPr>
          <p:cNvPr id="57359" name="Rectangle 829454"/>
          <p:cNvSpPr>
            <a:spLocks noChangeArrowheads="1"/>
          </p:cNvSpPr>
          <p:nvPr/>
        </p:nvSpPr>
        <p:spPr bwMode="auto">
          <a:xfrm rot="-5400000">
            <a:off x="-910651" y="3628509"/>
            <a:ext cx="304367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0" dirty="0">
                <a:solidFill>
                  <a:srgbClr val="FFFFFF"/>
                </a:solidFill>
                <a:latin typeface="Chalkboard"/>
              </a:rPr>
              <a:t>Microseconds per operation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Performance,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Naïve STM implementation is hopelessly inefficient.</a:t>
            </a:r>
          </a:p>
          <a:p>
            <a:r>
              <a:rPr lang="en-US" dirty="0" smtClean="0"/>
              <a:t>There is a lot of research going on in the compiler and architecture communities to optimize STM.</a:t>
            </a:r>
          </a:p>
          <a:p>
            <a:r>
              <a:rPr lang="en-US" dirty="0" smtClean="0"/>
              <a:t>This work typically assumes transactions are smallish and have low contention.  If these assumptions are wrong, performance can degrade drastically.</a:t>
            </a:r>
          </a:p>
          <a:p>
            <a:r>
              <a:rPr lang="en-US" dirty="0" smtClean="0"/>
              <a:t>We need more experience with “real” workloads and various optimizations before we will be able to say for sure that we can implement STM sufficiently efficiently to be useful.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5138"/>
            <a:ext cx="8229600" cy="830262"/>
          </a:xfrm>
        </p:spPr>
        <p:txBody>
          <a:bodyPr/>
          <a:lstStyle/>
          <a:p>
            <a:r>
              <a:rPr lang="en-US" dirty="0" smtClean="0"/>
              <a:t>Easier, But Not Easy.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5600" y="1651000"/>
            <a:ext cx="8559800" cy="4709160"/>
          </a:xfrm>
        </p:spPr>
        <p:txBody>
          <a:bodyPr/>
          <a:lstStyle/>
          <a:p>
            <a:r>
              <a:rPr lang="en-US" dirty="0" smtClean="0"/>
              <a:t>The essence of shared-memory concurrency is </a:t>
            </a:r>
            <a:r>
              <a:rPr lang="en-US" i="1" dirty="0" smtClean="0">
                <a:solidFill>
                  <a:srgbClr val="FFFF00"/>
                </a:solidFill>
              </a:rPr>
              <a:t>deciding where critical sections should begin and end</a:t>
            </a:r>
            <a:r>
              <a:rPr lang="en-US" dirty="0" smtClean="0"/>
              <a:t>.  </a:t>
            </a:r>
            <a:r>
              <a:rPr lang="en-US" dirty="0" smtClean="0">
                <a:solidFill>
                  <a:srgbClr val="FFFFFF"/>
                </a:solidFill>
              </a:rPr>
              <a:t>This is a </a:t>
            </a:r>
            <a:r>
              <a:rPr lang="en-US" dirty="0" smtClean="0">
                <a:solidFill>
                  <a:srgbClr val="FF0000"/>
                </a:solidFill>
              </a:rPr>
              <a:t>hard problem</a:t>
            </a:r>
            <a:r>
              <a:rPr lang="en-US" dirty="0" smtClean="0">
                <a:solidFill>
                  <a:srgbClr val="FFFFFF"/>
                </a:solidFill>
              </a:rPr>
              <a:t>.</a:t>
            </a:r>
            <a:endParaRPr lang="en-US" dirty="0" smtClean="0">
              <a:solidFill>
                <a:srgbClr val="FFFFFF"/>
              </a:solidFill>
            </a:endParaRP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Too small</a:t>
            </a:r>
            <a:r>
              <a:rPr lang="en-US" dirty="0" smtClean="0"/>
              <a:t>: application-specific data races (</a:t>
            </a:r>
            <a:r>
              <a:rPr lang="en-US" dirty="0" err="1" smtClean="0"/>
              <a:t>Eg</a:t>
            </a:r>
            <a:r>
              <a:rPr lang="en-US" dirty="0" smtClean="0"/>
              <a:t>, may see deposit but not withdraw if transfer is not atomic).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Too large</a:t>
            </a:r>
            <a:r>
              <a:rPr lang="en-US" dirty="0" smtClean="0"/>
              <a:t>: delay progress because deny other threads access to needed resources.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Straight Connector 950275"/>
          <p:cNvSpPr>
            <a:spLocks noChangeShapeType="1"/>
          </p:cNvSpPr>
          <p:nvPr/>
        </p:nvSpPr>
        <p:spPr bwMode="auto">
          <a:xfrm>
            <a:off x="250825" y="3767138"/>
            <a:ext cx="8569325" cy="0"/>
          </a:xfrm>
          <a:prstGeom prst="line">
            <a:avLst/>
          </a:prstGeom>
          <a:noFill/>
          <a:ln w="5715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GB" dirty="0">
              <a:latin typeface="Chalkboard"/>
            </a:endParaRPr>
          </a:p>
        </p:txBody>
      </p:sp>
      <p:sp>
        <p:nvSpPr>
          <p:cNvPr id="950274" name="Title 950273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marL="0" indent="0" defTabSz="914400" eaLnBrk="1" hangingPunct="1"/>
            <a:r>
              <a:rPr lang="en-GB" smtClean="0"/>
              <a:t>What we have</a:t>
            </a:r>
          </a:p>
        </p:txBody>
      </p:sp>
      <p:sp>
        <p:nvSpPr>
          <p:cNvPr id="18436" name="Rectangle 950274"/>
          <p:cNvSpPr>
            <a:spLocks noChangeArrowheads="1"/>
          </p:cNvSpPr>
          <p:nvPr/>
        </p:nvSpPr>
        <p:spPr bwMode="auto">
          <a:xfrm>
            <a:off x="2746375" y="5084763"/>
            <a:ext cx="3671888" cy="792162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dirty="0">
                <a:solidFill>
                  <a:srgbClr val="000000"/>
                </a:solidFill>
                <a:latin typeface="Chalkboard"/>
              </a:rPr>
              <a:t>Hardware</a:t>
            </a:r>
          </a:p>
        </p:txBody>
      </p:sp>
      <p:sp>
        <p:nvSpPr>
          <p:cNvPr id="18438" name="Rectangle 950276"/>
          <p:cNvSpPr>
            <a:spLocks noChangeArrowheads="1"/>
          </p:cNvSpPr>
          <p:nvPr/>
        </p:nvSpPr>
        <p:spPr bwMode="auto">
          <a:xfrm>
            <a:off x="2908300" y="3263900"/>
            <a:ext cx="1201738" cy="476250"/>
          </a:xfrm>
          <a:prstGeom prst="rect">
            <a:avLst/>
          </a:prstGeom>
          <a:solidFill>
            <a:schemeClr val="accent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dirty="0">
                <a:latin typeface="Chalkboard"/>
              </a:rPr>
              <a:t>Library</a:t>
            </a:r>
          </a:p>
        </p:txBody>
      </p:sp>
      <p:sp>
        <p:nvSpPr>
          <p:cNvPr id="18439" name="Rectangle 950277"/>
          <p:cNvSpPr>
            <a:spLocks noChangeArrowheads="1"/>
          </p:cNvSpPr>
          <p:nvPr/>
        </p:nvSpPr>
        <p:spPr bwMode="auto">
          <a:xfrm rot="-1716684">
            <a:off x="4975225" y="3024188"/>
            <a:ext cx="1201738" cy="476250"/>
          </a:xfrm>
          <a:prstGeom prst="rect">
            <a:avLst/>
          </a:prstGeom>
          <a:solidFill>
            <a:schemeClr val="accent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dirty="0">
                <a:latin typeface="Chalkboard"/>
              </a:rPr>
              <a:t>Library</a:t>
            </a:r>
          </a:p>
        </p:txBody>
      </p:sp>
      <p:sp>
        <p:nvSpPr>
          <p:cNvPr id="18440" name="Rectangle 950278"/>
          <p:cNvSpPr>
            <a:spLocks noChangeArrowheads="1"/>
          </p:cNvSpPr>
          <p:nvPr/>
        </p:nvSpPr>
        <p:spPr bwMode="auto">
          <a:xfrm rot="1143520">
            <a:off x="7042150" y="3263900"/>
            <a:ext cx="1201738" cy="476250"/>
          </a:xfrm>
          <a:prstGeom prst="rect">
            <a:avLst/>
          </a:prstGeom>
          <a:solidFill>
            <a:schemeClr val="accent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dirty="0">
                <a:latin typeface="Chalkboard"/>
              </a:rPr>
              <a:t>Library</a:t>
            </a:r>
          </a:p>
        </p:txBody>
      </p:sp>
      <p:sp>
        <p:nvSpPr>
          <p:cNvPr id="18441" name="Rectangle 950279"/>
          <p:cNvSpPr>
            <a:spLocks noChangeArrowheads="1"/>
          </p:cNvSpPr>
          <p:nvPr/>
        </p:nvSpPr>
        <p:spPr bwMode="auto">
          <a:xfrm rot="1091653">
            <a:off x="3175000" y="2759075"/>
            <a:ext cx="2232025" cy="476250"/>
          </a:xfrm>
          <a:prstGeom prst="rect">
            <a:avLst/>
          </a:prstGeom>
          <a:solidFill>
            <a:schemeClr val="accent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dirty="0">
                <a:latin typeface="Chalkboard"/>
              </a:rPr>
              <a:t>Library</a:t>
            </a:r>
          </a:p>
        </p:txBody>
      </p:sp>
      <p:sp>
        <p:nvSpPr>
          <p:cNvPr id="18442" name="Rectangle 950280"/>
          <p:cNvSpPr>
            <a:spLocks noChangeArrowheads="1"/>
          </p:cNvSpPr>
          <p:nvPr/>
        </p:nvSpPr>
        <p:spPr bwMode="auto">
          <a:xfrm rot="-2890340">
            <a:off x="3393281" y="2182019"/>
            <a:ext cx="1008063" cy="549275"/>
          </a:xfrm>
          <a:prstGeom prst="rect">
            <a:avLst/>
          </a:prstGeom>
          <a:solidFill>
            <a:schemeClr val="accent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dirty="0">
                <a:latin typeface="Chalkboard"/>
              </a:rPr>
              <a:t>Library</a:t>
            </a:r>
          </a:p>
        </p:txBody>
      </p:sp>
      <p:sp>
        <p:nvSpPr>
          <p:cNvPr id="18443" name="Rectangle 950281"/>
          <p:cNvSpPr>
            <a:spLocks noChangeArrowheads="1"/>
          </p:cNvSpPr>
          <p:nvPr/>
        </p:nvSpPr>
        <p:spPr bwMode="auto">
          <a:xfrm rot="1391137">
            <a:off x="3751263" y="1657350"/>
            <a:ext cx="3671887" cy="692150"/>
          </a:xfrm>
          <a:prstGeom prst="rect">
            <a:avLst/>
          </a:prstGeom>
          <a:solidFill>
            <a:schemeClr val="accent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dirty="0">
                <a:latin typeface="Chalkboard"/>
              </a:rPr>
              <a:t>Library</a:t>
            </a:r>
          </a:p>
        </p:txBody>
      </p:sp>
      <p:sp>
        <p:nvSpPr>
          <p:cNvPr id="18444" name="Rectangle 950282"/>
          <p:cNvSpPr>
            <a:spLocks noChangeArrowheads="1"/>
          </p:cNvSpPr>
          <p:nvPr/>
        </p:nvSpPr>
        <p:spPr bwMode="auto">
          <a:xfrm rot="-1017328">
            <a:off x="6559550" y="2182813"/>
            <a:ext cx="1296988" cy="1052512"/>
          </a:xfrm>
          <a:prstGeom prst="rect">
            <a:avLst/>
          </a:prstGeom>
          <a:solidFill>
            <a:schemeClr val="accent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dirty="0">
                <a:latin typeface="Chalkboard"/>
              </a:rPr>
              <a:t>Library</a:t>
            </a:r>
          </a:p>
        </p:txBody>
      </p:sp>
      <p:sp>
        <p:nvSpPr>
          <p:cNvPr id="18446" name="Oval 950284"/>
          <p:cNvSpPr>
            <a:spLocks noChangeArrowheads="1"/>
          </p:cNvSpPr>
          <p:nvPr/>
        </p:nvSpPr>
        <p:spPr bwMode="auto">
          <a:xfrm rot="-338149">
            <a:off x="468313" y="3789363"/>
            <a:ext cx="7777162" cy="122396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800" dirty="0">
                <a:solidFill>
                  <a:srgbClr val="640000"/>
                </a:solidFill>
                <a:latin typeface="Chalkboard"/>
              </a:rPr>
              <a:t>Locks and condition variables</a:t>
            </a:r>
            <a:endParaRPr lang="en-GB" sz="2800" dirty="0">
              <a:latin typeface="Chalkboard"/>
            </a:endParaRPr>
          </a:p>
        </p:txBody>
      </p:sp>
      <p:sp>
        <p:nvSpPr>
          <p:cNvPr id="16" name="Rounded Rectangular Callout 928772"/>
          <p:cNvSpPr>
            <a:spLocks noChangeArrowheads="1"/>
          </p:cNvSpPr>
          <p:nvPr/>
        </p:nvSpPr>
        <p:spPr bwMode="auto">
          <a:xfrm>
            <a:off x="190501" y="1136650"/>
            <a:ext cx="3289299" cy="1021556"/>
          </a:xfrm>
          <a:prstGeom prst="wedgeRoundRectCallout">
            <a:avLst>
              <a:gd name="adj1" fmla="val 24955"/>
              <a:gd name="adj2" fmla="val 49793"/>
              <a:gd name="adj3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  <a:latin typeface="Chalkboard"/>
              </a:rPr>
              <a:t>Locks and condition variables </a:t>
            </a:r>
            <a:br>
              <a:rPr lang="en-GB" dirty="0" smtClean="0">
                <a:solidFill>
                  <a:schemeClr val="bg1"/>
                </a:solidFill>
                <a:latin typeface="Chalkboard"/>
              </a:rPr>
            </a:br>
            <a:r>
              <a:rPr lang="en-GB" dirty="0" smtClean="0">
                <a:solidFill>
                  <a:schemeClr val="bg1"/>
                </a:solidFill>
                <a:latin typeface="Chalkboard"/>
              </a:rPr>
              <a:t>(a) are hard to use and </a:t>
            </a:r>
            <a:br>
              <a:rPr lang="en-GB" dirty="0" smtClean="0">
                <a:solidFill>
                  <a:schemeClr val="bg1"/>
                </a:solidFill>
                <a:latin typeface="Chalkboard"/>
              </a:rPr>
            </a:br>
            <a:r>
              <a:rPr lang="en-GB" dirty="0" smtClean="0">
                <a:solidFill>
                  <a:schemeClr val="bg1"/>
                </a:solidFill>
                <a:latin typeface="Chalkboard"/>
              </a:rPr>
              <a:t>(</a:t>
            </a:r>
            <a:r>
              <a:rPr lang="en-GB" dirty="0" err="1" smtClean="0">
                <a:solidFill>
                  <a:schemeClr val="bg1"/>
                </a:solidFill>
                <a:latin typeface="Chalkboard"/>
              </a:rPr>
              <a:t>b</a:t>
            </a:r>
            <a:r>
              <a:rPr lang="en-GB" dirty="0" smtClean="0">
                <a:solidFill>
                  <a:schemeClr val="bg1"/>
                </a:solidFill>
                <a:latin typeface="Chalkboard"/>
              </a:rPr>
              <a:t>) do not compose</a:t>
            </a:r>
            <a:endParaRPr lang="en-GB" dirty="0">
              <a:solidFill>
                <a:schemeClr val="bg1"/>
              </a:solidFill>
              <a:latin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1862"/>
          </a:xfrm>
        </p:spPr>
        <p:txBody>
          <a:bodyPr/>
          <a:lstStyle/>
          <a:p>
            <a:r>
              <a:rPr lang="en-US" dirty="0" smtClean="0"/>
              <a:t>Still Not Easy, Example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52451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Consider the following program: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Successful completion requires A3 to run after A1 but before A2.  </a:t>
            </a:r>
          </a:p>
          <a:p>
            <a:r>
              <a:rPr lang="en-US" dirty="0" smtClean="0"/>
              <a:t>So adding a critical section (by </a:t>
            </a:r>
            <a:r>
              <a:rPr lang="en-US" dirty="0" err="1" smtClean="0"/>
              <a:t>uncommenting</a:t>
            </a:r>
            <a:r>
              <a:rPr lang="en-US" dirty="0" smtClean="0"/>
              <a:t> A0) changes the behavior of the program (from terminating to non-terminating).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41300" y="2552343"/>
            <a:ext cx="5359400" cy="1477328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Thread 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1 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// atomic {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                    //A0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   atomic {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x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= 1; }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         </a:t>
            </a: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//A1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   atomic { 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if (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y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==0) abort; 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} </a:t>
            </a: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//A2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//}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6019800" y="2552343"/>
            <a:ext cx="2705100" cy="1477328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Thread 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2 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atomic {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    </a:t>
            </a: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//A3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if (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x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==0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) 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abort; 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y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= 1; 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}</a:t>
            </a:r>
            <a:endParaRPr lang="en-US" b="1" dirty="0">
              <a:solidFill>
                <a:schemeClr val="bg1"/>
              </a:solidFill>
              <a:latin typeface="Courier New"/>
              <a:cs typeface="Courier New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54350" y="1891943"/>
            <a:ext cx="3035300" cy="36933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Initially,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x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=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y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= 0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546" name="Title 87654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Starvation</a:t>
            </a:r>
            <a:endParaRPr lang="en-GB" dirty="0" smtClean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W</a:t>
            </a:r>
            <a:r>
              <a:rPr lang="en-US" dirty="0" smtClean="0">
                <a:solidFill>
                  <a:srgbClr val="FFFF00"/>
                </a:solidFill>
              </a:rPr>
              <a:t>orry</a:t>
            </a:r>
            <a:r>
              <a:rPr lang="en-US" dirty="0" smtClean="0"/>
              <a:t>:</a:t>
            </a:r>
            <a:r>
              <a:rPr lang="en-US" dirty="0" smtClean="0"/>
              <a:t> Could </a:t>
            </a:r>
            <a:r>
              <a:rPr lang="en-US" dirty="0" smtClean="0"/>
              <a:t>the system “</a:t>
            </a:r>
            <a:r>
              <a:rPr lang="en-US" dirty="0" smtClean="0">
                <a:solidFill>
                  <a:srgbClr val="FFFF00"/>
                </a:solidFill>
              </a:rPr>
              <a:t>thrash</a:t>
            </a:r>
            <a:r>
              <a:rPr lang="en-US" dirty="0" smtClean="0"/>
              <a:t>” by continually colliding and re-executing?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No</a:t>
            </a:r>
            <a:r>
              <a:rPr lang="en-US" dirty="0" smtClean="0"/>
              <a:t>:</a:t>
            </a:r>
            <a:r>
              <a:rPr lang="en-US" dirty="0" smtClean="0"/>
              <a:t> A transaction </a:t>
            </a:r>
            <a:r>
              <a:rPr lang="en-US" dirty="0" smtClean="0"/>
              <a:t>can be forced to re-execute only if another succeeds in committing.  That gives a strong </a:t>
            </a:r>
            <a:r>
              <a:rPr lang="en-US" i="1" dirty="0" smtClean="0">
                <a:solidFill>
                  <a:srgbClr val="FFFF00"/>
                </a:solidFill>
              </a:rPr>
              <a:t>progress guarantee</a:t>
            </a:r>
            <a:r>
              <a:rPr lang="en-US" dirty="0" smtClean="0"/>
              <a:t>.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But</a:t>
            </a:r>
            <a:r>
              <a:rPr lang="en-US" dirty="0" smtClean="0"/>
              <a:t>: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smtClean="0"/>
              <a:t>A</a:t>
            </a:r>
            <a:r>
              <a:rPr lang="en-US" dirty="0" smtClean="0"/>
              <a:t> </a:t>
            </a:r>
            <a:r>
              <a:rPr lang="en-US" dirty="0" smtClean="0"/>
              <a:t>particular thread could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FF00"/>
                </a:solidFill>
              </a:rPr>
              <a:t>starve</a:t>
            </a:r>
            <a:r>
              <a:rPr lang="en-US" dirty="0" smtClean="0"/>
              <a:t>:</a:t>
            </a:r>
          </a:p>
          <a:p>
            <a:pPr>
              <a:buNone/>
            </a:pPr>
            <a:endParaRPr lang="en-US" dirty="0"/>
          </a:p>
        </p:txBody>
      </p:sp>
      <p:grpSp>
        <p:nvGrpSpPr>
          <p:cNvPr id="27" name="Group 26"/>
          <p:cNvGrpSpPr/>
          <p:nvPr/>
        </p:nvGrpSpPr>
        <p:grpSpPr>
          <a:xfrm>
            <a:off x="760413" y="4900613"/>
            <a:ext cx="7342193" cy="369332"/>
            <a:chOff x="760413" y="4900613"/>
            <a:chExt cx="7342193" cy="369332"/>
          </a:xfrm>
        </p:grpSpPr>
        <p:grpSp>
          <p:nvGrpSpPr>
            <p:cNvPr id="24" name="Group 23"/>
            <p:cNvGrpSpPr/>
            <p:nvPr/>
          </p:nvGrpSpPr>
          <p:grpSpPr>
            <a:xfrm>
              <a:off x="2159006" y="4970979"/>
              <a:ext cx="5943600" cy="228600"/>
              <a:chOff x="2159006" y="5022850"/>
              <a:chExt cx="5943600" cy="228600"/>
            </a:xfrm>
          </p:grpSpPr>
          <p:cxnSp>
            <p:nvCxnSpPr>
              <p:cNvPr id="6" name="Straight Arrow Connector 5"/>
              <p:cNvCxnSpPr/>
              <p:nvPr/>
            </p:nvCxnSpPr>
            <p:spPr>
              <a:xfrm>
                <a:off x="2159006" y="5130800"/>
                <a:ext cx="5943600" cy="12700"/>
              </a:xfrm>
              <a:prstGeom prst="straightConnector1">
                <a:avLst/>
              </a:prstGeom>
              <a:ln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Rectangle 9"/>
              <p:cNvSpPr/>
              <p:nvPr/>
            </p:nvSpPr>
            <p:spPr>
              <a:xfrm>
                <a:off x="2247900" y="5022850"/>
                <a:ext cx="743204" cy="228600"/>
              </a:xfrm>
              <a:prstGeom prst="rect">
                <a:avLst/>
              </a:prstGeom>
              <a:solidFill>
                <a:srgbClr val="4D7E61"/>
              </a:solidFill>
              <a:ln>
                <a:solidFill>
                  <a:srgbClr val="00804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spAutoFit/>
              </a:bodyPr>
              <a:lstStyle/>
              <a:p>
                <a:pPr algn="ctr"/>
                <a:endParaRPr lang="en-US" dirty="0">
                  <a:latin typeface="Comic Sans MS" pitchFamily="66" charset="0"/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4305300" y="5022850"/>
                <a:ext cx="743204" cy="228600"/>
              </a:xfrm>
              <a:prstGeom prst="rect">
                <a:avLst/>
              </a:prstGeom>
              <a:solidFill>
                <a:srgbClr val="4D7E61"/>
              </a:solidFill>
              <a:ln>
                <a:solidFill>
                  <a:srgbClr val="00804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spAutoFit/>
              </a:bodyPr>
              <a:lstStyle/>
              <a:p>
                <a:pPr algn="ctr"/>
                <a:endParaRPr lang="en-US" dirty="0">
                  <a:latin typeface="Comic Sans MS" pitchFamily="66" charset="0"/>
                </a:endParaRPr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7023100" y="5022850"/>
                <a:ext cx="743204" cy="228600"/>
              </a:xfrm>
              <a:prstGeom prst="rect">
                <a:avLst/>
              </a:prstGeom>
              <a:solidFill>
                <a:srgbClr val="4D7E61"/>
              </a:solidFill>
              <a:ln>
                <a:solidFill>
                  <a:srgbClr val="00804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spAutoFit/>
              </a:bodyPr>
              <a:lstStyle/>
              <a:p>
                <a:pPr algn="ctr"/>
                <a:endParaRPr lang="en-US" dirty="0">
                  <a:latin typeface="Comic Sans MS" pitchFamily="66" charset="0"/>
                </a:endParaRPr>
              </a:p>
            </p:txBody>
          </p:sp>
        </p:grpSp>
        <p:sp>
          <p:nvSpPr>
            <p:cNvPr id="21" name="TextBox 829447"/>
            <p:cNvSpPr txBox="1">
              <a:spLocks noChangeArrowheads="1"/>
            </p:cNvSpPr>
            <p:nvPr/>
          </p:nvSpPr>
          <p:spPr bwMode="auto">
            <a:xfrm>
              <a:off x="760413" y="4900613"/>
              <a:ext cx="108300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b="0" dirty="0" smtClean="0">
                  <a:solidFill>
                    <a:srgbClr val="FFFFFF"/>
                  </a:solidFill>
                  <a:latin typeface="Chalkboard"/>
                </a:rPr>
                <a:t>Thread 1</a:t>
              </a:r>
              <a:endParaRPr lang="en-GB" b="0" dirty="0">
                <a:solidFill>
                  <a:srgbClr val="FFFFFF"/>
                </a:solidFill>
                <a:latin typeface="Chalkboard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760413" y="5276989"/>
            <a:ext cx="7342187" cy="369332"/>
            <a:chOff x="760413" y="5243513"/>
            <a:chExt cx="7342187" cy="369332"/>
          </a:xfrm>
        </p:grpSpPr>
        <p:grpSp>
          <p:nvGrpSpPr>
            <p:cNvPr id="25" name="Group 24"/>
            <p:cNvGrpSpPr/>
            <p:nvPr/>
          </p:nvGrpSpPr>
          <p:grpSpPr>
            <a:xfrm>
              <a:off x="2159000" y="5313879"/>
              <a:ext cx="5943600" cy="228600"/>
              <a:chOff x="2159000" y="5378450"/>
              <a:chExt cx="5943600" cy="228600"/>
            </a:xfrm>
          </p:grpSpPr>
          <p:cxnSp>
            <p:nvCxnSpPr>
              <p:cNvPr id="7" name="Straight Arrow Connector 6"/>
              <p:cNvCxnSpPr/>
              <p:nvPr/>
            </p:nvCxnSpPr>
            <p:spPr>
              <a:xfrm>
                <a:off x="2159000" y="5486400"/>
                <a:ext cx="5943600" cy="12700"/>
              </a:xfrm>
              <a:prstGeom prst="straightConnector1">
                <a:avLst/>
              </a:prstGeom>
              <a:ln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" name="Rectangle 10"/>
              <p:cNvSpPr/>
              <p:nvPr/>
            </p:nvSpPr>
            <p:spPr>
              <a:xfrm>
                <a:off x="2705100" y="5378450"/>
                <a:ext cx="825500" cy="228600"/>
              </a:xfrm>
              <a:prstGeom prst="rect">
                <a:avLst/>
              </a:prstGeom>
              <a:solidFill>
                <a:srgbClr val="4D7E61"/>
              </a:solidFill>
              <a:ln>
                <a:solidFill>
                  <a:srgbClr val="00804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spAutoFit/>
              </a:bodyPr>
              <a:lstStyle/>
              <a:p>
                <a:pPr algn="ctr"/>
                <a:endParaRPr lang="en-US" dirty="0">
                  <a:latin typeface="Comic Sans MS" pitchFamily="66" charset="0"/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410198" y="5378450"/>
                <a:ext cx="1291840" cy="228600"/>
              </a:xfrm>
              <a:prstGeom prst="rect">
                <a:avLst/>
              </a:prstGeom>
              <a:solidFill>
                <a:srgbClr val="4D7E61"/>
              </a:solidFill>
              <a:ln>
                <a:solidFill>
                  <a:srgbClr val="00804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spAutoFit/>
              </a:bodyPr>
              <a:lstStyle/>
              <a:p>
                <a:pPr algn="ctr"/>
                <a:endParaRPr lang="en-US" dirty="0">
                  <a:latin typeface="Comic Sans MS" pitchFamily="66" charset="0"/>
                </a:endParaRPr>
              </a:p>
            </p:txBody>
          </p:sp>
        </p:grpSp>
        <p:sp>
          <p:nvSpPr>
            <p:cNvPr id="22" name="TextBox 829447"/>
            <p:cNvSpPr txBox="1">
              <a:spLocks noChangeArrowheads="1"/>
            </p:cNvSpPr>
            <p:nvPr/>
          </p:nvSpPr>
          <p:spPr bwMode="auto">
            <a:xfrm>
              <a:off x="760413" y="5243513"/>
              <a:ext cx="112865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b="0" dirty="0" smtClean="0">
                  <a:solidFill>
                    <a:srgbClr val="FFFFFF"/>
                  </a:solidFill>
                  <a:latin typeface="Chalkboard"/>
                </a:rPr>
                <a:t>Thread 2</a:t>
              </a:r>
              <a:endParaRPr lang="en-GB" b="0" dirty="0">
                <a:solidFill>
                  <a:srgbClr val="FFFFFF"/>
                </a:solidFill>
                <a:latin typeface="Chalkboard"/>
              </a:endParaRPr>
            </a:p>
          </p:txBody>
        </p:sp>
      </p:grpSp>
      <p:cxnSp>
        <p:nvCxnSpPr>
          <p:cNvPr id="9" name="Straight Arrow Connector 8"/>
          <p:cNvCxnSpPr/>
          <p:nvPr/>
        </p:nvCxnSpPr>
        <p:spPr>
          <a:xfrm>
            <a:off x="2159000" y="5844381"/>
            <a:ext cx="5943600" cy="1270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146300" y="5723731"/>
            <a:ext cx="850900" cy="228600"/>
          </a:xfrm>
          <a:prstGeom prst="rect">
            <a:avLst/>
          </a:prstGeom>
          <a:solidFill>
            <a:srgbClr val="C16B6A"/>
          </a:solidFill>
          <a:ln>
            <a:solidFill>
              <a:srgbClr val="8D4C4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en-US" dirty="0">
              <a:latin typeface="Comic Sans MS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997200" y="5723731"/>
            <a:ext cx="546100" cy="228600"/>
          </a:xfrm>
          <a:prstGeom prst="rect">
            <a:avLst/>
          </a:prstGeom>
          <a:solidFill>
            <a:srgbClr val="C16B6A"/>
          </a:solidFill>
          <a:ln>
            <a:solidFill>
              <a:srgbClr val="8D4C4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en-US" dirty="0">
              <a:latin typeface="Comic Sans MS" pitchFamily="66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543300" y="5723731"/>
            <a:ext cx="1511300" cy="228600"/>
          </a:xfrm>
          <a:prstGeom prst="rect">
            <a:avLst/>
          </a:prstGeom>
          <a:solidFill>
            <a:srgbClr val="C16B6A"/>
          </a:solidFill>
          <a:ln>
            <a:solidFill>
              <a:srgbClr val="8D4C4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en-US" dirty="0">
              <a:latin typeface="Comic Sans MS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054600" y="5723731"/>
            <a:ext cx="1651000" cy="228600"/>
          </a:xfrm>
          <a:prstGeom prst="rect">
            <a:avLst/>
          </a:prstGeom>
          <a:solidFill>
            <a:srgbClr val="C16B6A"/>
          </a:solidFill>
          <a:ln>
            <a:solidFill>
              <a:srgbClr val="8D4C4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en-US" dirty="0">
              <a:latin typeface="Comic Sans MS" pitchFamily="66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718300" y="5723731"/>
            <a:ext cx="1054099" cy="228600"/>
          </a:xfrm>
          <a:prstGeom prst="rect">
            <a:avLst/>
          </a:prstGeom>
          <a:solidFill>
            <a:srgbClr val="C16B6A"/>
          </a:solidFill>
          <a:ln>
            <a:solidFill>
              <a:srgbClr val="8D4C4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en-US" dirty="0">
              <a:latin typeface="Comic Sans MS" pitchFamily="66" charset="0"/>
            </a:endParaRPr>
          </a:p>
        </p:txBody>
      </p:sp>
      <p:sp>
        <p:nvSpPr>
          <p:cNvPr id="23" name="TextBox 829447"/>
          <p:cNvSpPr txBox="1">
            <a:spLocks noChangeArrowheads="1"/>
          </p:cNvSpPr>
          <p:nvPr/>
        </p:nvSpPr>
        <p:spPr bwMode="auto">
          <a:xfrm>
            <a:off x="760413" y="5653365"/>
            <a:ext cx="112865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0" dirty="0" smtClean="0">
                <a:solidFill>
                  <a:srgbClr val="FFFFFF"/>
                </a:solidFill>
                <a:latin typeface="Chalkboard"/>
              </a:rPr>
              <a:t>Thread 3</a:t>
            </a:r>
            <a:endParaRPr lang="en-GB" b="0" dirty="0">
              <a:solidFill>
                <a:srgbClr val="FFFFFF"/>
              </a:solidFill>
              <a:latin typeface="Chalkboard"/>
            </a:endParaRPr>
          </a:p>
        </p:txBody>
      </p:sp>
      <p:sp>
        <p:nvSpPr>
          <p:cNvPr id="31" name="TextBox 199684"/>
          <p:cNvSpPr txBox="1">
            <a:spLocks noChangeArrowheads="1"/>
          </p:cNvSpPr>
          <p:nvPr/>
        </p:nvSpPr>
        <p:spPr bwMode="auto">
          <a:xfrm>
            <a:off x="7777163" y="5727700"/>
            <a:ext cx="465137" cy="2286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en-GB" sz="3200" b="0" dirty="0">
              <a:solidFill>
                <a:srgbClr val="000000"/>
              </a:solidFill>
              <a:latin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Monadic Skin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8300" y="1600200"/>
            <a:ext cx="8445500" cy="4902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In languages like ML or Java, the fact that the language is in the IO monad is </a:t>
            </a:r>
            <a:r>
              <a:rPr lang="en-US" dirty="0" smtClean="0">
                <a:solidFill>
                  <a:srgbClr val="FFFF00"/>
                </a:solidFill>
              </a:rPr>
              <a:t>baked in</a:t>
            </a:r>
            <a:r>
              <a:rPr lang="en-US" dirty="0" smtClean="0"/>
              <a:t> to the language.  There is no need to mark anything in the type system because IO is everywhere.  </a:t>
            </a:r>
          </a:p>
          <a:p>
            <a:r>
              <a:rPr lang="en-US" dirty="0" smtClean="0"/>
              <a:t>In Haskell, the programmer can </a:t>
            </a:r>
            <a:r>
              <a:rPr lang="en-US" dirty="0" smtClean="0">
                <a:solidFill>
                  <a:srgbClr val="FFFF00"/>
                </a:solidFill>
              </a:rPr>
              <a:t>choose </a:t>
            </a:r>
            <a:r>
              <a:rPr lang="en-US" dirty="0" smtClean="0"/>
              <a:t>when to live in the IO monad and when to live in the realm of pure functional programming.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Interesting perspective</a:t>
            </a:r>
            <a:r>
              <a:rPr lang="en-US" dirty="0" smtClean="0"/>
              <a:t>: It is not Haskell that lacks imperative features, but rather the other languages that lack the ability to have a statically distinguishable pure subset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This separation facilitates concurrent programming.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</a:t>
            </a:r>
            <a:r>
              <a:rPr lang="en-GB" dirty="0" smtClean="0"/>
              <a:t> Central </a:t>
            </a:r>
            <a:r>
              <a:rPr lang="en-GB" dirty="0"/>
              <a:t>C</a:t>
            </a:r>
            <a:r>
              <a:rPr lang="en-GB" dirty="0" smtClean="0"/>
              <a:t>hallenge</a:t>
            </a:r>
            <a:endParaRPr lang="en-GB" dirty="0"/>
          </a:p>
        </p:txBody>
      </p:sp>
      <p:sp>
        <p:nvSpPr>
          <p:cNvPr id="268293" name="Oval 5"/>
          <p:cNvSpPr>
            <a:spLocks noChangeArrowheads="1"/>
          </p:cNvSpPr>
          <p:nvPr/>
        </p:nvSpPr>
        <p:spPr bwMode="auto">
          <a:xfrm>
            <a:off x="1547813" y="1628775"/>
            <a:ext cx="2808287" cy="12239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2400" dirty="0">
                <a:solidFill>
                  <a:schemeClr val="bg1"/>
                </a:solidFill>
                <a:latin typeface="Chalkboard"/>
              </a:rPr>
              <a:t>Arbitrary effects</a:t>
            </a:r>
          </a:p>
        </p:txBody>
      </p:sp>
      <p:sp>
        <p:nvSpPr>
          <p:cNvPr id="268297" name="Oval 9"/>
          <p:cNvSpPr>
            <a:spLocks noChangeArrowheads="1"/>
          </p:cNvSpPr>
          <p:nvPr/>
        </p:nvSpPr>
        <p:spPr bwMode="auto">
          <a:xfrm>
            <a:off x="5580063" y="4724400"/>
            <a:ext cx="2808287" cy="12239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2400" dirty="0">
                <a:solidFill>
                  <a:schemeClr val="bg1"/>
                </a:solidFill>
                <a:latin typeface="Chalkboard"/>
              </a:rPr>
              <a:t>No effects</a:t>
            </a:r>
          </a:p>
        </p:txBody>
      </p:sp>
      <p:sp>
        <p:nvSpPr>
          <p:cNvPr id="268302" name="Line 14"/>
          <p:cNvSpPr>
            <a:spLocks noChangeShapeType="1"/>
          </p:cNvSpPr>
          <p:nvPr/>
        </p:nvSpPr>
        <p:spPr bwMode="auto">
          <a:xfrm flipV="1">
            <a:off x="1403350" y="1773238"/>
            <a:ext cx="0" cy="439261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 dirty="0">
              <a:latin typeface="Chalkboard"/>
            </a:endParaRPr>
          </a:p>
        </p:txBody>
      </p:sp>
      <p:sp>
        <p:nvSpPr>
          <p:cNvPr id="268303" name="Line 15"/>
          <p:cNvSpPr>
            <a:spLocks noChangeShapeType="1"/>
          </p:cNvSpPr>
          <p:nvPr/>
        </p:nvSpPr>
        <p:spPr bwMode="auto">
          <a:xfrm rot="16200000">
            <a:off x="5219700" y="2276475"/>
            <a:ext cx="73025" cy="77057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 dirty="0">
              <a:latin typeface="Chalkboard"/>
            </a:endParaRPr>
          </a:p>
        </p:txBody>
      </p:sp>
      <p:sp>
        <p:nvSpPr>
          <p:cNvPr id="268306" name="Rectangle 18"/>
          <p:cNvSpPr>
            <a:spLocks noChangeArrowheads="1"/>
          </p:cNvSpPr>
          <p:nvPr/>
        </p:nvSpPr>
        <p:spPr bwMode="auto">
          <a:xfrm>
            <a:off x="6588125" y="6237288"/>
            <a:ext cx="1943100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GB" sz="2400" dirty="0">
                <a:latin typeface="Chalkboard"/>
              </a:rPr>
              <a:t>Safe</a:t>
            </a: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252413" y="2060575"/>
            <a:ext cx="1223962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GB" sz="2400" dirty="0">
                <a:latin typeface="Chalkboard"/>
              </a:rPr>
              <a:t>Useful</a:t>
            </a: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71438" y="5516563"/>
            <a:ext cx="1331912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GB" sz="2400" dirty="0">
                <a:latin typeface="Chalkboard"/>
              </a:rPr>
              <a:t>Useless</a:t>
            </a: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1692275" y="6237288"/>
            <a:ext cx="1943100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GB" sz="2400" dirty="0">
                <a:latin typeface="Chalkboard"/>
              </a:rPr>
              <a:t>Dangerous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</a:t>
            </a:r>
            <a:r>
              <a:rPr lang="en-GB" dirty="0" smtClean="0"/>
              <a:t> Challenge of Effects</a:t>
            </a:r>
            <a:endParaRPr lang="en-GB" dirty="0"/>
          </a:p>
        </p:txBody>
      </p:sp>
      <p:sp>
        <p:nvSpPr>
          <p:cNvPr id="269315" name="Oval 3"/>
          <p:cNvSpPr>
            <a:spLocks noChangeArrowheads="1"/>
          </p:cNvSpPr>
          <p:nvPr/>
        </p:nvSpPr>
        <p:spPr bwMode="auto">
          <a:xfrm>
            <a:off x="1547813" y="1628775"/>
            <a:ext cx="2808287" cy="12239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2400" dirty="0">
                <a:solidFill>
                  <a:schemeClr val="bg1"/>
                </a:solidFill>
                <a:latin typeface="Chalkboard"/>
              </a:rPr>
              <a:t>Arbitrary effects</a:t>
            </a:r>
          </a:p>
        </p:txBody>
      </p:sp>
      <p:sp>
        <p:nvSpPr>
          <p:cNvPr id="269316" name="Oval 4"/>
          <p:cNvSpPr>
            <a:spLocks noChangeArrowheads="1"/>
          </p:cNvSpPr>
          <p:nvPr/>
        </p:nvSpPr>
        <p:spPr bwMode="auto">
          <a:xfrm>
            <a:off x="5580063" y="4724400"/>
            <a:ext cx="2808287" cy="12239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2400" dirty="0">
                <a:solidFill>
                  <a:schemeClr val="bg1"/>
                </a:solidFill>
                <a:latin typeface="Chalkboard"/>
              </a:rPr>
              <a:t>No effects</a:t>
            </a:r>
          </a:p>
        </p:txBody>
      </p:sp>
      <p:sp>
        <p:nvSpPr>
          <p:cNvPr id="269317" name="Rectangle 5"/>
          <p:cNvSpPr>
            <a:spLocks noChangeArrowheads="1"/>
          </p:cNvSpPr>
          <p:nvPr/>
        </p:nvSpPr>
        <p:spPr bwMode="auto">
          <a:xfrm>
            <a:off x="252413" y="2060575"/>
            <a:ext cx="1223962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GB" sz="2400" dirty="0">
                <a:latin typeface="Chalkboard"/>
              </a:rPr>
              <a:t>Useful</a:t>
            </a:r>
          </a:p>
        </p:txBody>
      </p:sp>
      <p:sp>
        <p:nvSpPr>
          <p:cNvPr id="269318" name="AutoShape 6"/>
          <p:cNvSpPr>
            <a:spLocks noChangeArrowheads="1"/>
          </p:cNvSpPr>
          <p:nvPr/>
        </p:nvSpPr>
        <p:spPr bwMode="auto">
          <a:xfrm rot="5400000">
            <a:off x="6298406" y="3286920"/>
            <a:ext cx="1298575" cy="1008062"/>
          </a:xfrm>
          <a:prstGeom prst="leftArrow">
            <a:avLst>
              <a:gd name="adj1" fmla="val 50000"/>
              <a:gd name="adj2" fmla="val 32205"/>
            </a:avLst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 dirty="0">
              <a:latin typeface="Chalkboard"/>
            </a:endParaRPr>
          </a:p>
        </p:txBody>
      </p:sp>
      <p:sp>
        <p:nvSpPr>
          <p:cNvPr id="269319" name="Line 7"/>
          <p:cNvSpPr>
            <a:spLocks noChangeShapeType="1"/>
          </p:cNvSpPr>
          <p:nvPr/>
        </p:nvSpPr>
        <p:spPr bwMode="auto">
          <a:xfrm flipV="1">
            <a:off x="1403350" y="1773238"/>
            <a:ext cx="0" cy="439261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 dirty="0">
              <a:latin typeface="Chalkboard"/>
            </a:endParaRPr>
          </a:p>
        </p:txBody>
      </p:sp>
      <p:sp>
        <p:nvSpPr>
          <p:cNvPr id="269320" name="Line 8"/>
          <p:cNvSpPr>
            <a:spLocks noChangeShapeType="1"/>
          </p:cNvSpPr>
          <p:nvPr/>
        </p:nvSpPr>
        <p:spPr bwMode="auto">
          <a:xfrm rot="16200000">
            <a:off x="5219700" y="2276475"/>
            <a:ext cx="73025" cy="77057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 dirty="0">
              <a:latin typeface="Chalkboard"/>
            </a:endParaRPr>
          </a:p>
        </p:txBody>
      </p:sp>
      <p:sp>
        <p:nvSpPr>
          <p:cNvPr id="269321" name="Rectangle 9"/>
          <p:cNvSpPr>
            <a:spLocks noChangeArrowheads="1"/>
          </p:cNvSpPr>
          <p:nvPr/>
        </p:nvSpPr>
        <p:spPr bwMode="auto">
          <a:xfrm>
            <a:off x="71438" y="5516563"/>
            <a:ext cx="1331912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GB" sz="2400" dirty="0">
                <a:latin typeface="Chalkboard"/>
              </a:rPr>
              <a:t>Useless</a:t>
            </a:r>
          </a:p>
        </p:txBody>
      </p:sp>
      <p:sp>
        <p:nvSpPr>
          <p:cNvPr id="269322" name="Rectangle 10"/>
          <p:cNvSpPr>
            <a:spLocks noChangeArrowheads="1"/>
          </p:cNvSpPr>
          <p:nvPr/>
        </p:nvSpPr>
        <p:spPr bwMode="auto">
          <a:xfrm>
            <a:off x="1692275" y="6237288"/>
            <a:ext cx="1943100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GB" sz="2400" dirty="0">
                <a:latin typeface="Chalkboard"/>
              </a:rPr>
              <a:t>Dangerous</a:t>
            </a:r>
          </a:p>
        </p:txBody>
      </p:sp>
      <p:sp>
        <p:nvSpPr>
          <p:cNvPr id="269323" name="Rectangle 11"/>
          <p:cNvSpPr>
            <a:spLocks noChangeArrowheads="1"/>
          </p:cNvSpPr>
          <p:nvPr/>
        </p:nvSpPr>
        <p:spPr bwMode="auto">
          <a:xfrm>
            <a:off x="6588125" y="6237288"/>
            <a:ext cx="1943100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GB" sz="2400" dirty="0">
                <a:latin typeface="Chalkboard"/>
              </a:rPr>
              <a:t>Safe</a:t>
            </a:r>
          </a:p>
        </p:txBody>
      </p:sp>
      <p:sp>
        <p:nvSpPr>
          <p:cNvPr id="269324" name="AutoShape 12"/>
          <p:cNvSpPr>
            <a:spLocks noChangeArrowheads="1"/>
          </p:cNvSpPr>
          <p:nvPr/>
        </p:nvSpPr>
        <p:spPr bwMode="auto">
          <a:xfrm rot="10800000">
            <a:off x="4500563" y="1773238"/>
            <a:ext cx="1366837" cy="1008062"/>
          </a:xfrm>
          <a:prstGeom prst="leftArrow">
            <a:avLst>
              <a:gd name="adj1" fmla="val 50000"/>
              <a:gd name="adj2" fmla="val 33898"/>
            </a:avLst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 dirty="0">
              <a:latin typeface="Chalkboard"/>
            </a:endParaRPr>
          </a:p>
        </p:txBody>
      </p:sp>
      <p:sp>
        <p:nvSpPr>
          <p:cNvPr id="269325" name="Oval 13"/>
          <p:cNvSpPr>
            <a:spLocks noChangeArrowheads="1"/>
          </p:cNvSpPr>
          <p:nvPr/>
        </p:nvSpPr>
        <p:spPr bwMode="auto">
          <a:xfrm>
            <a:off x="6084888" y="1628775"/>
            <a:ext cx="2052637" cy="1223963"/>
          </a:xfrm>
          <a:prstGeom prst="ellipse">
            <a:avLst/>
          </a:prstGeom>
          <a:solidFill>
            <a:srgbClr val="FF99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2400" dirty="0">
                <a:solidFill>
                  <a:schemeClr val="bg1"/>
                </a:solidFill>
                <a:latin typeface="Chalkboard"/>
              </a:rPr>
              <a:t>Nirvana</a:t>
            </a:r>
          </a:p>
        </p:txBody>
      </p:sp>
      <p:sp>
        <p:nvSpPr>
          <p:cNvPr id="269326" name="Text Box 14"/>
          <p:cNvSpPr txBox="1">
            <a:spLocks noChangeArrowheads="1"/>
          </p:cNvSpPr>
          <p:nvPr/>
        </p:nvSpPr>
        <p:spPr bwMode="auto">
          <a:xfrm>
            <a:off x="4357686" y="1285860"/>
            <a:ext cx="176202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dirty="0">
                <a:latin typeface="Chalkboard"/>
              </a:rPr>
              <a:t>Plan </a:t>
            </a:r>
            <a:r>
              <a:rPr lang="en-GB" dirty="0" smtClean="0">
                <a:latin typeface="Chalkboard"/>
              </a:rPr>
              <a:t>A</a:t>
            </a:r>
            <a:br>
              <a:rPr lang="en-GB" dirty="0" smtClean="0">
                <a:latin typeface="Chalkboard"/>
              </a:rPr>
            </a:br>
            <a:r>
              <a:rPr lang="en-GB" dirty="0" smtClean="0">
                <a:latin typeface="Chalkboard"/>
              </a:rPr>
              <a:t>(everyone else)</a:t>
            </a:r>
            <a:endParaRPr lang="en-GB" dirty="0">
              <a:latin typeface="Chalkboard"/>
            </a:endParaRPr>
          </a:p>
        </p:txBody>
      </p:sp>
      <p:sp>
        <p:nvSpPr>
          <p:cNvPr id="269327" name="Text Box 15"/>
          <p:cNvSpPr txBox="1">
            <a:spLocks noChangeArrowheads="1"/>
          </p:cNvSpPr>
          <p:nvPr/>
        </p:nvSpPr>
        <p:spPr bwMode="auto">
          <a:xfrm>
            <a:off x="7308850" y="3716338"/>
            <a:ext cx="106952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dirty="0">
                <a:latin typeface="Chalkboard"/>
              </a:rPr>
              <a:t>Plan </a:t>
            </a:r>
            <a:r>
              <a:rPr lang="en-GB" dirty="0" smtClean="0">
                <a:latin typeface="Chalkboard"/>
              </a:rPr>
              <a:t>B</a:t>
            </a:r>
            <a:br>
              <a:rPr lang="en-GB" dirty="0" smtClean="0">
                <a:latin typeface="Chalkboard"/>
              </a:rPr>
            </a:br>
            <a:r>
              <a:rPr lang="en-GB" dirty="0" smtClean="0">
                <a:latin typeface="Chalkboard"/>
              </a:rPr>
              <a:t>(Haskell)</a:t>
            </a:r>
            <a:endParaRPr lang="en-GB" dirty="0">
              <a:latin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/>
              <a:t>Two</a:t>
            </a:r>
            <a:r>
              <a:rPr lang="en-GB" sz="3600" dirty="0" smtClean="0"/>
              <a:t> Basic </a:t>
            </a:r>
            <a:r>
              <a:rPr lang="en-GB" sz="3600" dirty="0"/>
              <a:t>A</a:t>
            </a:r>
            <a:r>
              <a:rPr lang="en-GB" sz="3600" dirty="0" smtClean="0"/>
              <a:t>pproaches</a:t>
            </a:r>
            <a:r>
              <a:rPr lang="en-GB" sz="3600" dirty="0"/>
              <a:t>: Plan A</a:t>
            </a:r>
          </a:p>
        </p:txBody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3213100"/>
            <a:ext cx="4691062" cy="3341688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GB" dirty="0"/>
              <a:t>Examples</a:t>
            </a:r>
          </a:p>
          <a:p>
            <a:r>
              <a:rPr lang="en-GB" dirty="0"/>
              <a:t>Regions</a:t>
            </a:r>
          </a:p>
          <a:p>
            <a:r>
              <a:rPr lang="en-GB" dirty="0"/>
              <a:t>Ownership types</a:t>
            </a:r>
          </a:p>
          <a:p>
            <a:r>
              <a:rPr lang="en-GB" dirty="0"/>
              <a:t>Vault, Spec#, </a:t>
            </a:r>
            <a:r>
              <a:rPr lang="en-GB" dirty="0" smtClean="0"/>
              <a:t>Cyclone</a:t>
            </a:r>
          </a:p>
          <a:p>
            <a:endParaRPr lang="en-GB" dirty="0"/>
          </a:p>
        </p:txBody>
      </p:sp>
      <p:sp>
        <p:nvSpPr>
          <p:cNvPr id="232452" name="Oval 4"/>
          <p:cNvSpPr>
            <a:spLocks noChangeArrowheads="1"/>
          </p:cNvSpPr>
          <p:nvPr/>
        </p:nvSpPr>
        <p:spPr bwMode="auto">
          <a:xfrm>
            <a:off x="250825" y="1341438"/>
            <a:ext cx="2808288" cy="12239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2400" dirty="0">
                <a:solidFill>
                  <a:schemeClr val="bg1"/>
                </a:solidFill>
                <a:latin typeface="Chalkboard"/>
              </a:rPr>
              <a:t>Arbitrary effects</a:t>
            </a:r>
          </a:p>
        </p:txBody>
      </p:sp>
      <p:sp>
        <p:nvSpPr>
          <p:cNvPr id="232453" name="AutoShape 5"/>
          <p:cNvSpPr>
            <a:spLocks noChangeArrowheads="1"/>
          </p:cNvSpPr>
          <p:nvPr/>
        </p:nvSpPr>
        <p:spPr bwMode="auto">
          <a:xfrm>
            <a:off x="3246438" y="1531938"/>
            <a:ext cx="3816350" cy="936625"/>
          </a:xfrm>
          <a:prstGeom prst="rightArrow">
            <a:avLst>
              <a:gd name="adj1" fmla="val 50000"/>
              <a:gd name="adj2" fmla="val 101864"/>
            </a:avLst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dirty="0">
              <a:solidFill>
                <a:srgbClr val="FF0000"/>
              </a:solidFill>
              <a:latin typeface="Chalkboard"/>
            </a:endParaRPr>
          </a:p>
        </p:txBody>
      </p:sp>
      <p:sp>
        <p:nvSpPr>
          <p:cNvPr id="232454" name="Rectangle 6"/>
          <p:cNvSpPr>
            <a:spLocks noChangeArrowheads="1"/>
          </p:cNvSpPr>
          <p:nvPr/>
        </p:nvSpPr>
        <p:spPr bwMode="auto">
          <a:xfrm>
            <a:off x="4198938" y="2968625"/>
            <a:ext cx="454660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GB" sz="2800" dirty="0">
                <a:latin typeface="Chalkboard"/>
              </a:rPr>
              <a:t>Default = Any effect</a:t>
            </a:r>
            <a:br>
              <a:rPr lang="en-GB" sz="2800" dirty="0">
                <a:latin typeface="Chalkboard"/>
              </a:rPr>
            </a:br>
            <a:r>
              <a:rPr lang="en-GB" sz="2800" dirty="0">
                <a:latin typeface="Chalkboard"/>
              </a:rPr>
              <a:t>Plan = Add restrictions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/>
              <a:t>Two</a:t>
            </a:r>
            <a:r>
              <a:rPr lang="en-GB" sz="3600" dirty="0" smtClean="0"/>
              <a:t> Basic </a:t>
            </a:r>
            <a:r>
              <a:rPr lang="en-GB" sz="3600" dirty="0"/>
              <a:t>A</a:t>
            </a:r>
            <a:r>
              <a:rPr lang="en-GB" sz="3600" dirty="0" smtClean="0"/>
              <a:t>pproaches</a:t>
            </a:r>
            <a:r>
              <a:rPr lang="en-GB" sz="3600" dirty="0"/>
              <a:t>: Plan B</a:t>
            </a:r>
          </a:p>
        </p:txBody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20" y="3500438"/>
            <a:ext cx="4464050" cy="2649538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GB" sz="2400" dirty="0"/>
              <a:t>Two main approaches:</a:t>
            </a:r>
          </a:p>
          <a:p>
            <a:pPr>
              <a:lnSpc>
                <a:spcPct val="90000"/>
              </a:lnSpc>
            </a:pPr>
            <a:r>
              <a:rPr lang="en-GB" sz="2400" dirty="0"/>
              <a:t>Domain specific languages (SQL, </a:t>
            </a:r>
            <a:r>
              <a:rPr lang="en-GB" sz="2400" dirty="0" smtClean="0"/>
              <a:t>X</a:t>
            </a:r>
            <a:r>
              <a:rPr lang="en-US" sz="2400" dirty="0" err="1" smtClean="0"/>
              <a:t>q</a:t>
            </a:r>
            <a:r>
              <a:rPr lang="en-GB" sz="2400" dirty="0" err="1" smtClean="0"/>
              <a:t>uery</a:t>
            </a:r>
            <a:r>
              <a:rPr lang="en-GB" sz="2400" dirty="0" smtClean="0"/>
              <a:t>, </a:t>
            </a:r>
            <a:r>
              <a:rPr lang="en-GB" sz="2400" dirty="0"/>
              <a:t>Google map/reduce)</a:t>
            </a:r>
          </a:p>
          <a:p>
            <a:pPr>
              <a:lnSpc>
                <a:spcPct val="90000"/>
              </a:lnSpc>
            </a:pPr>
            <a:r>
              <a:rPr lang="en-GB" sz="2400" dirty="0"/>
              <a:t>Wide-spectrum functional languages + controlled effects (e.g. Haskell)</a:t>
            </a:r>
          </a:p>
          <a:p>
            <a:pPr>
              <a:lnSpc>
                <a:spcPct val="90000"/>
              </a:lnSpc>
            </a:pPr>
            <a:endParaRPr lang="en-GB" sz="2400" dirty="0"/>
          </a:p>
        </p:txBody>
      </p:sp>
      <p:sp>
        <p:nvSpPr>
          <p:cNvPr id="234500" name="Oval 4"/>
          <p:cNvSpPr>
            <a:spLocks noChangeArrowheads="1"/>
          </p:cNvSpPr>
          <p:nvPr/>
        </p:nvSpPr>
        <p:spPr bwMode="auto">
          <a:xfrm>
            <a:off x="5940425" y="4941888"/>
            <a:ext cx="2809875" cy="99542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GB" sz="2000" dirty="0">
                <a:solidFill>
                  <a:schemeClr val="bg1"/>
                </a:solidFill>
                <a:latin typeface="Chalkboard"/>
              </a:rPr>
              <a:t>Value oriented programming</a:t>
            </a:r>
          </a:p>
        </p:txBody>
      </p:sp>
      <p:sp>
        <p:nvSpPr>
          <p:cNvPr id="234501" name="AutoShape 5"/>
          <p:cNvSpPr>
            <a:spLocks noChangeArrowheads="1"/>
          </p:cNvSpPr>
          <p:nvPr/>
        </p:nvSpPr>
        <p:spPr bwMode="auto">
          <a:xfrm rot="16200000">
            <a:off x="6196013" y="3062288"/>
            <a:ext cx="2241551" cy="936625"/>
          </a:xfrm>
          <a:prstGeom prst="rightArrow">
            <a:avLst>
              <a:gd name="adj1" fmla="val 50000"/>
              <a:gd name="adj2" fmla="val 101864"/>
            </a:avLst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/>
            <a:endParaRPr lang="en-US" dirty="0">
              <a:solidFill>
                <a:srgbClr val="FF0000"/>
              </a:solidFill>
              <a:latin typeface="Chalkboard"/>
            </a:endParaRPr>
          </a:p>
        </p:txBody>
      </p:sp>
      <p:sp>
        <p:nvSpPr>
          <p:cNvPr id="234503" name="Rectangle 7"/>
          <p:cNvSpPr>
            <a:spLocks noChangeArrowheads="1"/>
          </p:cNvSpPr>
          <p:nvPr/>
        </p:nvSpPr>
        <p:spPr bwMode="auto">
          <a:xfrm>
            <a:off x="628654" y="2305047"/>
            <a:ext cx="3619495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GB" sz="2400" dirty="0" smtClean="0">
                <a:latin typeface="Chalkboard"/>
              </a:rPr>
              <a:t>Types </a:t>
            </a:r>
            <a:r>
              <a:rPr lang="en-GB" sz="2400" dirty="0">
                <a:latin typeface="Chalkboard"/>
              </a:rPr>
              <a:t>play a major role</a:t>
            </a:r>
          </a:p>
        </p:txBody>
      </p:sp>
      <p:sp>
        <p:nvSpPr>
          <p:cNvPr id="234504" name="Rectangle 8"/>
          <p:cNvSpPr>
            <a:spLocks noChangeArrowheads="1"/>
          </p:cNvSpPr>
          <p:nvPr/>
        </p:nvSpPr>
        <p:spPr bwMode="auto">
          <a:xfrm>
            <a:off x="304787" y="1273175"/>
            <a:ext cx="6215105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GB" sz="2800" dirty="0">
                <a:latin typeface="Chalkboard"/>
              </a:rPr>
              <a:t>Default = No effects</a:t>
            </a:r>
            <a:br>
              <a:rPr lang="en-GB" sz="2800" dirty="0">
                <a:latin typeface="Chalkboard"/>
              </a:rPr>
            </a:br>
            <a:r>
              <a:rPr lang="en-GB" sz="2800" dirty="0">
                <a:latin typeface="Chalkboard"/>
              </a:rPr>
              <a:t>Plan = Selectively permit effects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Lots of Cross Over</a:t>
            </a:r>
            <a:endParaRPr lang="en-GB" dirty="0"/>
          </a:p>
        </p:txBody>
      </p:sp>
      <p:sp>
        <p:nvSpPr>
          <p:cNvPr id="269315" name="Oval 3"/>
          <p:cNvSpPr>
            <a:spLocks noChangeArrowheads="1"/>
          </p:cNvSpPr>
          <p:nvPr/>
        </p:nvSpPr>
        <p:spPr bwMode="auto">
          <a:xfrm>
            <a:off x="1547813" y="1628775"/>
            <a:ext cx="2808287" cy="12239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2400" dirty="0">
                <a:solidFill>
                  <a:schemeClr val="bg1"/>
                </a:solidFill>
                <a:latin typeface="Chalkboard"/>
              </a:rPr>
              <a:t>Arbitrary effects</a:t>
            </a:r>
          </a:p>
        </p:txBody>
      </p:sp>
      <p:sp>
        <p:nvSpPr>
          <p:cNvPr id="269316" name="Oval 4"/>
          <p:cNvSpPr>
            <a:spLocks noChangeArrowheads="1"/>
          </p:cNvSpPr>
          <p:nvPr/>
        </p:nvSpPr>
        <p:spPr bwMode="auto">
          <a:xfrm>
            <a:off x="5580063" y="4724400"/>
            <a:ext cx="2808287" cy="12239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2400" dirty="0">
                <a:solidFill>
                  <a:schemeClr val="bg1"/>
                </a:solidFill>
                <a:latin typeface="Chalkboard"/>
              </a:rPr>
              <a:t>No effects</a:t>
            </a:r>
          </a:p>
        </p:txBody>
      </p:sp>
      <p:sp>
        <p:nvSpPr>
          <p:cNvPr id="269317" name="Rectangle 5"/>
          <p:cNvSpPr>
            <a:spLocks noChangeArrowheads="1"/>
          </p:cNvSpPr>
          <p:nvPr/>
        </p:nvSpPr>
        <p:spPr bwMode="auto">
          <a:xfrm>
            <a:off x="252413" y="2060575"/>
            <a:ext cx="1223962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GB" sz="2400" dirty="0">
                <a:latin typeface="Chalkboard"/>
              </a:rPr>
              <a:t>Useful</a:t>
            </a:r>
          </a:p>
        </p:txBody>
      </p:sp>
      <p:sp>
        <p:nvSpPr>
          <p:cNvPr id="269318" name="AutoShape 6"/>
          <p:cNvSpPr>
            <a:spLocks noChangeArrowheads="1"/>
          </p:cNvSpPr>
          <p:nvPr/>
        </p:nvSpPr>
        <p:spPr bwMode="auto">
          <a:xfrm rot="5400000">
            <a:off x="6298406" y="3286920"/>
            <a:ext cx="1298575" cy="1008062"/>
          </a:xfrm>
          <a:prstGeom prst="leftArrow">
            <a:avLst>
              <a:gd name="adj1" fmla="val 50000"/>
              <a:gd name="adj2" fmla="val 32205"/>
            </a:avLst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 dirty="0">
              <a:latin typeface="Chalkboard"/>
            </a:endParaRPr>
          </a:p>
        </p:txBody>
      </p:sp>
      <p:sp>
        <p:nvSpPr>
          <p:cNvPr id="269319" name="Line 7"/>
          <p:cNvSpPr>
            <a:spLocks noChangeShapeType="1"/>
          </p:cNvSpPr>
          <p:nvPr/>
        </p:nvSpPr>
        <p:spPr bwMode="auto">
          <a:xfrm flipV="1">
            <a:off x="1403350" y="1773238"/>
            <a:ext cx="0" cy="439261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 dirty="0">
              <a:latin typeface="Chalkboard"/>
            </a:endParaRPr>
          </a:p>
        </p:txBody>
      </p:sp>
      <p:sp>
        <p:nvSpPr>
          <p:cNvPr id="269320" name="Line 8"/>
          <p:cNvSpPr>
            <a:spLocks noChangeShapeType="1"/>
          </p:cNvSpPr>
          <p:nvPr/>
        </p:nvSpPr>
        <p:spPr bwMode="auto">
          <a:xfrm rot="16200000">
            <a:off x="5219700" y="2276475"/>
            <a:ext cx="73025" cy="77057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 dirty="0">
              <a:latin typeface="Chalkboard"/>
            </a:endParaRPr>
          </a:p>
        </p:txBody>
      </p:sp>
      <p:sp>
        <p:nvSpPr>
          <p:cNvPr id="269321" name="Rectangle 9"/>
          <p:cNvSpPr>
            <a:spLocks noChangeArrowheads="1"/>
          </p:cNvSpPr>
          <p:nvPr/>
        </p:nvSpPr>
        <p:spPr bwMode="auto">
          <a:xfrm>
            <a:off x="71438" y="5516563"/>
            <a:ext cx="1331912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GB" sz="2400" dirty="0">
                <a:latin typeface="Chalkboard"/>
              </a:rPr>
              <a:t>Useless</a:t>
            </a:r>
          </a:p>
        </p:txBody>
      </p:sp>
      <p:sp>
        <p:nvSpPr>
          <p:cNvPr id="269322" name="Rectangle 10"/>
          <p:cNvSpPr>
            <a:spLocks noChangeArrowheads="1"/>
          </p:cNvSpPr>
          <p:nvPr/>
        </p:nvSpPr>
        <p:spPr bwMode="auto">
          <a:xfrm>
            <a:off x="1692275" y="6237288"/>
            <a:ext cx="1943100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GB" sz="2400" dirty="0">
                <a:latin typeface="Chalkboard"/>
              </a:rPr>
              <a:t>Dangerous</a:t>
            </a:r>
          </a:p>
        </p:txBody>
      </p:sp>
      <p:sp>
        <p:nvSpPr>
          <p:cNvPr id="269323" name="Rectangle 11"/>
          <p:cNvSpPr>
            <a:spLocks noChangeArrowheads="1"/>
          </p:cNvSpPr>
          <p:nvPr/>
        </p:nvSpPr>
        <p:spPr bwMode="auto">
          <a:xfrm>
            <a:off x="6588125" y="6237288"/>
            <a:ext cx="1943100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GB" sz="2400" dirty="0">
                <a:latin typeface="Chalkboard"/>
              </a:rPr>
              <a:t>Safe</a:t>
            </a:r>
          </a:p>
        </p:txBody>
      </p:sp>
      <p:sp>
        <p:nvSpPr>
          <p:cNvPr id="269324" name="AutoShape 12"/>
          <p:cNvSpPr>
            <a:spLocks noChangeArrowheads="1"/>
          </p:cNvSpPr>
          <p:nvPr/>
        </p:nvSpPr>
        <p:spPr bwMode="auto">
          <a:xfrm rot="10800000">
            <a:off x="4500563" y="1773238"/>
            <a:ext cx="1366837" cy="1008062"/>
          </a:xfrm>
          <a:prstGeom prst="leftArrow">
            <a:avLst>
              <a:gd name="adj1" fmla="val 50000"/>
              <a:gd name="adj2" fmla="val 33898"/>
            </a:avLst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 dirty="0">
              <a:latin typeface="Chalkboard"/>
            </a:endParaRPr>
          </a:p>
        </p:txBody>
      </p:sp>
      <p:sp>
        <p:nvSpPr>
          <p:cNvPr id="269325" name="Oval 13"/>
          <p:cNvSpPr>
            <a:spLocks noChangeArrowheads="1"/>
          </p:cNvSpPr>
          <p:nvPr/>
        </p:nvSpPr>
        <p:spPr bwMode="auto">
          <a:xfrm>
            <a:off x="6084888" y="1628775"/>
            <a:ext cx="2052637" cy="1223963"/>
          </a:xfrm>
          <a:prstGeom prst="ellipse">
            <a:avLst/>
          </a:prstGeom>
          <a:solidFill>
            <a:srgbClr val="FF99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2400" dirty="0">
                <a:solidFill>
                  <a:srgbClr val="000000"/>
                </a:solidFill>
                <a:latin typeface="Chalkboard"/>
              </a:rPr>
              <a:t>Nirvana</a:t>
            </a:r>
          </a:p>
        </p:txBody>
      </p:sp>
      <p:sp>
        <p:nvSpPr>
          <p:cNvPr id="269326" name="Text Box 14"/>
          <p:cNvSpPr txBox="1">
            <a:spLocks noChangeArrowheads="1"/>
          </p:cNvSpPr>
          <p:nvPr/>
        </p:nvSpPr>
        <p:spPr bwMode="auto">
          <a:xfrm>
            <a:off x="4357686" y="1285860"/>
            <a:ext cx="176202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dirty="0">
                <a:latin typeface="Chalkboard"/>
              </a:rPr>
              <a:t>Plan </a:t>
            </a:r>
            <a:r>
              <a:rPr lang="en-GB" dirty="0" smtClean="0">
                <a:latin typeface="Chalkboard"/>
              </a:rPr>
              <a:t>A</a:t>
            </a:r>
            <a:br>
              <a:rPr lang="en-GB" dirty="0" smtClean="0">
                <a:latin typeface="Chalkboard"/>
              </a:rPr>
            </a:br>
            <a:r>
              <a:rPr lang="en-GB" dirty="0" smtClean="0">
                <a:latin typeface="Chalkboard"/>
              </a:rPr>
              <a:t>(everyone else)</a:t>
            </a:r>
            <a:endParaRPr lang="en-GB" dirty="0">
              <a:latin typeface="Chalkboard"/>
            </a:endParaRPr>
          </a:p>
        </p:txBody>
      </p:sp>
      <p:sp>
        <p:nvSpPr>
          <p:cNvPr id="269327" name="Text Box 15"/>
          <p:cNvSpPr txBox="1">
            <a:spLocks noChangeArrowheads="1"/>
          </p:cNvSpPr>
          <p:nvPr/>
        </p:nvSpPr>
        <p:spPr bwMode="auto">
          <a:xfrm>
            <a:off x="7308850" y="3716338"/>
            <a:ext cx="106952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dirty="0">
                <a:latin typeface="Chalkboard"/>
              </a:rPr>
              <a:t>Plan </a:t>
            </a:r>
            <a:r>
              <a:rPr lang="en-GB" dirty="0" smtClean="0">
                <a:latin typeface="Chalkboard"/>
              </a:rPr>
              <a:t>B</a:t>
            </a:r>
            <a:br>
              <a:rPr lang="en-GB" dirty="0" smtClean="0">
                <a:latin typeface="Chalkboard"/>
              </a:rPr>
            </a:br>
            <a:r>
              <a:rPr lang="en-GB" dirty="0" smtClean="0">
                <a:latin typeface="Chalkboard"/>
              </a:rPr>
              <a:t>(Haskell)</a:t>
            </a:r>
            <a:endParaRPr lang="en-GB" dirty="0">
              <a:latin typeface="Chalkboard"/>
            </a:endParaRPr>
          </a:p>
        </p:txBody>
      </p:sp>
      <p:sp>
        <p:nvSpPr>
          <p:cNvPr id="16" name="Right Arrow 15"/>
          <p:cNvSpPr/>
          <p:nvPr/>
        </p:nvSpPr>
        <p:spPr bwMode="auto">
          <a:xfrm rot="2285129">
            <a:off x="4696308" y="3275885"/>
            <a:ext cx="2000264" cy="285752"/>
          </a:xfrm>
          <a:prstGeom prst="righ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halkboard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786314" y="3357562"/>
            <a:ext cx="681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GB" dirty="0" smtClean="0">
                <a:latin typeface="Chalkboard"/>
              </a:rPr>
              <a:t>Envy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Lots of Cross Over</a:t>
            </a:r>
            <a:endParaRPr lang="en-GB" dirty="0"/>
          </a:p>
        </p:txBody>
      </p:sp>
      <p:sp>
        <p:nvSpPr>
          <p:cNvPr id="269315" name="Oval 3"/>
          <p:cNvSpPr>
            <a:spLocks noChangeArrowheads="1"/>
          </p:cNvSpPr>
          <p:nvPr/>
        </p:nvSpPr>
        <p:spPr bwMode="auto">
          <a:xfrm>
            <a:off x="1547813" y="1628775"/>
            <a:ext cx="2808287" cy="12239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2400" dirty="0">
                <a:solidFill>
                  <a:schemeClr val="bg1"/>
                </a:solidFill>
                <a:latin typeface="Chalkboard"/>
              </a:rPr>
              <a:t>Arbitrary effects</a:t>
            </a:r>
          </a:p>
        </p:txBody>
      </p:sp>
      <p:sp>
        <p:nvSpPr>
          <p:cNvPr id="269316" name="Oval 4"/>
          <p:cNvSpPr>
            <a:spLocks noChangeArrowheads="1"/>
          </p:cNvSpPr>
          <p:nvPr/>
        </p:nvSpPr>
        <p:spPr bwMode="auto">
          <a:xfrm>
            <a:off x="5580063" y="4724400"/>
            <a:ext cx="2808287" cy="12239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2400" dirty="0">
                <a:solidFill>
                  <a:schemeClr val="bg1"/>
                </a:solidFill>
                <a:latin typeface="Chalkboard"/>
              </a:rPr>
              <a:t>No effects</a:t>
            </a:r>
          </a:p>
        </p:txBody>
      </p:sp>
      <p:sp>
        <p:nvSpPr>
          <p:cNvPr id="269317" name="Rectangle 5"/>
          <p:cNvSpPr>
            <a:spLocks noChangeArrowheads="1"/>
          </p:cNvSpPr>
          <p:nvPr/>
        </p:nvSpPr>
        <p:spPr bwMode="auto">
          <a:xfrm>
            <a:off x="252413" y="2060575"/>
            <a:ext cx="1223962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GB" sz="2400" dirty="0">
                <a:latin typeface="Chalkboard"/>
              </a:rPr>
              <a:t>Useful</a:t>
            </a:r>
          </a:p>
        </p:txBody>
      </p:sp>
      <p:sp>
        <p:nvSpPr>
          <p:cNvPr id="269318" name="AutoShape 6"/>
          <p:cNvSpPr>
            <a:spLocks noChangeArrowheads="1"/>
          </p:cNvSpPr>
          <p:nvPr/>
        </p:nvSpPr>
        <p:spPr bwMode="auto">
          <a:xfrm rot="5400000">
            <a:off x="6298406" y="3286920"/>
            <a:ext cx="1298575" cy="1008062"/>
          </a:xfrm>
          <a:prstGeom prst="leftArrow">
            <a:avLst>
              <a:gd name="adj1" fmla="val 50000"/>
              <a:gd name="adj2" fmla="val 32205"/>
            </a:avLst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 dirty="0">
              <a:latin typeface="Chalkboard"/>
            </a:endParaRPr>
          </a:p>
        </p:txBody>
      </p:sp>
      <p:sp>
        <p:nvSpPr>
          <p:cNvPr id="269319" name="Line 7"/>
          <p:cNvSpPr>
            <a:spLocks noChangeShapeType="1"/>
          </p:cNvSpPr>
          <p:nvPr/>
        </p:nvSpPr>
        <p:spPr bwMode="auto">
          <a:xfrm flipV="1">
            <a:off x="1403350" y="1773238"/>
            <a:ext cx="0" cy="439261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 dirty="0">
              <a:latin typeface="Chalkboard"/>
            </a:endParaRPr>
          </a:p>
        </p:txBody>
      </p:sp>
      <p:sp>
        <p:nvSpPr>
          <p:cNvPr id="269320" name="Line 8"/>
          <p:cNvSpPr>
            <a:spLocks noChangeShapeType="1"/>
          </p:cNvSpPr>
          <p:nvPr/>
        </p:nvSpPr>
        <p:spPr bwMode="auto">
          <a:xfrm rot="16200000">
            <a:off x="5219700" y="2276475"/>
            <a:ext cx="73025" cy="77057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 dirty="0">
              <a:latin typeface="Chalkboard"/>
            </a:endParaRPr>
          </a:p>
        </p:txBody>
      </p:sp>
      <p:sp>
        <p:nvSpPr>
          <p:cNvPr id="269321" name="Rectangle 9"/>
          <p:cNvSpPr>
            <a:spLocks noChangeArrowheads="1"/>
          </p:cNvSpPr>
          <p:nvPr/>
        </p:nvSpPr>
        <p:spPr bwMode="auto">
          <a:xfrm>
            <a:off x="71438" y="5516563"/>
            <a:ext cx="1331912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GB" sz="2400" dirty="0">
                <a:latin typeface="Chalkboard"/>
              </a:rPr>
              <a:t>Useless</a:t>
            </a:r>
          </a:p>
        </p:txBody>
      </p:sp>
      <p:sp>
        <p:nvSpPr>
          <p:cNvPr id="269322" name="Rectangle 10"/>
          <p:cNvSpPr>
            <a:spLocks noChangeArrowheads="1"/>
          </p:cNvSpPr>
          <p:nvPr/>
        </p:nvSpPr>
        <p:spPr bwMode="auto">
          <a:xfrm>
            <a:off x="1692275" y="6237288"/>
            <a:ext cx="1943100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GB" sz="2400" dirty="0">
                <a:latin typeface="Chalkboard"/>
              </a:rPr>
              <a:t>Dangerous</a:t>
            </a:r>
          </a:p>
        </p:txBody>
      </p:sp>
      <p:sp>
        <p:nvSpPr>
          <p:cNvPr id="269323" name="Rectangle 11"/>
          <p:cNvSpPr>
            <a:spLocks noChangeArrowheads="1"/>
          </p:cNvSpPr>
          <p:nvPr/>
        </p:nvSpPr>
        <p:spPr bwMode="auto">
          <a:xfrm>
            <a:off x="6588125" y="6237288"/>
            <a:ext cx="1943100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GB" sz="2400" dirty="0">
                <a:latin typeface="Chalkboard"/>
              </a:rPr>
              <a:t>Safe</a:t>
            </a:r>
          </a:p>
        </p:txBody>
      </p:sp>
      <p:sp>
        <p:nvSpPr>
          <p:cNvPr id="269324" name="AutoShape 12"/>
          <p:cNvSpPr>
            <a:spLocks noChangeArrowheads="1"/>
          </p:cNvSpPr>
          <p:nvPr/>
        </p:nvSpPr>
        <p:spPr bwMode="auto">
          <a:xfrm rot="10800000">
            <a:off x="4500563" y="1773238"/>
            <a:ext cx="1366837" cy="1008062"/>
          </a:xfrm>
          <a:prstGeom prst="leftArrow">
            <a:avLst>
              <a:gd name="adj1" fmla="val 50000"/>
              <a:gd name="adj2" fmla="val 33898"/>
            </a:avLst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 dirty="0">
              <a:latin typeface="Chalkboard"/>
            </a:endParaRPr>
          </a:p>
        </p:txBody>
      </p:sp>
      <p:sp>
        <p:nvSpPr>
          <p:cNvPr id="269325" name="Oval 13"/>
          <p:cNvSpPr>
            <a:spLocks noChangeArrowheads="1"/>
          </p:cNvSpPr>
          <p:nvPr/>
        </p:nvSpPr>
        <p:spPr bwMode="auto">
          <a:xfrm>
            <a:off x="6084888" y="1628775"/>
            <a:ext cx="2052637" cy="1223963"/>
          </a:xfrm>
          <a:prstGeom prst="ellipse">
            <a:avLst/>
          </a:prstGeom>
          <a:solidFill>
            <a:srgbClr val="FF99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2400" dirty="0">
                <a:solidFill>
                  <a:srgbClr val="000000"/>
                </a:solidFill>
                <a:latin typeface="Chalkboard"/>
              </a:rPr>
              <a:t>Nirvana</a:t>
            </a:r>
          </a:p>
        </p:txBody>
      </p:sp>
      <p:sp>
        <p:nvSpPr>
          <p:cNvPr id="269326" name="Text Box 14"/>
          <p:cNvSpPr txBox="1">
            <a:spLocks noChangeArrowheads="1"/>
          </p:cNvSpPr>
          <p:nvPr/>
        </p:nvSpPr>
        <p:spPr bwMode="auto">
          <a:xfrm>
            <a:off x="4357686" y="1285860"/>
            <a:ext cx="176202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dirty="0">
                <a:latin typeface="Chalkboard"/>
              </a:rPr>
              <a:t>Plan </a:t>
            </a:r>
            <a:r>
              <a:rPr lang="en-GB" dirty="0" smtClean="0">
                <a:latin typeface="Chalkboard"/>
              </a:rPr>
              <a:t>A</a:t>
            </a:r>
            <a:br>
              <a:rPr lang="en-GB" dirty="0" smtClean="0">
                <a:latin typeface="Chalkboard"/>
              </a:rPr>
            </a:br>
            <a:r>
              <a:rPr lang="en-GB" dirty="0" smtClean="0">
                <a:latin typeface="Chalkboard"/>
              </a:rPr>
              <a:t>(everyone else)</a:t>
            </a:r>
            <a:endParaRPr lang="en-GB" dirty="0">
              <a:latin typeface="Chalkboard"/>
            </a:endParaRPr>
          </a:p>
        </p:txBody>
      </p:sp>
      <p:sp>
        <p:nvSpPr>
          <p:cNvPr id="269327" name="Text Box 15"/>
          <p:cNvSpPr txBox="1">
            <a:spLocks noChangeArrowheads="1"/>
          </p:cNvSpPr>
          <p:nvPr/>
        </p:nvSpPr>
        <p:spPr bwMode="auto">
          <a:xfrm>
            <a:off x="7308850" y="3716338"/>
            <a:ext cx="106952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dirty="0">
                <a:latin typeface="Chalkboard"/>
              </a:rPr>
              <a:t>Plan </a:t>
            </a:r>
            <a:r>
              <a:rPr lang="en-GB" dirty="0" smtClean="0">
                <a:latin typeface="Chalkboard"/>
              </a:rPr>
              <a:t>B</a:t>
            </a:r>
            <a:br>
              <a:rPr lang="en-GB" dirty="0" smtClean="0">
                <a:latin typeface="Chalkboard"/>
              </a:rPr>
            </a:br>
            <a:r>
              <a:rPr lang="en-GB" dirty="0" smtClean="0">
                <a:latin typeface="Chalkboard"/>
              </a:rPr>
              <a:t>(Haskell)</a:t>
            </a:r>
            <a:endParaRPr lang="en-GB" dirty="0">
              <a:latin typeface="Chalkboard"/>
            </a:endParaRPr>
          </a:p>
        </p:txBody>
      </p:sp>
      <p:sp>
        <p:nvSpPr>
          <p:cNvPr id="16" name="Right Arrow 15"/>
          <p:cNvSpPr/>
          <p:nvPr/>
        </p:nvSpPr>
        <p:spPr bwMode="auto">
          <a:xfrm rot="13216492">
            <a:off x="4696308" y="3275885"/>
            <a:ext cx="2000264" cy="285752"/>
          </a:xfrm>
          <a:prstGeom prst="righ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halkboard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857488" y="3357562"/>
            <a:ext cx="31432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dirty="0" smtClean="0">
                <a:latin typeface="Chalkboard"/>
              </a:rPr>
              <a:t>Ideas; e.g. Software Transactional Memory (retry, </a:t>
            </a:r>
            <a:r>
              <a:rPr lang="en-GB" dirty="0" err="1" smtClean="0">
                <a:latin typeface="Chalkboard"/>
              </a:rPr>
              <a:t>orElse</a:t>
            </a:r>
            <a:r>
              <a:rPr lang="en-GB" dirty="0" smtClean="0">
                <a:latin typeface="Chalkboard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An Assessment and a Prediction</a:t>
            </a:r>
          </a:p>
        </p:txBody>
      </p:sp>
      <p:sp>
        <p:nvSpPr>
          <p:cNvPr id="7" name="Rounded Rectangular Callout 6"/>
          <p:cNvSpPr/>
          <p:nvPr/>
        </p:nvSpPr>
        <p:spPr>
          <a:xfrm>
            <a:off x="1092200" y="1676400"/>
            <a:ext cx="7454900" cy="3542530"/>
          </a:xfrm>
          <a:prstGeom prst="wedgeRoundRectCallout">
            <a:avLst>
              <a:gd name="adj1" fmla="val -23745"/>
              <a:gd name="adj2" fmla="val 49693"/>
              <a:gd name="adj3" fmla="val 16667"/>
            </a:avLst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en-GB" sz="2800" dirty="0" smtClean="0">
                <a:latin typeface="Chalkboard"/>
                <a:cs typeface="Chalkboard"/>
              </a:rPr>
              <a:t>One of Haskell’s most significant contributions is to take purity seriously, and relentlessly pursue Plan B.  </a:t>
            </a:r>
          </a:p>
          <a:p>
            <a:pPr>
              <a:lnSpc>
                <a:spcPct val="90000"/>
              </a:lnSpc>
            </a:pPr>
            <a:endParaRPr lang="en-GB" sz="2800" dirty="0" smtClean="0">
              <a:latin typeface="Chalkboard"/>
              <a:cs typeface="Chalkboard"/>
            </a:endParaRPr>
          </a:p>
          <a:p>
            <a:pPr>
              <a:lnSpc>
                <a:spcPct val="90000"/>
              </a:lnSpc>
            </a:pPr>
            <a:r>
              <a:rPr lang="en-GB" sz="2800" dirty="0" smtClean="0">
                <a:latin typeface="Chalkboard"/>
                <a:cs typeface="Chalkboard"/>
              </a:rPr>
              <a:t>Imperative languages will embody growing (and checkable) pure subsets.</a:t>
            </a:r>
          </a:p>
          <a:p>
            <a:pPr>
              <a:lnSpc>
                <a:spcPct val="90000"/>
              </a:lnSpc>
            </a:pPr>
            <a:endParaRPr lang="en-GB" sz="2800" dirty="0" smtClean="0">
              <a:latin typeface="Chalkboard"/>
              <a:cs typeface="Chalkboard"/>
            </a:endParaRPr>
          </a:p>
          <a:p>
            <a:pPr>
              <a:lnSpc>
                <a:spcPct val="90000"/>
              </a:lnSpc>
            </a:pPr>
            <a:r>
              <a:rPr lang="en-GB" sz="2800" dirty="0" smtClean="0">
                <a:latin typeface="Chalkboard"/>
                <a:cs typeface="Chalkboard"/>
              </a:rPr>
              <a:t>			-- Simon Peyton Jones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250" name="Title 949249"/>
          <p:cNvSpPr>
            <a:spLocks noGrp="1" noChangeArrowheads="1"/>
          </p:cNvSpPr>
          <p:nvPr>
            <p:ph type="title"/>
          </p:nvPr>
        </p:nvSpPr>
        <p:spPr>
          <a:xfrm>
            <a:off x="579438" y="298450"/>
            <a:ext cx="8421687" cy="539750"/>
          </a:xfrm>
        </p:spPr>
        <p:txBody>
          <a:bodyPr anchor="t">
            <a:noAutofit/>
          </a:bodyPr>
          <a:lstStyle/>
          <a:p>
            <a:pPr marL="0" indent="0" defTabSz="914400" eaLnBrk="1" hangingPunct="1"/>
            <a:r>
              <a:rPr lang="en-GB" sz="3600" dirty="0" smtClean="0"/>
              <a:t>Idea: </a:t>
            </a:r>
            <a:r>
              <a:rPr lang="en-GB" sz="3600" dirty="0" smtClean="0"/>
              <a:t>R</a:t>
            </a:r>
            <a:r>
              <a:rPr lang="en-GB" sz="3600" dirty="0" smtClean="0"/>
              <a:t>eplace </a:t>
            </a:r>
            <a:r>
              <a:rPr lang="en-GB" sz="3600" dirty="0" smtClean="0"/>
              <a:t>l</a:t>
            </a:r>
            <a:r>
              <a:rPr lang="en-GB" sz="3600" dirty="0" smtClean="0"/>
              <a:t>ocks </a:t>
            </a:r>
            <a:r>
              <a:rPr lang="en-GB" sz="3600" dirty="0" smtClean="0"/>
              <a:t>with atomic blocks</a:t>
            </a:r>
          </a:p>
        </p:txBody>
      </p:sp>
      <p:sp>
        <p:nvSpPr>
          <p:cNvPr id="19461" name="Rectangle 949251"/>
          <p:cNvSpPr>
            <a:spLocks noChangeArrowheads="1"/>
          </p:cNvSpPr>
          <p:nvPr/>
        </p:nvSpPr>
        <p:spPr bwMode="auto">
          <a:xfrm>
            <a:off x="611188" y="3789363"/>
            <a:ext cx="7993062" cy="1295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3200" dirty="0">
                <a:solidFill>
                  <a:srgbClr val="640000"/>
                </a:solidFill>
                <a:latin typeface="Chalkboard"/>
              </a:rPr>
              <a:t>Atomic blocks</a:t>
            </a:r>
          </a:p>
          <a:p>
            <a:pPr algn="ctr"/>
            <a:r>
              <a:rPr lang="en-GB" sz="3200" dirty="0">
                <a:solidFill>
                  <a:srgbClr val="640000"/>
                </a:solidFill>
                <a:latin typeface="Chalkboard"/>
              </a:rPr>
              <a:t>3 primitives: atomic, retry, </a:t>
            </a:r>
            <a:r>
              <a:rPr lang="en-GB" sz="3200" dirty="0" err="1">
                <a:solidFill>
                  <a:srgbClr val="640000"/>
                </a:solidFill>
                <a:latin typeface="Chalkboard"/>
              </a:rPr>
              <a:t>orElse</a:t>
            </a:r>
            <a:endParaRPr lang="en-GB" sz="3200" dirty="0">
              <a:solidFill>
                <a:srgbClr val="640000"/>
              </a:solidFill>
              <a:latin typeface="Chalkboard"/>
            </a:endParaRPr>
          </a:p>
        </p:txBody>
      </p:sp>
      <p:sp>
        <p:nvSpPr>
          <p:cNvPr id="19463" name="Rectangle 949253"/>
          <p:cNvSpPr>
            <a:spLocks noChangeArrowheads="1"/>
          </p:cNvSpPr>
          <p:nvPr/>
        </p:nvSpPr>
        <p:spPr bwMode="auto">
          <a:xfrm>
            <a:off x="1857375" y="3263900"/>
            <a:ext cx="1201738" cy="476250"/>
          </a:xfrm>
          <a:prstGeom prst="rect">
            <a:avLst/>
          </a:prstGeom>
          <a:solidFill>
            <a:schemeClr val="accent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dirty="0">
                <a:latin typeface="Chalkboard"/>
              </a:rPr>
              <a:t>Library</a:t>
            </a:r>
          </a:p>
        </p:txBody>
      </p:sp>
      <p:sp>
        <p:nvSpPr>
          <p:cNvPr id="19464" name="Rectangle 949254"/>
          <p:cNvSpPr>
            <a:spLocks noChangeArrowheads="1"/>
          </p:cNvSpPr>
          <p:nvPr/>
        </p:nvSpPr>
        <p:spPr bwMode="auto">
          <a:xfrm>
            <a:off x="3924300" y="3263900"/>
            <a:ext cx="1201738" cy="476250"/>
          </a:xfrm>
          <a:prstGeom prst="rect">
            <a:avLst/>
          </a:prstGeom>
          <a:solidFill>
            <a:schemeClr val="accent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dirty="0">
                <a:latin typeface="Chalkboard"/>
              </a:rPr>
              <a:t>Library</a:t>
            </a:r>
          </a:p>
        </p:txBody>
      </p:sp>
      <p:sp>
        <p:nvSpPr>
          <p:cNvPr id="19465" name="Rectangle 949255"/>
          <p:cNvSpPr>
            <a:spLocks noChangeArrowheads="1"/>
          </p:cNvSpPr>
          <p:nvPr/>
        </p:nvSpPr>
        <p:spPr bwMode="auto">
          <a:xfrm>
            <a:off x="5991225" y="3263900"/>
            <a:ext cx="1201738" cy="476250"/>
          </a:xfrm>
          <a:prstGeom prst="rect">
            <a:avLst/>
          </a:prstGeom>
          <a:solidFill>
            <a:schemeClr val="accent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dirty="0">
                <a:latin typeface="Chalkboard"/>
              </a:rPr>
              <a:t>Library</a:t>
            </a:r>
          </a:p>
        </p:txBody>
      </p:sp>
      <p:sp>
        <p:nvSpPr>
          <p:cNvPr id="19466" name="Rectangle 949256"/>
          <p:cNvSpPr>
            <a:spLocks noChangeArrowheads="1"/>
          </p:cNvSpPr>
          <p:nvPr/>
        </p:nvSpPr>
        <p:spPr bwMode="auto">
          <a:xfrm>
            <a:off x="2124075" y="2759075"/>
            <a:ext cx="2232025" cy="476250"/>
          </a:xfrm>
          <a:prstGeom prst="rect">
            <a:avLst/>
          </a:prstGeom>
          <a:solidFill>
            <a:schemeClr val="accent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dirty="0">
                <a:latin typeface="Chalkboard"/>
              </a:rPr>
              <a:t>Library</a:t>
            </a:r>
          </a:p>
        </p:txBody>
      </p:sp>
      <p:sp>
        <p:nvSpPr>
          <p:cNvPr id="19467" name="Rectangle 949257"/>
          <p:cNvSpPr>
            <a:spLocks noChangeArrowheads="1"/>
          </p:cNvSpPr>
          <p:nvPr/>
        </p:nvSpPr>
        <p:spPr bwMode="auto">
          <a:xfrm>
            <a:off x="2339975" y="2182813"/>
            <a:ext cx="1008063" cy="549275"/>
          </a:xfrm>
          <a:prstGeom prst="rect">
            <a:avLst/>
          </a:prstGeom>
          <a:solidFill>
            <a:schemeClr val="accent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dirty="0">
                <a:latin typeface="Chalkboard"/>
              </a:rPr>
              <a:t>Library</a:t>
            </a:r>
          </a:p>
        </p:txBody>
      </p:sp>
      <p:sp>
        <p:nvSpPr>
          <p:cNvPr id="19468" name="Rectangle 949258"/>
          <p:cNvSpPr>
            <a:spLocks noChangeArrowheads="1"/>
          </p:cNvSpPr>
          <p:nvPr/>
        </p:nvSpPr>
        <p:spPr bwMode="auto">
          <a:xfrm>
            <a:off x="5508625" y="2182813"/>
            <a:ext cx="1296988" cy="1052512"/>
          </a:xfrm>
          <a:prstGeom prst="rect">
            <a:avLst/>
          </a:prstGeom>
          <a:solidFill>
            <a:schemeClr val="accent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dirty="0">
                <a:latin typeface="Chalkboard"/>
              </a:rPr>
              <a:t>Library</a:t>
            </a:r>
          </a:p>
        </p:txBody>
      </p:sp>
      <p:sp>
        <p:nvSpPr>
          <p:cNvPr id="19469" name="Rectangle 949259"/>
          <p:cNvSpPr>
            <a:spLocks noChangeArrowheads="1"/>
          </p:cNvSpPr>
          <p:nvPr/>
        </p:nvSpPr>
        <p:spPr bwMode="auto">
          <a:xfrm>
            <a:off x="2700338" y="1463675"/>
            <a:ext cx="3671887" cy="692150"/>
          </a:xfrm>
          <a:prstGeom prst="rect">
            <a:avLst/>
          </a:prstGeom>
          <a:solidFill>
            <a:schemeClr val="accent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dirty="0">
                <a:latin typeface="Chalkboard"/>
              </a:rPr>
              <a:t>Library</a:t>
            </a:r>
          </a:p>
        </p:txBody>
      </p:sp>
      <p:sp>
        <p:nvSpPr>
          <p:cNvPr id="19462" name="Straight Connector 949252"/>
          <p:cNvSpPr>
            <a:spLocks noChangeShapeType="1"/>
          </p:cNvSpPr>
          <p:nvPr/>
        </p:nvSpPr>
        <p:spPr bwMode="auto">
          <a:xfrm>
            <a:off x="250825" y="3767138"/>
            <a:ext cx="8569325" cy="0"/>
          </a:xfrm>
          <a:prstGeom prst="line">
            <a:avLst/>
          </a:prstGeom>
          <a:noFill/>
          <a:ln w="5715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GB" dirty="0">
              <a:latin typeface="Chalkboard"/>
            </a:endParaRPr>
          </a:p>
        </p:txBody>
      </p:sp>
      <p:sp>
        <p:nvSpPr>
          <p:cNvPr id="16" name="Rectangle 947202"/>
          <p:cNvSpPr>
            <a:spLocks noChangeArrowheads="1"/>
          </p:cNvSpPr>
          <p:nvPr/>
        </p:nvSpPr>
        <p:spPr bwMode="auto">
          <a:xfrm>
            <a:off x="2771775" y="5084763"/>
            <a:ext cx="3671888" cy="792162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dirty="0">
                <a:solidFill>
                  <a:schemeClr val="bg1"/>
                </a:solidFill>
                <a:latin typeface="Chalkboard"/>
              </a:rPr>
              <a:t>Hardware</a:t>
            </a:r>
          </a:p>
        </p:txBody>
      </p:sp>
      <p:sp>
        <p:nvSpPr>
          <p:cNvPr id="17" name="Rounded Rectangular Callout 928772"/>
          <p:cNvSpPr>
            <a:spLocks noChangeArrowheads="1"/>
          </p:cNvSpPr>
          <p:nvPr/>
        </p:nvSpPr>
        <p:spPr bwMode="auto">
          <a:xfrm>
            <a:off x="190501" y="1149350"/>
            <a:ext cx="1968499" cy="1328023"/>
          </a:xfrm>
          <a:prstGeom prst="wedgeRoundRectCallout">
            <a:avLst>
              <a:gd name="adj1" fmla="val 24955"/>
              <a:gd name="adj2" fmla="val 49793"/>
              <a:gd name="adj3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  <a:latin typeface="Chalkboard"/>
              </a:rPr>
              <a:t>Atomic blocks are much easier to use, and do </a:t>
            </a:r>
            <a:r>
              <a:rPr lang="en-GB" dirty="0" smtClean="0">
                <a:solidFill>
                  <a:schemeClr val="bg1"/>
                </a:solidFill>
                <a:latin typeface="Chalkboard"/>
              </a:rPr>
              <a:t>compose</a:t>
            </a:r>
            <a:endParaRPr lang="en-GB" dirty="0">
              <a:solidFill>
                <a:schemeClr val="bg1"/>
              </a:solidFill>
              <a:latin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010" name="Title 939009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82662"/>
          </a:xfrm>
        </p:spPr>
        <p:txBody>
          <a:bodyPr/>
          <a:lstStyle/>
          <a:p>
            <a:r>
              <a:rPr lang="en-GB" dirty="0" smtClean="0"/>
              <a:t>Conclusions</a:t>
            </a:r>
            <a:endParaRPr lang="en-GB" dirty="0" smtClean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266700" y="1397000"/>
            <a:ext cx="8559800" cy="48768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Atomic blocks (</a:t>
            </a:r>
            <a:r>
              <a:rPr lang="en-US" dirty="0" smtClean="0">
                <a:solidFill>
                  <a:srgbClr val="FFFF00"/>
                </a:solidFill>
              </a:rPr>
              <a:t>atomic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FF00"/>
                </a:solidFill>
              </a:rPr>
              <a:t>retry</a:t>
            </a:r>
            <a:r>
              <a:rPr lang="en-US" dirty="0" smtClean="0"/>
              <a:t>, </a:t>
            </a:r>
            <a:r>
              <a:rPr lang="en-US" dirty="0" err="1" smtClean="0">
                <a:solidFill>
                  <a:srgbClr val="FFFF00"/>
                </a:solidFill>
              </a:rPr>
              <a:t>orElse</a:t>
            </a:r>
            <a:r>
              <a:rPr lang="en-US" dirty="0" smtClean="0"/>
              <a:t>) dramatically raise the level of abstraction for concurrent programming.</a:t>
            </a:r>
          </a:p>
          <a:p>
            <a:r>
              <a:rPr lang="en-US" dirty="0" smtClean="0"/>
              <a:t>It is </a:t>
            </a:r>
            <a:r>
              <a:rPr lang="en-US" dirty="0" smtClean="0"/>
              <a:t>like using a high-level language instead of assembly </a:t>
            </a:r>
            <a:r>
              <a:rPr lang="en-US" dirty="0" smtClean="0"/>
              <a:t>code. Whole </a:t>
            </a:r>
            <a:r>
              <a:rPr lang="en-US" dirty="0" smtClean="0"/>
              <a:t>classes of low-level errors are eliminated.</a:t>
            </a:r>
          </a:p>
          <a:p>
            <a:r>
              <a:rPr lang="en-US" dirty="0" smtClean="0"/>
              <a:t>Not a silver bullet: </a:t>
            </a:r>
          </a:p>
          <a:p>
            <a:pPr lvl="1"/>
            <a:r>
              <a:rPr lang="en-US" dirty="0" smtClean="0"/>
              <a:t>you can still write buggy programs; </a:t>
            </a:r>
          </a:p>
          <a:p>
            <a:pPr lvl="1"/>
            <a:r>
              <a:rPr lang="en-US" dirty="0" smtClean="0"/>
              <a:t>concurrent programs are still </a:t>
            </a:r>
            <a:r>
              <a:rPr lang="en-US" dirty="0" smtClean="0"/>
              <a:t>harder </a:t>
            </a:r>
            <a:r>
              <a:rPr lang="en-US" dirty="0" smtClean="0"/>
              <a:t>than sequential </a:t>
            </a:r>
            <a:r>
              <a:rPr lang="en-US" dirty="0" smtClean="0"/>
              <a:t>ones</a:t>
            </a:r>
          </a:p>
          <a:p>
            <a:pPr lvl="1"/>
            <a:r>
              <a:rPr lang="en-US" dirty="0" smtClean="0"/>
              <a:t>aimed</a:t>
            </a:r>
            <a:r>
              <a:rPr lang="en-US" dirty="0" smtClean="0"/>
              <a:t> only at </a:t>
            </a:r>
            <a:r>
              <a:rPr lang="en-US" dirty="0" smtClean="0"/>
              <a:t>shared memory</a:t>
            </a:r>
            <a:r>
              <a:rPr lang="en-US" dirty="0" smtClean="0"/>
              <a:t> concurrency, not message passing</a:t>
            </a:r>
          </a:p>
          <a:p>
            <a:r>
              <a:rPr lang="en-US" dirty="0" smtClean="0"/>
              <a:t>There </a:t>
            </a:r>
            <a:r>
              <a:rPr lang="en-US" dirty="0" smtClean="0"/>
              <a:t>is a performance hit, but it</a:t>
            </a:r>
            <a:r>
              <a:rPr lang="en-US" dirty="0" smtClean="0"/>
              <a:t> seems acceptable </a:t>
            </a:r>
            <a:r>
              <a:rPr lang="en-US" dirty="0" smtClean="0"/>
              <a:t>(and things can only get </a:t>
            </a:r>
            <a:r>
              <a:rPr lang="en-US" dirty="0" smtClean="0"/>
              <a:t>better as the research community focuses on the question.)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8530" name="Title 918529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marL="0" indent="0" defTabSz="914400" eaLnBrk="1" hangingPunct="1"/>
            <a:r>
              <a:rPr lang="en-GB" smtClean="0"/>
              <a:t>What’s wrong with locks?</a:t>
            </a:r>
            <a:endParaRPr lang="en-GB" smtClean="0">
              <a:solidFill>
                <a:srgbClr val="FF9900"/>
              </a:solidFill>
            </a:endParaRPr>
          </a:p>
        </p:txBody>
      </p:sp>
      <p:sp>
        <p:nvSpPr>
          <p:cNvPr id="918531" name="Text Placeholder 91853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58775" indent="-358775" defTabSz="914400" eaLnBrk="1" hangingPunct="1">
              <a:buFontTx/>
              <a:buNone/>
            </a:pPr>
            <a:r>
              <a:rPr lang="en-GB" sz="2400" dirty="0" smtClean="0"/>
              <a:t>A 10-second review:</a:t>
            </a:r>
          </a:p>
          <a:p>
            <a:pPr marL="358775" indent="-358775" defTabSz="914400" eaLnBrk="1" hangingPunct="1"/>
            <a:r>
              <a:rPr lang="en-GB" sz="2400" b="1" dirty="0" smtClean="0">
                <a:solidFill>
                  <a:srgbClr val="FFFF00"/>
                </a:solidFill>
              </a:rPr>
              <a:t>Races</a:t>
            </a:r>
            <a:r>
              <a:rPr lang="en-GB" sz="2400" dirty="0" smtClean="0"/>
              <a:t>: </a:t>
            </a:r>
            <a:r>
              <a:rPr lang="en-GB" sz="2400" dirty="0" smtClean="0"/>
              <a:t>forgotten locks</a:t>
            </a:r>
            <a:r>
              <a:rPr lang="en-GB" sz="2400" dirty="0" smtClean="0"/>
              <a:t> lead to inconsistent views </a:t>
            </a:r>
          </a:p>
          <a:p>
            <a:pPr marL="358775" indent="-358775" defTabSz="914400" eaLnBrk="1" hangingPunct="1"/>
            <a:r>
              <a:rPr lang="en-GB" sz="2400" b="1" dirty="0" smtClean="0">
                <a:solidFill>
                  <a:srgbClr val="FFFF00"/>
                </a:solidFill>
              </a:rPr>
              <a:t>Deadlock</a:t>
            </a:r>
            <a:r>
              <a:rPr lang="en-GB" sz="2400" dirty="0" smtClean="0"/>
              <a:t>: locks acquired in “wrong” </a:t>
            </a:r>
            <a:r>
              <a:rPr lang="en-GB" sz="2400" dirty="0" smtClean="0"/>
              <a:t>order</a:t>
            </a:r>
          </a:p>
          <a:p>
            <a:pPr marL="358775" indent="-358775" defTabSz="914400" eaLnBrk="1" hangingPunct="1"/>
            <a:r>
              <a:rPr lang="en-GB" sz="2400" b="1" dirty="0" smtClean="0">
                <a:solidFill>
                  <a:srgbClr val="FFFF00"/>
                </a:solidFill>
              </a:rPr>
              <a:t>Lost wakeups</a:t>
            </a:r>
            <a:r>
              <a:rPr lang="en-GB" sz="2400" b="1" dirty="0" smtClean="0"/>
              <a:t>: </a:t>
            </a:r>
            <a:r>
              <a:rPr lang="en-GB" sz="2400" dirty="0" smtClean="0"/>
              <a:t>forgotten notify to condition </a:t>
            </a:r>
            <a:r>
              <a:rPr lang="en-GB" sz="2400" dirty="0" smtClean="0"/>
              <a:t>variables</a:t>
            </a:r>
          </a:p>
          <a:p>
            <a:pPr marL="358775" indent="-358775" defTabSz="914400" eaLnBrk="1" hangingPunct="1"/>
            <a:r>
              <a:rPr lang="en-GB" sz="2400" b="1" dirty="0" smtClean="0">
                <a:solidFill>
                  <a:srgbClr val="FFFF00"/>
                </a:solidFill>
              </a:rPr>
              <a:t>Diabolical error recovery</a:t>
            </a:r>
            <a:r>
              <a:rPr lang="en-GB" sz="2400" dirty="0" smtClean="0"/>
              <a:t>: need to restore invariants and release locks in exception handlers</a:t>
            </a:r>
          </a:p>
          <a:p>
            <a:pPr marL="358775" indent="-358775" defTabSz="914400" eaLnBrk="1" hangingPunct="1"/>
            <a:endParaRPr lang="en-GB" sz="2400" dirty="0" smtClean="0"/>
          </a:p>
          <a:p>
            <a:pPr marL="358775" indent="-358775" defTabSz="914400" eaLnBrk="1" hangingPunct="1"/>
            <a:r>
              <a:rPr lang="en-GB" sz="2400" dirty="0" smtClean="0"/>
              <a:t>These are serious problems.  But even worse...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04862"/>
          </a:xfrm>
        </p:spPr>
        <p:txBody>
          <a:bodyPr/>
          <a:lstStyle/>
          <a:p>
            <a:r>
              <a:rPr lang="en-US" dirty="0" smtClean="0"/>
              <a:t>Locks are Non-Compositional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68400"/>
            <a:ext cx="8229600" cy="54483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Consider a (correct) Java bank </a:t>
            </a:r>
            <a:r>
              <a:rPr lang="en-US" dirty="0" smtClean="0">
                <a:solidFill>
                  <a:srgbClr val="FFFF00"/>
                </a:solidFill>
              </a:rPr>
              <a:t>Account </a:t>
            </a:r>
            <a:r>
              <a:rPr lang="en-US" dirty="0" smtClean="0"/>
              <a:t>class: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Now suppose we want to add the ability to transfer funds from one account to another.</a:t>
            </a:r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081881" y="1795463"/>
            <a:ext cx="6893720" cy="3698449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pPr defTabSz="182563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  <a:tab pos="188118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class Account{</a:t>
            </a:r>
          </a:p>
          <a:p>
            <a:pPr defTabSz="182563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  <a:tab pos="188118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float balance;</a:t>
            </a:r>
          </a:p>
          <a:p>
            <a:pPr defTabSz="182563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  <a:tab pos="1881188" algn="l"/>
              </a:tabLst>
            </a:pPr>
            <a:endParaRPr lang="en-US" sz="2000" b="1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defTabSz="182563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  <a:tab pos="188118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2000" b="1" dirty="0" smtClean="0">
                <a:solidFill>
                  <a:srgbClr val="FF0000"/>
                </a:solidFill>
                <a:latin typeface="Courier New"/>
                <a:cs typeface="Courier New"/>
              </a:rPr>
              <a:t>synchronized 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void </a:t>
            </a:r>
            <a:r>
              <a:rPr lang="en-US" sz="20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deposit(float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amt) {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</a:p>
          <a:p>
            <a:pPr defTabSz="182563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  <a:tab pos="188118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balance 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+= amt;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</a:p>
          <a:p>
            <a:pPr defTabSz="182563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  <a:tab pos="188118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} </a:t>
            </a:r>
          </a:p>
          <a:p>
            <a:pPr defTabSz="182563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  <a:tab pos="1881188" algn="l"/>
              </a:tabLst>
            </a:pPr>
            <a:endParaRPr lang="en-US" sz="2000" b="1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defTabSz="182563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  <a:tab pos="188118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2000" b="1" dirty="0" smtClean="0">
                <a:solidFill>
                  <a:srgbClr val="FF0000"/>
                </a:solidFill>
                <a:latin typeface="Courier New"/>
                <a:cs typeface="Courier New"/>
              </a:rPr>
              <a:t>synchronized 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void </a:t>
            </a:r>
            <a:r>
              <a:rPr lang="en-US" sz="20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withdraw(float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amt) {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 </a:t>
            </a:r>
          </a:p>
          <a:p>
            <a:pPr defTabSz="182563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  <a:tab pos="188118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if (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balance &lt; amt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pPr defTabSz="182563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  <a:tab pos="188118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  throw 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new </a:t>
            </a:r>
            <a:r>
              <a:rPr lang="en-US" sz="20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OutOfMoneyError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();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</a:p>
          <a:p>
            <a:pPr defTabSz="182563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  <a:tab pos="188118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balance 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-= 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amt;</a:t>
            </a:r>
          </a:p>
          <a:p>
            <a:pPr defTabSz="182563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  <a:tab pos="188118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}</a:t>
            </a:r>
          </a:p>
          <a:p>
            <a:pPr defTabSz="182563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  <a:tab pos="188118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} </a:t>
            </a:r>
            <a:endParaRPr lang="en-GB" sz="2000" b="1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04862"/>
          </a:xfrm>
        </p:spPr>
        <p:txBody>
          <a:bodyPr/>
          <a:lstStyle/>
          <a:p>
            <a:r>
              <a:rPr lang="en-US" dirty="0" smtClean="0"/>
              <a:t>Locks are Non-Compositional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68400"/>
            <a:ext cx="8229600" cy="4709160"/>
          </a:xfrm>
        </p:spPr>
        <p:txBody>
          <a:bodyPr/>
          <a:lstStyle/>
          <a:p>
            <a:r>
              <a:rPr lang="en-US" dirty="0" smtClean="0"/>
              <a:t>Simply calling </a:t>
            </a:r>
            <a:r>
              <a:rPr lang="en-US" dirty="0" smtClean="0">
                <a:solidFill>
                  <a:srgbClr val="FFFF00"/>
                </a:solidFill>
              </a:rPr>
              <a:t>withdraw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FFFF00"/>
                </a:solidFill>
              </a:rPr>
              <a:t>deposit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smtClean="0"/>
              <a:t>to implement </a:t>
            </a:r>
            <a:r>
              <a:rPr lang="en-US" dirty="0" smtClean="0">
                <a:solidFill>
                  <a:srgbClr val="FFFF00"/>
                </a:solidFill>
              </a:rPr>
              <a:t>transfer </a:t>
            </a:r>
            <a:r>
              <a:rPr lang="en-US" dirty="0" smtClean="0"/>
              <a:t>causes a race condition:</a:t>
            </a:r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980280" y="2278063"/>
            <a:ext cx="7477919" cy="4252447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pPr defTabSz="182563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  <a:tab pos="188118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class Account{</a:t>
            </a:r>
          </a:p>
          <a:p>
            <a:pPr defTabSz="182563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  <a:tab pos="188118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float balance;</a:t>
            </a:r>
          </a:p>
          <a:p>
            <a:pPr defTabSz="182563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  <a:tab pos="188118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2000" b="1" dirty="0" smtClean="0">
                <a:solidFill>
                  <a:srgbClr val="FF0000"/>
                </a:solidFill>
                <a:latin typeface="Courier New"/>
                <a:cs typeface="Courier New"/>
              </a:rPr>
              <a:t>synchronized 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void </a:t>
            </a:r>
            <a:r>
              <a:rPr lang="en-US" sz="20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deposit(float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amt) {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</a:p>
          <a:p>
            <a:pPr defTabSz="182563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  <a:tab pos="188118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balance 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+= amt;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</a:p>
          <a:p>
            <a:pPr defTabSz="182563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  <a:tab pos="188118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} </a:t>
            </a:r>
          </a:p>
          <a:p>
            <a:pPr defTabSz="182563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  <a:tab pos="188118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2000" b="1" dirty="0" smtClean="0">
                <a:solidFill>
                  <a:srgbClr val="FF0000"/>
                </a:solidFill>
                <a:latin typeface="Courier New"/>
                <a:cs typeface="Courier New"/>
              </a:rPr>
              <a:t>synchronized 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void </a:t>
            </a:r>
            <a:r>
              <a:rPr lang="en-US" sz="20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withdraw(float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amt) {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 </a:t>
            </a:r>
          </a:p>
          <a:p>
            <a:pPr defTabSz="182563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  <a:tab pos="188118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20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if</a:t>
            </a:r>
            <a:r>
              <a:rPr lang="en-US" sz="20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(balance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&lt; amt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pPr defTabSz="182563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  <a:tab pos="188118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  throw 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new </a:t>
            </a:r>
            <a:r>
              <a:rPr lang="en-US" sz="20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OutOfMoneyError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();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</a:p>
          <a:p>
            <a:pPr defTabSz="182563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  <a:tab pos="188118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balance 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-= 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amt;</a:t>
            </a:r>
          </a:p>
          <a:p>
            <a:pPr defTabSz="182563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  <a:tab pos="188118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}</a:t>
            </a:r>
          </a:p>
          <a:p>
            <a:pPr defTabSz="182563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  <a:tab pos="188118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void 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transfer_wrong1(Acct other, float amt) {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</a:p>
          <a:p>
            <a:pPr defTabSz="182563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  <a:tab pos="188118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20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other</a:t>
            </a:r>
            <a:r>
              <a:rPr lang="en-US" sz="20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.withdraw(amt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</a:p>
          <a:p>
            <a:pPr defTabSz="182563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  <a:tab pos="188118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2000" b="1" dirty="0" smtClean="0">
                <a:solidFill>
                  <a:srgbClr val="FF0000"/>
                </a:solidFill>
                <a:latin typeface="Courier New"/>
                <a:cs typeface="Courier New"/>
              </a:rPr>
              <a:t>/</a:t>
            </a:r>
            <a:r>
              <a:rPr lang="en-US" sz="2000" b="1" dirty="0" smtClean="0">
                <a:solidFill>
                  <a:srgbClr val="FF0000"/>
                </a:solidFill>
                <a:latin typeface="Courier New"/>
                <a:cs typeface="Courier New"/>
              </a:rPr>
              <a:t>/ race condition: wrong sum of </a:t>
            </a:r>
            <a:r>
              <a:rPr lang="en-US" sz="2000" b="1" dirty="0" smtClean="0">
                <a:solidFill>
                  <a:srgbClr val="FF0000"/>
                </a:solidFill>
                <a:latin typeface="Courier New"/>
                <a:cs typeface="Courier New"/>
              </a:rPr>
              <a:t>balances</a:t>
            </a:r>
          </a:p>
          <a:p>
            <a:pPr defTabSz="182563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  <a:tab pos="188118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20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this</a:t>
            </a:r>
            <a:r>
              <a:rPr lang="en-US" sz="20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.deposit(amt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);} </a:t>
            </a:r>
          </a:p>
          <a:p>
            <a:pPr defTabSz="182563">
              <a:lnSpc>
                <a:spcPct val="90000"/>
              </a:lnSpc>
              <a:buClr>
                <a:schemeClr val="hlink"/>
              </a:buClr>
              <a:buSzPct val="90000"/>
              <a:buFont typeface="Wingdings" pitchFamily="2" charset="2"/>
              <a:buNone/>
              <a:tabLst>
                <a:tab pos="1698625" algn="l"/>
                <a:tab pos="188118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GB" sz="2000" b="1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Custom 1">
      <a:dk1>
        <a:sysClr val="windowText" lastClr="000000"/>
      </a:dk1>
      <a:lt1>
        <a:sysClr val="window" lastClr="FFFFFF"/>
      </a:lt1>
      <a:dk2>
        <a:srgbClr val="002060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FFC000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>
        <a:spAutoFit/>
      </a:bodyPr>
      <a:lstStyle>
        <a:defPPr algn="ctr">
          <a:defRPr dirty="0">
            <a:latin typeface="Comic Sans MS" pitchFamily="66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30312</TotalTime>
  <Words>4515</Words>
  <Application>Microsoft Office PowerPoint</Application>
  <PresentationFormat>On-screen Show (4:3)</PresentationFormat>
  <Paragraphs>583</Paragraphs>
  <Slides>60</Slides>
  <Notes>51</Notes>
  <HiddenSlides>0</HiddenSlides>
  <MMClips>0</MMClips>
  <ScaleCrop>false</ScaleCrop>
  <HeadingPairs>
    <vt:vector size="6" baseType="variant">
      <vt:variant>
        <vt:lpstr>Design Template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63" baseType="lpstr">
      <vt:lpstr>Apex</vt:lpstr>
      <vt:lpstr>Office Theme</vt:lpstr>
      <vt:lpstr>Microsoft Excel 97 - 2004 Worksheet</vt:lpstr>
      <vt:lpstr>Software Transactional Memory</vt:lpstr>
      <vt:lpstr>The Context</vt:lpstr>
      <vt:lpstr>Concurrent Programming</vt:lpstr>
      <vt:lpstr>What we want</vt:lpstr>
      <vt:lpstr>What we have</vt:lpstr>
      <vt:lpstr>Idea: Replace locks with atomic blocks</vt:lpstr>
      <vt:lpstr>What’s wrong with locks?</vt:lpstr>
      <vt:lpstr>Locks are Non-Compositional</vt:lpstr>
      <vt:lpstr>Locks are Non-Compositional</vt:lpstr>
      <vt:lpstr>Locks are Non-Compositional</vt:lpstr>
      <vt:lpstr>Locks are absurdly hard to get right</vt:lpstr>
      <vt:lpstr>Locks are absurdly hard to get right</vt:lpstr>
      <vt:lpstr>Locks are absurdly hard to get right</vt:lpstr>
      <vt:lpstr>Locks are absurdly hard to get right</vt:lpstr>
      <vt:lpstr>Atomic Memory Transactions</vt:lpstr>
      <vt:lpstr>How does it work?</vt:lpstr>
      <vt:lpstr>Slide 17</vt:lpstr>
      <vt:lpstr>Why STM in Haskell?</vt:lpstr>
      <vt:lpstr>Tracking Effects with Types</vt:lpstr>
      <vt:lpstr>Mutable State</vt:lpstr>
      <vt:lpstr>Concurrency in Haskell</vt:lpstr>
      <vt:lpstr>Atomic Blocks in Haskell</vt:lpstr>
      <vt:lpstr>A Better Type for Atomic</vt:lpstr>
      <vt:lpstr>STM in Haskell</vt:lpstr>
      <vt:lpstr>STM Computations Compose (unlike locks)</vt:lpstr>
      <vt:lpstr>Exceptions</vt:lpstr>
      <vt:lpstr>Slide 27</vt:lpstr>
      <vt:lpstr>Idea 1: Compositional Blocking</vt:lpstr>
      <vt:lpstr>Compositional Blocking</vt:lpstr>
      <vt:lpstr>What makes Retry Compositional?</vt:lpstr>
      <vt:lpstr>Idea 2: Choice</vt:lpstr>
      <vt:lpstr>Choice is composable, too!</vt:lpstr>
      <vt:lpstr>Composing Transactions</vt:lpstr>
      <vt:lpstr>Algebra</vt:lpstr>
      <vt:lpstr>Idea 3: Invariants</vt:lpstr>
      <vt:lpstr>Invariants: One New Primitive</vt:lpstr>
      <vt:lpstr>What always does</vt:lpstr>
      <vt:lpstr>What does it all mean?</vt:lpstr>
      <vt:lpstr>Slide 39</vt:lpstr>
      <vt:lpstr>Haskell Implementation</vt:lpstr>
      <vt:lpstr>STM in Mainstream Languages</vt:lpstr>
      <vt:lpstr>Weak vs Strong Atomicity</vt:lpstr>
      <vt:lpstr>Performance</vt:lpstr>
      <vt:lpstr>State of the Art Circa 2003</vt:lpstr>
      <vt:lpstr>New Implementation Techniques</vt:lpstr>
      <vt:lpstr>Results: Concurrency Control Overhead</vt:lpstr>
      <vt:lpstr>Results: Scalability</vt:lpstr>
      <vt:lpstr>Performance, Summary</vt:lpstr>
      <vt:lpstr>Easier, But Not Easy.</vt:lpstr>
      <vt:lpstr>Still Not Easy, Example</vt:lpstr>
      <vt:lpstr>Starvation</vt:lpstr>
      <vt:lpstr>A Monadic Skin</vt:lpstr>
      <vt:lpstr>The Central Challenge</vt:lpstr>
      <vt:lpstr>The Challenge of Effects</vt:lpstr>
      <vt:lpstr>Two Basic Approaches: Plan A</vt:lpstr>
      <vt:lpstr>Two Basic Approaches: Plan B</vt:lpstr>
      <vt:lpstr>Lots of Cross Over</vt:lpstr>
      <vt:lpstr>Lots of Cross Over</vt:lpstr>
      <vt:lpstr>An Assessment and a Prediction</vt:lpstr>
      <vt:lpstr>Conclusions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taste of Haskell </dc:title>
  <dc:creator>Simon Peyton Jones</dc:creator>
  <cp:lastModifiedBy>Kathleen Fisher</cp:lastModifiedBy>
  <cp:revision>719</cp:revision>
  <cp:lastPrinted>2008-10-15T19:48:29Z</cp:lastPrinted>
  <dcterms:created xsi:type="dcterms:W3CDTF">2008-11-30T03:13:18Z</dcterms:created>
  <dcterms:modified xsi:type="dcterms:W3CDTF">2008-12-02T00:00:50Z</dcterms:modified>
</cp:coreProperties>
</file>