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55"/>
  </p:notesMasterIdLst>
  <p:sldIdLst>
    <p:sldId id="377" r:id="rId2"/>
    <p:sldId id="376" r:id="rId3"/>
    <p:sldId id="390" r:id="rId4"/>
    <p:sldId id="391" r:id="rId5"/>
    <p:sldId id="379" r:id="rId6"/>
    <p:sldId id="378" r:id="rId7"/>
    <p:sldId id="380" r:id="rId8"/>
    <p:sldId id="381" r:id="rId9"/>
    <p:sldId id="382" r:id="rId10"/>
    <p:sldId id="383" r:id="rId11"/>
    <p:sldId id="389" r:id="rId12"/>
    <p:sldId id="392" r:id="rId13"/>
    <p:sldId id="393" r:id="rId14"/>
    <p:sldId id="394" r:id="rId15"/>
    <p:sldId id="384" r:id="rId16"/>
    <p:sldId id="354" r:id="rId17"/>
    <p:sldId id="355" r:id="rId18"/>
    <p:sldId id="356" r:id="rId19"/>
    <p:sldId id="357" r:id="rId20"/>
    <p:sldId id="358" r:id="rId21"/>
    <p:sldId id="388" r:id="rId22"/>
    <p:sldId id="385" r:id="rId23"/>
    <p:sldId id="359" r:id="rId24"/>
    <p:sldId id="386" r:id="rId25"/>
    <p:sldId id="370" r:id="rId26"/>
    <p:sldId id="403" r:id="rId27"/>
    <p:sldId id="387" r:id="rId28"/>
    <p:sldId id="373" r:id="rId29"/>
    <p:sldId id="395" r:id="rId30"/>
    <p:sldId id="396" r:id="rId31"/>
    <p:sldId id="363" r:id="rId32"/>
    <p:sldId id="369" r:id="rId33"/>
    <p:sldId id="371" r:id="rId34"/>
    <p:sldId id="372" r:id="rId35"/>
    <p:sldId id="398" r:id="rId36"/>
    <p:sldId id="397" r:id="rId37"/>
    <p:sldId id="399" r:id="rId38"/>
    <p:sldId id="400" r:id="rId39"/>
    <p:sldId id="401" r:id="rId40"/>
    <p:sldId id="402" r:id="rId41"/>
    <p:sldId id="411" r:id="rId42"/>
    <p:sldId id="404" r:id="rId43"/>
    <p:sldId id="405" r:id="rId44"/>
    <p:sldId id="406" r:id="rId45"/>
    <p:sldId id="407" r:id="rId46"/>
    <p:sldId id="408" r:id="rId47"/>
    <p:sldId id="409" r:id="rId48"/>
    <p:sldId id="412" r:id="rId49"/>
    <p:sldId id="410" r:id="rId50"/>
    <p:sldId id="374" r:id="rId51"/>
    <p:sldId id="360" r:id="rId52"/>
    <p:sldId id="364" r:id="rId53"/>
    <p:sldId id="365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070C0"/>
    <a:srgbClr val="A8B460"/>
    <a:srgbClr val="CCECFF"/>
    <a:srgbClr val="008000"/>
    <a:srgbClr val="99CCFF"/>
    <a:srgbClr val="00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7095" autoAdjust="0"/>
    <p:restoredTop sz="91667" autoAdjust="0"/>
  </p:normalViewPr>
  <p:slideViewPr>
    <p:cSldViewPr snapToGrid="0">
      <p:cViewPr>
        <p:scale>
          <a:sx n="114" d="100"/>
          <a:sy n="114" d="100"/>
        </p:scale>
        <p:origin x="-656" y="-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notesMaster" Target="notesMasters/notes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94A3B-F841-444A-84F0-0B5E6FFAEA53}" type="datetimeFigureOut">
              <a:rPr lang="en-US" smtClean="0"/>
              <a:pPr/>
              <a:t>12/2/09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D8F3C-3F3A-49BB-86F7-17301BD5672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Don’t worry about the JSON</a:t>
            </a:r>
            <a:r>
              <a:rPr lang="en-GB" baseline="0" dirty="0" smtClean="0"/>
              <a:t> example in the reading.</a:t>
            </a:r>
            <a:endParaRPr lang="en-GB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435C99-A540-6749-8F61-8676214CEEA9}" type="slidenum">
              <a:rPr lang="en-GB" smtClean="0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Simplifies contexts and avoids duplicating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There is  new</a:t>
            </a:r>
            <a:r>
              <a:rPr lang="en-GB" baseline="0" dirty="0" smtClean="0"/>
              <a:t> release of the </a:t>
            </a:r>
            <a:r>
              <a:rPr lang="en-GB" baseline="0" dirty="0" err="1" smtClean="0"/>
              <a:t>QuickCheck</a:t>
            </a:r>
            <a:r>
              <a:rPr lang="en-GB" baseline="0" dirty="0" smtClean="0"/>
              <a:t> library that changes the type of the </a:t>
            </a:r>
            <a:r>
              <a:rPr lang="en-GB" baseline="0" dirty="0" err="1" smtClean="0"/>
              <a:t>quickCheck</a:t>
            </a:r>
            <a:r>
              <a:rPr lang="en-GB" baseline="0" dirty="0" smtClean="0"/>
              <a:t> function slightly.   These slides refer to </a:t>
            </a:r>
            <a:r>
              <a:rPr lang="en-GB" baseline="0" dirty="0" err="1" smtClean="0"/>
              <a:t>t</a:t>
            </a:r>
            <a:r>
              <a:rPr lang="en-US" baseline="0" dirty="0" smtClean="0"/>
              <a:t>he</a:t>
            </a:r>
            <a:r>
              <a:rPr lang="en-GB" baseline="0" dirty="0" smtClean="0"/>
              <a:t> version 1.1.0.0</a:t>
            </a:r>
            <a:endParaRPr lang="en-GB" dirty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EF7828-CBE8-2A49-8FC4-EAA394DD96C3}" type="slidenum">
              <a:rPr lang="en-GB" smtClean="0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GB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41DFD2-6064-45DD-9246-373128EB1652}" type="slidenum">
              <a:rPr lang="en-GB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41DFD2-6064-45DD-9246-373128EB1652}" type="slidenum">
              <a:rPr lang="en-GB"/>
              <a:pPr/>
              <a:t>32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This</a:t>
            </a:r>
            <a:r>
              <a:rPr lang="en-US" baseline="0" dirty="0" smtClean="0"/>
              <a:t> code is a simplification of the actual </a:t>
            </a:r>
            <a:r>
              <a:rPr lang="en-US" baseline="0" dirty="0" err="1" smtClean="0"/>
              <a:t>Quickcheck</a:t>
            </a:r>
            <a:r>
              <a:rPr lang="en-US" baseline="0" dirty="0" smtClean="0"/>
              <a:t> type classes.</a:t>
            </a:r>
            <a:endParaRPr lang="en-US" dirty="0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41DFD2-6064-45DD-9246-373128EB1652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34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50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8427C6-DCAE-4600-9E21-4688E23BA14D}" type="slidenum">
              <a:rPr lang="en-GB"/>
              <a:pPr/>
              <a:t>51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C25E9C-2514-453C-B570-AE90297E4433}" type="slidenum">
              <a:rPr lang="en-GB" smtClean="0"/>
              <a:pPr>
                <a:defRPr/>
              </a:pPr>
              <a:t>52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C6A0B2-E827-4E0A-9E5A-64E2FC11AE85}" type="slidenum">
              <a:rPr lang="en-GB"/>
              <a:pPr/>
              <a:t>53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Let’s look under</a:t>
            </a:r>
            <a:r>
              <a:rPr lang="en-GB" baseline="0" dirty="0" smtClean="0"/>
              <a:t> the hood at how the compiler handles these declarations.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0" h="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halkboard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>
                <a:latin typeface="Chalkboard"/>
              </a:defRPr>
            </a:lvl1pPr>
            <a:lvl2pPr>
              <a:buSzPct val="100000"/>
              <a:defRPr>
                <a:latin typeface="Chalkboard"/>
              </a:defRPr>
            </a:lvl2pPr>
            <a:lvl3pPr>
              <a:buSzPct val="100000"/>
              <a:defRPr>
                <a:latin typeface="Chalkboard"/>
              </a:defRPr>
            </a:lvl3pPr>
            <a:lvl4pPr>
              <a:buSzPct val="100000"/>
              <a:defRPr>
                <a:latin typeface="Chalkboard"/>
              </a:defRPr>
            </a:lvl4pPr>
            <a:lvl5pPr>
              <a:buSzPct val="100000"/>
              <a:defRPr>
                <a:latin typeface="Chalkboard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>
                <a:latin typeface="Comic Sans MS"/>
              </a:defRPr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fld id="{A8F289B4-9B5B-45EA-80A8-E5B08E8DCE21}" type="datetimeFigureOut">
              <a:rPr lang="en-US" smtClean="0"/>
              <a:pPr/>
              <a:t>12/2/09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fld id="{F1C9D949-F4F2-4FC4-944D-1E13F6E602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/>
          <a:latin typeface="Chalkboard"/>
          <a:ea typeface="+mj-ea"/>
          <a:cs typeface="Chalkboard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Chalkboard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Chalkboard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Chalkboard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Chalkboard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Chalkboard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1238844.1238856" TargetMode="External"/><Relationship Id="rId4" Type="http://schemas.openxmlformats.org/officeDocument/2006/relationships/hyperlink" Target="http://doi.acm.org/10.1145/75277.75283" TargetMode="External"/><Relationship Id="rId5" Type="http://schemas.openxmlformats.org/officeDocument/2006/relationships/hyperlink" Target="http://book.realworldhaskell.org/read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://portal.acm.org/citation.cfm?id=351266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latin typeface="Chalkboard"/>
                <a:ea typeface="+mj-ea"/>
                <a:cs typeface="Chalkboard"/>
              </a:rPr>
              <a:t>Type Classes</a:t>
            </a:r>
            <a:endParaRPr lang="en-US" dirty="0">
              <a:latin typeface="Chalkboard"/>
              <a:ea typeface="+mj-ea"/>
              <a:cs typeface="Chalkboard"/>
            </a:endParaRP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>
          <a:xfrm>
            <a:off x="1371600" y="3700463"/>
            <a:ext cx="6400800" cy="1227137"/>
          </a:xfrm>
        </p:spPr>
        <p:txBody>
          <a:bodyPr/>
          <a:lstStyle/>
          <a:p>
            <a:pPr eaLnBrk="1" hangingPunct="1"/>
            <a:r>
              <a:rPr lang="en-GB" dirty="0" smtClean="0"/>
              <a:t>Kathleen Fisher</a:t>
            </a: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546100" y="508000"/>
            <a:ext cx="7873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halkboard"/>
                <a:ea typeface="Chalkboard"/>
                <a:cs typeface="Chalkboard"/>
              </a:rPr>
              <a:t>cs242</a:t>
            </a: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1346200" y="4660901"/>
            <a:ext cx="6997700" cy="1477328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Chalkboard"/>
                <a:ea typeface="Chalkboard"/>
                <a:cs typeface="Chalkboard"/>
              </a:rPr>
              <a:t>Reading: “</a:t>
            </a:r>
            <a:r>
              <a:rPr lang="en-US" dirty="0" smtClean="0">
                <a:latin typeface="Chalkboard"/>
                <a:hlinkClick r:id="rId3"/>
              </a:rPr>
              <a:t>A history of Haskell: Being lazy with class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”</a:t>
            </a:r>
            <a:r>
              <a:rPr lang="en-US" dirty="0">
                <a:latin typeface="Chalkboard"/>
                <a:ea typeface="Chalkboard"/>
                <a:cs typeface="Chalkboard"/>
              </a:rPr>
              <a:t>,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 </a:t>
            </a:r>
          </a:p>
          <a:p>
            <a:r>
              <a:rPr lang="en-US" dirty="0" smtClean="0">
                <a:latin typeface="Chalkboard"/>
                <a:ea typeface="Chalkboard"/>
                <a:cs typeface="Chalkboard"/>
              </a:rPr>
              <a:t>           Section 3 (</a:t>
            </a:r>
            <a:r>
              <a:rPr lang="en-US" dirty="0" smtClean="0">
                <a:ln>
                  <a:solidFill>
                    <a:srgbClr val="FFFFFF"/>
                  </a:solidFill>
                </a:ln>
                <a:latin typeface="Chalkboard"/>
                <a:ea typeface="Chalkboard"/>
                <a:cs typeface="Chalkboard"/>
              </a:rPr>
              <a:t>skip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 3.8), Section 6 (skip 6.4 and 6.7)</a:t>
            </a:r>
          </a:p>
          <a:p>
            <a:r>
              <a:rPr lang="en-US" dirty="0" smtClean="0">
                <a:latin typeface="Chalkboard"/>
                <a:ea typeface="Chalkboard"/>
                <a:cs typeface="Chalkboard"/>
              </a:rPr>
              <a:t>	“</a:t>
            </a:r>
            <a:r>
              <a:rPr lang="en-US" dirty="0" smtClean="0">
                <a:latin typeface="Chalkboard"/>
                <a:ea typeface="Chalkboard"/>
                <a:cs typeface="Chalkboard"/>
                <a:hlinkClick r:id="rId4"/>
              </a:rPr>
              <a:t>How to Make Ad Hoc Polymorphism less ad hoc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”,</a:t>
            </a:r>
          </a:p>
          <a:p>
            <a:r>
              <a:rPr lang="en-US" dirty="0" smtClean="0">
                <a:latin typeface="Chalkboard"/>
                <a:ea typeface="Chalkboard"/>
                <a:cs typeface="Chalkboard"/>
              </a:rPr>
              <a:t>	 Sections 1 – 7</a:t>
            </a:r>
          </a:p>
          <a:p>
            <a:r>
              <a:rPr lang="en-US" dirty="0" smtClean="0">
                <a:latin typeface="Chalkboard"/>
                <a:ea typeface="Chalkboard"/>
                <a:cs typeface="Chalkboard"/>
              </a:rPr>
              <a:t>	“</a:t>
            </a:r>
            <a:r>
              <a:rPr lang="en-US" dirty="0" smtClean="0">
                <a:latin typeface="Chalkboard"/>
                <a:ea typeface="Chalkboard"/>
                <a:cs typeface="Chalkboard"/>
                <a:hlinkClick r:id="rId5"/>
              </a:rPr>
              <a:t>Real World Haskell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”,  Chapter 6: Using </a:t>
            </a:r>
            <a:r>
              <a:rPr lang="en-US" dirty="0" err="1" smtClean="0">
                <a:latin typeface="Chalkboard"/>
                <a:ea typeface="Chalkboard"/>
                <a:cs typeface="Chalkboard"/>
              </a:rPr>
              <a:t>Typeclasses</a:t>
            </a:r>
            <a:endParaRPr lang="en-US" dirty="0">
              <a:latin typeface="Chalkboard"/>
              <a:ea typeface="Chalkboard"/>
              <a:cs typeface="Chalkboard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882900" y="6362700"/>
            <a:ext cx="62087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CEB966"/>
                </a:solidFill>
                <a:latin typeface="Comic Sans MS" charset="0"/>
                <a:ea typeface="Comic Sans MS" charset="0"/>
                <a:cs typeface="Comic Sans MS" charset="0"/>
              </a:rPr>
              <a:t>Thanks to Simon Peyton Jones for some of these slides.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3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Type classes solve these problems.  They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Allow users to define functions using overloaded operations, </a:t>
            </a:r>
            <a:r>
              <a:rPr lang="en-US" dirty="0" err="1" smtClean="0"/>
              <a:t>eg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square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squares</a:t>
            </a:r>
            <a:r>
              <a:rPr lang="en-US" dirty="0" smtClean="0"/>
              <a:t>, and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member</a:t>
            </a:r>
            <a:r>
              <a:rPr lang="en-US" dirty="0" smtClean="0"/>
              <a:t>.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Generalize ML’s </a:t>
            </a:r>
            <a:r>
              <a:rPr lang="en-US" dirty="0" err="1" smtClean="0"/>
              <a:t>eqtypes</a:t>
            </a:r>
            <a:r>
              <a:rPr lang="en-US" dirty="0" smtClean="0"/>
              <a:t> to arbitrary types.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Provide concise types to describe overloaded functions, so no exponential blow-up.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Allow users to declare new collections of overloaded functions: equality and arithmetic operators are not privileged.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Fit within type inference framework.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Sorting functions often take a comparison operator as an argument: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which allows the function to be parametric.</a:t>
            </a:r>
          </a:p>
          <a:p>
            <a:r>
              <a:rPr lang="en-US" dirty="0" smtClean="0"/>
              <a:t>We can use the same idea with other overloaded operations.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5116" y="2749543"/>
            <a:ext cx="8203284" cy="16312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qsort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:: (a -&gt; a -&gt;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-&gt; [a] -&gt; [a]</a:t>
            </a:r>
          </a:p>
          <a:p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qsort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[] = []</a:t>
            </a:r>
          </a:p>
          <a:p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qsort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x:xs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qsort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(filter (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	        ++ [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++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qsort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(filter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not.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6462"/>
          </a:xfrm>
        </p:spPr>
        <p:txBody>
          <a:bodyPr/>
          <a:lstStyle/>
          <a:p>
            <a:r>
              <a:rPr lang="en-US" dirty="0" smtClean="0"/>
              <a:t>Intuition, continued.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155700"/>
            <a:ext cx="85725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Consider the “overloaded” function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parabola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We can rewrite the function to take the overloaded operators as arguments: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The extra parameter is a “</a:t>
            </a:r>
            <a:r>
              <a:rPr lang="en-US" dirty="0" smtClean="0">
                <a:solidFill>
                  <a:srgbClr val="FFFF00"/>
                </a:solidFill>
              </a:rPr>
              <a:t>dictionary</a:t>
            </a:r>
            <a:r>
              <a:rPr lang="en-US" dirty="0" smtClean="0"/>
              <a:t>” that provides implementations for the overloaded ops. </a:t>
            </a:r>
          </a:p>
          <a:p>
            <a:r>
              <a:rPr lang="en-US" dirty="0" smtClean="0"/>
              <a:t>We have to rewrite our call sites to pass appropriate implementations for plus and times: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632707" y="1746243"/>
            <a:ext cx="3878586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parabola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+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39661" y="3232143"/>
            <a:ext cx="726467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parabola’ (plus, times)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plus (times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70531" y="5772143"/>
            <a:ext cx="6802939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parabola’(int_plus,int_times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10</a:t>
            </a:r>
          </a:p>
          <a:p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parabola’(float_plus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float_times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3.14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912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halkboard"/>
                <a:cs typeface="Chalkboard"/>
              </a:rPr>
              <a:t>Intuition: Better Typing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0881" y="1695443"/>
            <a:ext cx="7572506" cy="47089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Dictionary type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MathDict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MkMathDict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(a-&gt;a-&gt;a) (a-&gt;a-&gt;a)</a:t>
            </a:r>
          </a:p>
          <a:p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Accessor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functions</a:t>
            </a:r>
          </a:p>
          <a:p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get_plus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MathDict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(a-&gt;a-&gt;a)</a:t>
            </a:r>
          </a:p>
          <a:p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get_plus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MkMathDict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</a:t>
            </a:r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get_times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MathDict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(a-&gt;a-&gt;a)</a:t>
            </a:r>
          </a:p>
          <a:p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get_times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MkMathDict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“Dictionary-passing style”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parabola ::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MathDict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a -&gt; a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parabola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let plus 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get_plus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dict</a:t>
            </a:r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 times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get_times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dict</a:t>
            </a:r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in plus (times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300757" y="152400"/>
            <a:ext cx="2767043" cy="1804749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0070C0"/>
                </a:solidFill>
                <a:latin typeface="Chalkboard"/>
              </a:rPr>
              <a:t>Type class declarations 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will generate Dictionary type and </a:t>
            </a:r>
            <a:r>
              <a:rPr lang="en-GB" sz="2000" dirty="0" err="1" smtClean="0">
                <a:solidFill>
                  <a:schemeClr val="bg1"/>
                </a:solidFill>
                <a:latin typeface="Chalkboard"/>
              </a:rPr>
              <a:t>accessor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 functions. </a:t>
            </a:r>
            <a:endParaRPr lang="en-GB" sz="20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912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halkboard"/>
                <a:cs typeface="Chalkboard"/>
              </a:rPr>
              <a:t>Intuition: Better Typing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0881" y="1695443"/>
            <a:ext cx="7572506" cy="31700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Dictionary type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MathDict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MkMathDict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(a-&gt;a-&gt;a) (a-&gt;a-&gt;a)</a:t>
            </a:r>
          </a:p>
          <a:p>
            <a:endParaRPr lang="en-US" sz="20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Dictionary construction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intDict</a:t>
            </a:r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= </a:t>
            </a:r>
            <a:r>
              <a:rPr lang="en-US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MkMathDict</a:t>
            </a:r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intPlus</a:t>
            </a:r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intTimes</a:t>
            </a:r>
            <a:endParaRPr lang="en-US" sz="20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floatDict</a:t>
            </a:r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MkMathDict</a:t>
            </a:r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floatPlus</a:t>
            </a:r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floatTimes</a:t>
            </a:r>
          </a:p>
          <a:p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Passing dictionaries</a:t>
            </a:r>
          </a:p>
          <a:p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parabola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10</a:t>
            </a:r>
          </a:p>
          <a:p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parabola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floatDict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3.14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6288057" y="152400"/>
            <a:ext cx="2767043" cy="1804749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Type class </a:t>
            </a:r>
            <a:r>
              <a:rPr lang="en-GB" sz="2000" dirty="0" smtClean="0">
                <a:solidFill>
                  <a:srgbClr val="0070C0"/>
                </a:solidFill>
                <a:latin typeface="Chalkboard"/>
              </a:rPr>
              <a:t>instance declarations 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generate instances of the Dictionary data type. </a:t>
            </a:r>
            <a:endParaRPr lang="en-GB" sz="20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4624357" y="5040551"/>
            <a:ext cx="4240243" cy="1464231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If a function has </a:t>
            </a:r>
            <a:r>
              <a:rPr lang="en-GB" sz="2000" dirty="0" smtClean="0">
                <a:solidFill>
                  <a:srgbClr val="0070C0"/>
                </a:solidFill>
                <a:latin typeface="Chalkboard"/>
              </a:rPr>
              <a:t>a qualified type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, the compiler will add a dictionary parameter and rewrite the body as necessary.</a:t>
            </a:r>
            <a:endParaRPr lang="en-GB" sz="20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3762"/>
          </a:xfrm>
        </p:spPr>
        <p:txBody>
          <a:bodyPr/>
          <a:lstStyle/>
          <a:p>
            <a:r>
              <a:rPr lang="en-US" dirty="0" smtClean="0"/>
              <a:t>Type Class Design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Type class declarations </a:t>
            </a:r>
          </a:p>
          <a:p>
            <a:pPr lvl="1"/>
            <a:r>
              <a:rPr lang="en-US" dirty="0" smtClean="0"/>
              <a:t>Define a set of operations &amp; give the set a name.</a:t>
            </a:r>
          </a:p>
          <a:p>
            <a:pPr lvl="1"/>
            <a:r>
              <a:rPr lang="en-US" dirty="0" smtClean="0"/>
              <a:t>E.g., the operations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==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\=</a:t>
            </a:r>
            <a:r>
              <a:rPr lang="en-US" dirty="0" smtClean="0"/>
              <a:t>, each with type            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a -&gt; a -&gt; </a:t>
            </a:r>
            <a:r>
              <a:rPr lang="en-US" b="1" dirty="0" err="1" smtClean="0">
                <a:solidFill>
                  <a:srgbClr val="CEB966"/>
                </a:solidFill>
                <a:latin typeface="Courier New"/>
                <a:cs typeface="Courier New"/>
              </a:rPr>
              <a:t>Bool</a:t>
            </a:r>
            <a:r>
              <a:rPr lang="en-US" dirty="0" smtClean="0"/>
              <a:t>,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form the </a:t>
            </a:r>
            <a:r>
              <a:rPr lang="en-US" b="1" dirty="0" err="1" smtClean="0">
                <a:solidFill>
                  <a:srgbClr val="CEB966"/>
                </a:solidFill>
                <a:latin typeface="Courier New"/>
                <a:cs typeface="Courier New"/>
              </a:rPr>
              <a:t>Eq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 a </a:t>
            </a:r>
            <a:r>
              <a:rPr lang="en-US" dirty="0" smtClean="0"/>
              <a:t>type class.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Type class instance declarations</a:t>
            </a:r>
          </a:p>
          <a:p>
            <a:pPr lvl="1"/>
            <a:r>
              <a:rPr lang="en-US" dirty="0" smtClean="0"/>
              <a:t>Specify the implementations for a particular type.</a:t>
            </a:r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Int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==</a:t>
            </a:r>
            <a:r>
              <a:rPr lang="en-US" dirty="0" smtClean="0"/>
              <a:t> is defined to be integer equality.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Qualified types</a:t>
            </a:r>
          </a:p>
          <a:p>
            <a:pPr lvl="1"/>
            <a:r>
              <a:rPr lang="en-US" dirty="0" smtClean="0"/>
              <a:t>Concisely express the operations required on otherwise polymorphic type.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66831" y="6134093"/>
            <a:ext cx="6292458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member:: </a:t>
            </a:r>
            <a:r>
              <a:rPr lang="en-GB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w =&gt;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[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-&gt; 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GB" sz="24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695325" y="2628900"/>
            <a:ext cx="8229600" cy="32512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If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 a function works for every type with particular properties, the type of the function says just that: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tabLst/>
              <a:defRPr/>
            </a:pPr>
            <a:endParaRPr lang="en-GB" sz="2800" dirty="0" smtClean="0">
              <a:latin typeface="Chalkboard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tabLst/>
              <a:defRPr/>
            </a:pPr>
            <a:endParaRPr kumimoji="0" lang="en-GB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tabLst/>
              <a:defRPr/>
            </a:pPr>
            <a:endParaRPr kumimoji="0" lang="en-GB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tabLst/>
              <a:defRPr/>
            </a:pPr>
            <a:r>
              <a:rPr lang="en-GB" sz="2800" baseline="0" dirty="0" smtClean="0">
                <a:latin typeface="Chalkboard"/>
              </a:rPr>
              <a:t>Otherwise,</a:t>
            </a:r>
            <a:r>
              <a:rPr lang="en-GB" sz="2800" dirty="0" smtClean="0">
                <a:latin typeface="Chalkboard"/>
              </a:rPr>
              <a:t> it must work for any type whatsoever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1005840" lvl="1" indent="-411480">
              <a:spcBef>
                <a:spcPts val="1800"/>
              </a:spcBef>
              <a:buClr>
                <a:srgbClr val="FFFF00"/>
              </a:buClr>
              <a:buSzPct val="100000"/>
              <a:buFont typeface="Wingdings 2" pitchFamily="18" charset="2"/>
              <a:buChar char=""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GB" dirty="0" smtClean="0"/>
              <a:t>Qualified Types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00031" y="2019293"/>
            <a:ext cx="706595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member:: 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/>
              </a:rPr>
              <a:t>w. </a:t>
            </a:r>
            <a:r>
              <a:rPr lang="en-GB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w =&gt;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[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-&gt; 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GB" sz="24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5631" y="3517893"/>
            <a:ext cx="6802939" cy="163121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sort      ::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Ord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=&gt;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[a] -&gt; [a]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serialise ::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Show a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=&gt;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String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   ::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=&gt;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squares   ::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(Num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 Num t1, Num t2) =&gt;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t1, t2) -&gt;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t1, t2)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23857" y="152385"/>
            <a:ext cx="2767043" cy="1328023"/>
          </a:xfrm>
          <a:prstGeom prst="wedgeRoundRectCallout">
            <a:avLst>
              <a:gd name="adj1" fmla="val 38676"/>
              <a:gd name="adj2" fmla="val 904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“for all types w that support the </a:t>
            </a:r>
            <a:r>
              <a:rPr lang="en-GB" sz="2400" dirty="0" err="1" smtClean="0">
                <a:solidFill>
                  <a:schemeClr val="bg1"/>
                </a:solidFill>
                <a:latin typeface="Chalkboard"/>
              </a:rPr>
              <a:t>Eq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 operations”</a:t>
            </a:r>
            <a:endParaRPr lang="en-GB" sz="24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781" y="5870568"/>
            <a:ext cx="5724644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reverse :: [a] -&gt; [a]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filter  :: (a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-&gt; [a] -&gt; [a]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5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 Classes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022331" y="1546218"/>
            <a:ext cx="4185761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:: 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x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57256" y="2686043"/>
            <a:ext cx="3724096" cy="163121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Num a where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(+)    :: a -&gt; a -&gt; a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(*)    :: a -&gt; a -&gt; a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negate :: a -&gt; a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...etc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...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6667500" y="0"/>
            <a:ext cx="2476500" cy="1827193"/>
          </a:xfrm>
          <a:prstGeom prst="cloudCallout">
            <a:avLst>
              <a:gd name="adj1" fmla="val -38910"/>
              <a:gd name="adj2" fmla="val 20276"/>
            </a:avLst>
          </a:prstGeom>
          <a:solidFill>
            <a:srgbClr val="CCECFF"/>
          </a:solidFill>
          <a:ln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FORGET all you know about OO classes!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6062632" y="2000235"/>
            <a:ext cx="2767043" cy="1123712"/>
          </a:xfrm>
          <a:prstGeom prst="wedgeRoundRectCallout">
            <a:avLst>
              <a:gd name="adj1" fmla="val -97640"/>
              <a:gd name="adj2" fmla="val 204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The </a:t>
            </a:r>
            <a:r>
              <a:rPr lang="en-GB" sz="2000" b="1" dirty="0" smtClean="0">
                <a:solidFill>
                  <a:srgbClr val="0070C0"/>
                </a:solidFill>
                <a:latin typeface="Chalkboard"/>
              </a:rPr>
              <a:t>class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 </a:t>
            </a:r>
            <a:r>
              <a:rPr lang="en-GB" sz="2000" b="1" dirty="0" smtClean="0">
                <a:solidFill>
                  <a:srgbClr val="0070C0"/>
                </a:solidFill>
                <a:latin typeface="Chalkboard"/>
              </a:rPr>
              <a:t>declaration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 says what the Num operations are</a:t>
            </a:r>
            <a:endParaRPr lang="en-GB" sz="20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169833" y="327010"/>
            <a:ext cx="2662268" cy="1021556"/>
          </a:xfrm>
          <a:prstGeom prst="wedgeRoundRectCallout">
            <a:avLst>
              <a:gd name="adj1" fmla="val 48658"/>
              <a:gd name="adj2" fmla="val 7427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Works for any type ‘n’ that supports the Num operations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7731" y="4743443"/>
            <a:ext cx="3877985" cy="163121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instance 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where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a +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plusInt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a *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mulInt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negate a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negInt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...etc...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6148357" y="3790935"/>
            <a:ext cx="2767043" cy="1804749"/>
          </a:xfrm>
          <a:prstGeom prst="wedgeRoundRectCallout">
            <a:avLst>
              <a:gd name="adj1" fmla="val -105213"/>
              <a:gd name="adj2" fmla="val 1366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An </a:t>
            </a:r>
            <a:r>
              <a:rPr lang="en-GB" sz="2000" b="1" dirty="0" smtClean="0">
                <a:solidFill>
                  <a:srgbClr val="0070C0"/>
                </a:solidFill>
                <a:latin typeface="Chalkboard"/>
              </a:rPr>
              <a:t>instance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 </a:t>
            </a:r>
            <a:r>
              <a:rPr lang="en-GB" sz="2000" b="1" dirty="0" smtClean="0">
                <a:solidFill>
                  <a:srgbClr val="0070C0"/>
                </a:solidFill>
                <a:latin typeface="Chalkboard"/>
              </a:rPr>
              <a:t>declaration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 for a type T says how the Num operations are implemented on T’s</a:t>
            </a:r>
            <a:endParaRPr lang="en-GB" sz="20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000750" y="5962650"/>
            <a:ext cx="3028950" cy="715089"/>
          </a:xfrm>
          <a:prstGeom prst="roundRect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GB" sz="12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plusInt</a:t>
            </a:r>
            <a:r>
              <a:rPr lang="en-GB" sz="12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sz="12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2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12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2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12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GB" sz="12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2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mulInt</a:t>
            </a:r>
            <a:r>
              <a:rPr lang="en-GB" sz="12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:: </a:t>
            </a:r>
            <a:r>
              <a:rPr lang="en-GB" sz="12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2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12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2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12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2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GB" sz="12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etc, defined as primitives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12" grpId="0" animBg="1"/>
      <p:bldP spid="14" grpId="0" animBg="1"/>
      <p:bldP spid="15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Compiling Overloaded Functions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95256" y="1847843"/>
            <a:ext cx="4185761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::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x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19631" y="1809743"/>
            <a:ext cx="4031873" cy="707886"/>
          </a:xfrm>
          <a:prstGeom prst="rect">
            <a:avLst/>
          </a:prstGeom>
          <a:solidFill>
            <a:srgbClr val="CCECFF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::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= (*)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1460500" y="3209910"/>
            <a:ext cx="6540500" cy="1464231"/>
          </a:xfrm>
          <a:prstGeom prst="wedgeRoundRectCallout">
            <a:avLst>
              <a:gd name="adj1" fmla="val 25345"/>
              <a:gd name="adj2" fmla="val -946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The “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=&gt;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” turns into an extra </a:t>
            </a:r>
            <a:r>
              <a:rPr lang="en-GB" sz="2000" b="1" dirty="0" smtClean="0">
                <a:solidFill>
                  <a:srgbClr val="0070C0"/>
                </a:solidFill>
                <a:latin typeface="Chalkboard"/>
              </a:rPr>
              <a:t>value argument</a:t>
            </a:r>
            <a:r>
              <a:rPr lang="en-GB" sz="2000" dirty="0" smtClean="0">
                <a:solidFill>
                  <a:srgbClr val="0070C0"/>
                </a:solidFill>
                <a:latin typeface="Chalkboard"/>
              </a:rPr>
              <a:t> 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to the function.  It is a value of data type 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r>
              <a:rPr lang="en-GB" sz="2000" dirty="0" smtClean="0">
                <a:solidFill>
                  <a:schemeClr val="bg1"/>
                </a:solidFill>
                <a:latin typeface="Chalkboard"/>
                <a:cs typeface="Chalkboard"/>
              </a:rPr>
              <a:t>This extra argument is a </a:t>
            </a:r>
            <a:r>
              <a:rPr lang="en-GB" sz="2000" b="1" dirty="0" smtClean="0">
                <a:solidFill>
                  <a:srgbClr val="0070C0"/>
                </a:solidFill>
                <a:latin typeface="Chalkboard"/>
                <a:cs typeface="Chalkboard"/>
              </a:rPr>
              <a:t>dictionary </a:t>
            </a:r>
            <a:r>
              <a:rPr lang="en-GB" sz="2000" dirty="0" smtClean="0">
                <a:solidFill>
                  <a:schemeClr val="bg1"/>
                </a:solidFill>
                <a:latin typeface="Chalkboard"/>
                <a:cs typeface="Chalkboard"/>
              </a:rPr>
              <a:t>providing implementations of the required operations.</a:t>
            </a:r>
            <a:endParaRPr lang="en-GB" sz="2000" dirty="0">
              <a:solidFill>
                <a:schemeClr val="bg1"/>
              </a:solidFill>
              <a:latin typeface="Chalkboard"/>
              <a:cs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8125" y="1362075"/>
            <a:ext cx="33172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halkboard"/>
                <a:cs typeface="Chalkboard"/>
              </a:rPr>
              <a:t>When you write this...</a:t>
            </a:r>
            <a:endParaRPr lang="en-GB" sz="2400" dirty="0">
              <a:latin typeface="Chalkboard"/>
              <a:cs typeface="Chalkboard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81525" y="1333500"/>
            <a:ext cx="4382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halkboard"/>
                <a:cs typeface="Chalkboard"/>
              </a:rPr>
              <a:t>...the compiler generates this</a:t>
            </a:r>
            <a:endParaRPr lang="en-GB" sz="2400" dirty="0">
              <a:latin typeface="Chalkboard"/>
              <a:cs typeface="Chalkboard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432300" y="5715000"/>
            <a:ext cx="4425951" cy="71508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A value of type (Num </a:t>
            </a:r>
            <a:r>
              <a:rPr lang="en-GB" dirty="0" err="1" smtClean="0">
                <a:solidFill>
                  <a:schemeClr val="bg1"/>
                </a:solidFill>
                <a:latin typeface="Chalkboard"/>
              </a:rPr>
              <a:t>n</a:t>
            </a:r>
            <a:r>
              <a:rPr lang="en-GB" dirty="0" smtClean="0">
                <a:solidFill>
                  <a:schemeClr val="bg1"/>
                </a:solidFill>
                <a:latin typeface="Chalkboard"/>
              </a:rPr>
              <a:t>) is a dictionary of the Num operations for type </a:t>
            </a:r>
            <a:r>
              <a:rPr lang="en-GB" dirty="0" err="1" smtClean="0">
                <a:solidFill>
                  <a:schemeClr val="bg1"/>
                </a:solidFill>
                <a:latin typeface="Chalkboard"/>
              </a:rPr>
              <a:t>n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Compiling Type Classes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95256" y="1847843"/>
            <a:ext cx="4185761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:: 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x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831" y="2847968"/>
            <a:ext cx="3724096" cy="163121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where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(+)    ::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(*)    ::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negate ::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...etc...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185707" y="5153010"/>
            <a:ext cx="3538568" cy="1328023"/>
          </a:xfrm>
          <a:prstGeom prst="wedgeRoundRectCallout">
            <a:avLst>
              <a:gd name="adj1" fmla="val 82135"/>
              <a:gd name="adj2" fmla="val -11902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Chalkboard"/>
              </a:rPr>
              <a:t>The class </a:t>
            </a:r>
            <a:r>
              <a:rPr lang="en-GB" dirty="0" err="1" smtClean="0">
                <a:solidFill>
                  <a:schemeClr val="bg1"/>
                </a:solidFill>
                <a:latin typeface="Chalkboard"/>
              </a:rPr>
              <a:t>decl</a:t>
            </a:r>
            <a:r>
              <a:rPr lang="en-GB" dirty="0" smtClean="0">
                <a:solidFill>
                  <a:schemeClr val="bg1"/>
                </a:solidFill>
                <a:latin typeface="Chalkboard"/>
              </a:rPr>
              <a:t> translates to: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en-GB" dirty="0" smtClean="0">
                <a:solidFill>
                  <a:schemeClr val="bg1"/>
                </a:solidFill>
                <a:latin typeface="Chalkboard"/>
              </a:rPr>
              <a:t>A </a:t>
            </a:r>
            <a:r>
              <a:rPr lang="en-GB" b="1" dirty="0" smtClean="0">
                <a:solidFill>
                  <a:srgbClr val="0070C0"/>
                </a:solidFill>
                <a:latin typeface="Chalkboard"/>
              </a:rPr>
              <a:t>data type </a:t>
            </a:r>
            <a:r>
              <a:rPr lang="en-GB" b="1" dirty="0" err="1" smtClean="0">
                <a:solidFill>
                  <a:srgbClr val="0070C0"/>
                </a:solidFill>
                <a:latin typeface="Chalkboard"/>
              </a:rPr>
              <a:t>decl</a:t>
            </a:r>
            <a:r>
              <a:rPr lang="en-GB" dirty="0" smtClean="0">
                <a:solidFill>
                  <a:schemeClr val="bg1"/>
                </a:solidFill>
                <a:latin typeface="Chalkboard"/>
              </a:rPr>
              <a:t> for Num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en-GB" dirty="0" smtClean="0">
                <a:solidFill>
                  <a:schemeClr val="bg1"/>
                </a:solidFill>
                <a:latin typeface="Chalkboard"/>
              </a:rPr>
              <a:t>A </a:t>
            </a:r>
            <a:r>
              <a:rPr lang="en-GB" b="1" dirty="0" smtClean="0">
                <a:solidFill>
                  <a:srgbClr val="0070C0"/>
                </a:solidFill>
                <a:latin typeface="Chalkboard"/>
              </a:rPr>
              <a:t>selector function</a:t>
            </a:r>
            <a:r>
              <a:rPr lang="en-GB" dirty="0" smtClean="0">
                <a:solidFill>
                  <a:schemeClr val="bg1"/>
                </a:solidFill>
                <a:latin typeface="Chalkboard"/>
              </a:rPr>
              <a:t> for each class operation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19631" y="1809743"/>
            <a:ext cx="4031873" cy="707886"/>
          </a:xfrm>
          <a:prstGeom prst="rect">
            <a:avLst/>
          </a:prstGeom>
          <a:solidFill>
            <a:srgbClr val="CCECFF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:: 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= (*)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10106" y="2819393"/>
            <a:ext cx="4340326" cy="2554545"/>
          </a:xfrm>
          <a:prstGeom prst="rect">
            <a:avLst/>
          </a:prstGeom>
          <a:solidFill>
            <a:srgbClr val="CCECFF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MkNum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   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   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    ...etc...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...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(*) :: 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(*)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MkNum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_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_ ...)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8125" y="1362075"/>
            <a:ext cx="33172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halkboard"/>
                <a:cs typeface="Chalkboard"/>
              </a:rPr>
              <a:t>When you write this...</a:t>
            </a:r>
            <a:endParaRPr lang="en-GB" sz="2400" dirty="0">
              <a:latin typeface="Chalkboard"/>
              <a:cs typeface="Chalkboar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81525" y="1333500"/>
            <a:ext cx="4382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halkboard"/>
                <a:cs typeface="Chalkboard"/>
              </a:rPr>
              <a:t>...the compiler generates this</a:t>
            </a:r>
            <a:endParaRPr lang="en-GB" sz="2400" dirty="0">
              <a:latin typeface="Chalkboard"/>
              <a:cs typeface="Chalkboard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432300" y="5715000"/>
            <a:ext cx="4425951" cy="71508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A value of type (Num </a:t>
            </a:r>
            <a:r>
              <a:rPr lang="en-GB" dirty="0" err="1" smtClean="0">
                <a:solidFill>
                  <a:schemeClr val="bg1"/>
                </a:solidFill>
                <a:latin typeface="Chalkboard"/>
              </a:rPr>
              <a:t>n</a:t>
            </a:r>
            <a:r>
              <a:rPr lang="en-GB" dirty="0" smtClean="0">
                <a:solidFill>
                  <a:schemeClr val="bg1"/>
                </a:solidFill>
                <a:latin typeface="Chalkboard"/>
              </a:rPr>
              <a:t>) is a dictionary of the Num operations for type </a:t>
            </a:r>
            <a:r>
              <a:rPr lang="en-GB" dirty="0" err="1" smtClean="0">
                <a:solidFill>
                  <a:schemeClr val="bg1"/>
                </a:solidFill>
                <a:latin typeface="Chalkboard"/>
              </a:rPr>
              <a:t>n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86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Polymorphism </a:t>
            </a:r>
            <a:r>
              <a:rPr lang="en-US" dirty="0" err="1"/>
              <a:t>vs</a:t>
            </a:r>
            <a:r>
              <a:rPr lang="en-US" dirty="0"/>
              <a:t> Overloading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2700"/>
            <a:ext cx="8382000" cy="5257800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ct val="0"/>
              </a:spcAft>
              <a:buFont typeface="Wingdings 2" charset="2"/>
              <a:buChar char=""/>
            </a:pPr>
            <a:r>
              <a:rPr lang="en-US" dirty="0"/>
              <a:t>Parametric polymorphism</a:t>
            </a:r>
          </a:p>
          <a:p>
            <a:pPr lvl="1" eaLnBrk="1" hangingPunct="1"/>
            <a:r>
              <a:rPr lang="en-US" dirty="0"/>
              <a:t>Single algorithm may be given </a:t>
            </a:r>
            <a:r>
              <a:rPr lang="en-US" dirty="0">
                <a:solidFill>
                  <a:srgbClr val="FFFF00"/>
                </a:solidFill>
              </a:rPr>
              <a:t>many </a:t>
            </a:r>
            <a:r>
              <a:rPr lang="en-US" dirty="0"/>
              <a:t>types</a:t>
            </a:r>
          </a:p>
          <a:p>
            <a:pPr lvl="1" eaLnBrk="1" hangingPunct="1"/>
            <a:r>
              <a:rPr lang="en-US" dirty="0"/>
              <a:t>Type variable may be replaced by </a:t>
            </a:r>
            <a:r>
              <a:rPr lang="en-US" i="1" dirty="0">
                <a:solidFill>
                  <a:srgbClr val="FFFF00"/>
                </a:solidFill>
              </a:rPr>
              <a:t>any 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type</a:t>
            </a:r>
            <a:endParaRPr lang="en-US" dirty="0" smtClean="0"/>
          </a:p>
          <a:p>
            <a:pPr lvl="1" eaLnBrk="1" hangingPunct="1"/>
            <a:r>
              <a:rPr lang="en-US" dirty="0" smtClean="0"/>
              <a:t>if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f::t</a:t>
            </a:r>
            <a:r>
              <a:rPr lang="en-US" b="1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  <a:sym typeface="Symbol" charset="2"/>
              </a:rPr>
              <a:t></a:t>
            </a:r>
            <a:r>
              <a:rPr lang="en-US" b="1" dirty="0" err="1" smtClean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smtClean="0"/>
              <a:t>then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f::Int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  <a:sym typeface="Symbol" charset="2"/>
              </a:rPr>
              <a:t>In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dirty="0" smtClean="0"/>
              <a:t>,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f::Bool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  <a:sym typeface="Symbol" charset="2"/>
              </a:rPr>
              <a:t></a:t>
            </a:r>
            <a:r>
              <a:rPr lang="en-US" b="1" dirty="0" err="1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  <a:sym typeface="Symbol" charset="2"/>
              </a:rPr>
              <a:t>B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ool</a:t>
            </a:r>
            <a:r>
              <a:rPr lang="en-US" dirty="0"/>
              <a:t>, ...</a:t>
            </a:r>
            <a:r>
              <a:rPr lang="en-US" dirty="0">
                <a:solidFill>
                  <a:schemeClr val="hlink"/>
                </a:solidFill>
              </a:rPr>
              <a:t>   </a:t>
            </a:r>
          </a:p>
          <a:p>
            <a:pPr eaLnBrk="1" hangingPunct="1">
              <a:spcAft>
                <a:spcPct val="0"/>
              </a:spcAft>
              <a:buFont typeface="Wingdings 2" charset="2"/>
              <a:buChar char=""/>
            </a:pPr>
            <a:r>
              <a:rPr lang="en-US" dirty="0"/>
              <a:t>Overloading</a:t>
            </a:r>
          </a:p>
          <a:p>
            <a:pPr lvl="1" eaLnBrk="1" hangingPunct="1"/>
            <a:r>
              <a:rPr lang="en-US" dirty="0"/>
              <a:t>A single symbol may refer to </a:t>
            </a:r>
            <a:r>
              <a:rPr lang="en-US" i="1" dirty="0">
                <a:solidFill>
                  <a:srgbClr val="FFFF00"/>
                </a:solidFill>
              </a:rPr>
              <a:t>more than one </a:t>
            </a:r>
            <a:r>
              <a:rPr lang="en-US" dirty="0" smtClean="0"/>
              <a:t>algorithm.</a:t>
            </a:r>
          </a:p>
          <a:p>
            <a:pPr lvl="1" eaLnBrk="1" hangingPunct="1"/>
            <a:r>
              <a:rPr lang="en-US" dirty="0"/>
              <a:t>Each algorithm may have different </a:t>
            </a:r>
            <a:r>
              <a:rPr lang="en-US" dirty="0" smtClean="0"/>
              <a:t>type.</a:t>
            </a:r>
          </a:p>
          <a:p>
            <a:pPr lvl="1" eaLnBrk="1" hangingPunct="1"/>
            <a:r>
              <a:rPr lang="en-US" dirty="0"/>
              <a:t>Choice of algorithm determined by type </a:t>
            </a:r>
            <a:r>
              <a:rPr lang="en-US" dirty="0" smtClean="0"/>
              <a:t>context.</a:t>
            </a:r>
          </a:p>
          <a:p>
            <a:pPr lvl="1"/>
            <a:r>
              <a:rPr lang="en-US" dirty="0" smtClean="0"/>
              <a:t>+ </a:t>
            </a:r>
            <a:r>
              <a:rPr lang="en-US" dirty="0"/>
              <a:t>has </a:t>
            </a:r>
            <a:r>
              <a:rPr lang="en-US" dirty="0" smtClean="0"/>
              <a:t>types </a:t>
            </a:r>
            <a:r>
              <a:rPr lang="en-US" b="1" dirty="0" err="1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nt</a:t>
            </a:r>
            <a:r>
              <a:rPr lang="en-US" b="1" dirty="0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nt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  <a:sym typeface="Symbol" charset="2"/>
              </a:rPr>
              <a:t>Int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Float*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Float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  <a:sym typeface="Symbol" charset="2"/>
              </a:rPr>
              <a:t>Float</a:t>
            </a:r>
            <a:r>
              <a:rPr lang="en-US" dirty="0" smtClean="0">
                <a:sym typeface="Symbol" charset="2"/>
              </a:rPr>
              <a:t>, </a:t>
            </a:r>
            <a:r>
              <a:rPr lang="en-US" i="1" dirty="0" smtClean="0">
                <a:solidFill>
                  <a:srgbClr val="FFFF00"/>
                </a:solidFill>
                <a:sym typeface="Symbol" charset="2"/>
              </a:rPr>
              <a:t>but not 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  <a:sym typeface="Symbol" charset="2"/>
              </a:rPr>
              <a:t>t</a:t>
            </a:r>
            <a:r>
              <a:rPr lang="en-US" b="1" dirty="0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  <a:sym typeface="Symbol" charset="2"/>
              </a:rPr>
              <a:t> </a:t>
            </a:r>
            <a:r>
              <a:rPr lang="en-US" dirty="0" smtClean="0"/>
              <a:t>for arbitrary </a:t>
            </a:r>
            <a:r>
              <a:rPr lang="en-US" b="1" dirty="0" err="1" smtClean="0">
                <a:solidFill>
                  <a:srgbClr val="CEB966"/>
                </a:solidFill>
                <a:latin typeface="Courier New" charset="0"/>
                <a:ea typeface="Courier New" charset="0"/>
                <a:cs typeface="Courier New" charset="0"/>
                <a:sym typeface="Symbol" charset="2"/>
              </a:rPr>
              <a:t>t</a:t>
            </a:r>
            <a:r>
              <a:rPr lang="en-US" dirty="0" smtClean="0"/>
              <a:t>.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4819631" y="3076568"/>
            <a:ext cx="3724096" cy="1631216"/>
          </a:xfrm>
          <a:prstGeom prst="rect">
            <a:avLst/>
          </a:prstGeom>
          <a:solidFill>
            <a:srgbClr val="CCECFF"/>
          </a:solidFill>
        </p:spPr>
        <p:txBody>
          <a:bodyPr wrap="none" rtlCol="0">
            <a:spAutoFit/>
          </a:bodyPr>
          <a:lstStyle/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dNumInt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dNumInt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MkNum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plusInt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mulInt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negInt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Compiling Instance Declarations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95256" y="1847843"/>
            <a:ext cx="4185761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:: 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x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280957" y="5400660"/>
            <a:ext cx="3652868" cy="1021556"/>
          </a:xfrm>
          <a:prstGeom prst="wedgeRoundRectCallout">
            <a:avLst>
              <a:gd name="adj1" fmla="val 122486"/>
              <a:gd name="adj2" fmla="val -16218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An </a:t>
            </a:r>
            <a:r>
              <a:rPr lang="en-GB" dirty="0" smtClean="0">
                <a:solidFill>
                  <a:srgbClr val="0070C0"/>
                </a:solidFill>
                <a:latin typeface="Chalkboard"/>
              </a:rPr>
              <a:t>instance </a:t>
            </a:r>
            <a:r>
              <a:rPr lang="en-GB" dirty="0" err="1" smtClean="0">
                <a:solidFill>
                  <a:srgbClr val="0070C0"/>
                </a:solidFill>
                <a:latin typeface="Chalkboard"/>
              </a:rPr>
              <a:t>decl</a:t>
            </a:r>
            <a:r>
              <a:rPr lang="en-GB" dirty="0" smtClean="0">
                <a:solidFill>
                  <a:srgbClr val="0070C0"/>
                </a:solidFill>
                <a:latin typeface="Chalkboard"/>
              </a:rPr>
              <a:t> </a:t>
            </a:r>
            <a:r>
              <a:rPr lang="en-GB" dirty="0" smtClean="0">
                <a:solidFill>
                  <a:schemeClr val="bg1"/>
                </a:solidFill>
                <a:latin typeface="Chalkboard"/>
              </a:rPr>
              <a:t>for type T translates to a value declaration for the Num dictionary for 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19631" y="1809743"/>
            <a:ext cx="4031873" cy="707886"/>
          </a:xfrm>
          <a:prstGeom prst="rect">
            <a:avLst/>
          </a:prstGeom>
          <a:solidFill>
            <a:srgbClr val="CCECFF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:: 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= (*)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1931" y="3114668"/>
            <a:ext cx="3877985" cy="163121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instance 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where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a +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plusInt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a *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mulInt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negate a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negInt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...etc...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8125" y="1362075"/>
            <a:ext cx="33172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halkboard"/>
                <a:cs typeface="Chalkboard"/>
              </a:rPr>
              <a:t>When you write this...</a:t>
            </a:r>
            <a:endParaRPr lang="en-GB" sz="2400" dirty="0">
              <a:latin typeface="Chalkboard"/>
              <a:cs typeface="Chalkboar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81525" y="1333500"/>
            <a:ext cx="4382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halkboard"/>
                <a:cs typeface="Chalkboard"/>
              </a:rPr>
              <a:t>...the compiler generates this</a:t>
            </a:r>
            <a:endParaRPr lang="en-GB" sz="2400" dirty="0">
              <a:latin typeface="Chalkboard"/>
              <a:cs typeface="Chalkboard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432300" y="5715000"/>
            <a:ext cx="4425951" cy="71508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A value of type (Num </a:t>
            </a:r>
            <a:r>
              <a:rPr lang="en-GB" dirty="0" err="1" smtClean="0">
                <a:solidFill>
                  <a:schemeClr val="bg1"/>
                </a:solidFill>
                <a:latin typeface="Chalkboard"/>
              </a:rPr>
              <a:t>n</a:t>
            </a:r>
            <a:r>
              <a:rPr lang="en-GB" dirty="0" smtClean="0">
                <a:solidFill>
                  <a:schemeClr val="bg1"/>
                </a:solidFill>
                <a:latin typeface="Chalkboard"/>
              </a:rPr>
              <a:t>) is a dictionary of the Num operations for type </a:t>
            </a:r>
            <a:r>
              <a:rPr lang="en-GB" dirty="0" err="1" smtClean="0">
                <a:solidFill>
                  <a:schemeClr val="bg1"/>
                </a:solidFill>
                <a:latin typeface="Chalkboard"/>
              </a:rPr>
              <a:t>n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2962"/>
          </a:xfrm>
        </p:spPr>
        <p:txBody>
          <a:bodyPr/>
          <a:lstStyle/>
          <a:p>
            <a:r>
              <a:rPr lang="en-US" dirty="0" smtClean="0"/>
              <a:t>Implementation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compiler translates each function that uses an overloaded symbol into a function with an extra parameter: </a:t>
            </a:r>
            <a:r>
              <a:rPr lang="en-US" dirty="0" smtClean="0">
                <a:solidFill>
                  <a:srgbClr val="FFFF00"/>
                </a:solidFill>
              </a:rPr>
              <a:t>the dictionary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References to overloaded symbols are rewritten by the compiler to lookup the symbol in the dictionary.</a:t>
            </a:r>
          </a:p>
          <a:p>
            <a:r>
              <a:rPr lang="en-US" dirty="0" smtClean="0"/>
              <a:t>The compiler converts each type class declaration into a dictionary type declaration and a set of </a:t>
            </a:r>
            <a:r>
              <a:rPr lang="en-US" dirty="0" err="1" smtClean="0"/>
              <a:t>accessor</a:t>
            </a:r>
            <a:r>
              <a:rPr lang="en-US" dirty="0" smtClean="0"/>
              <a:t> functions.</a:t>
            </a:r>
          </a:p>
          <a:p>
            <a:r>
              <a:rPr lang="en-US" dirty="0" smtClean="0"/>
              <a:t>The compiler converts each instance declaration into a dictionary of the appropriate type.</a:t>
            </a:r>
          </a:p>
          <a:p>
            <a:r>
              <a:rPr lang="en-US" dirty="0" smtClean="0"/>
              <a:t>The compiler rewrites calls to overloaded functions to pass a dictionary.  It uses the </a:t>
            </a:r>
            <a:r>
              <a:rPr lang="en-US" dirty="0" smtClean="0">
                <a:solidFill>
                  <a:srgbClr val="FFFF00"/>
                </a:solidFill>
              </a:rPr>
              <a:t>static, qualified type</a:t>
            </a:r>
            <a:r>
              <a:rPr lang="en-US" dirty="0" smtClean="0"/>
              <a:t> of the function to select the dictionary.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Chalkboard"/>
                <a:cs typeface="Chalkboard"/>
              </a:rPr>
              <a:t>Functions with Multiple Dictionaries</a:t>
            </a:r>
            <a:endParaRPr lang="en-US" sz="3600" dirty="0">
              <a:latin typeface="Chalkboard"/>
              <a:cs typeface="Chalkboar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681" y="1784343"/>
            <a:ext cx="852171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squares :: 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(Num a, Num 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Num 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=&gt; (a, 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-&gt; (a, 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squares(x,y,z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 (square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square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square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4000" y="3981443"/>
            <a:ext cx="8585200" cy="923330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squares :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Wingdings"/>
              </a:rPr>
              <a:t>: (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 a, Num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Num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-&gt; 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(a, 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-&gt; (a, 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squares (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da,db,dc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 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(square 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da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square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db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square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dc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5" name="Right Arrow 4"/>
          <p:cNvSpPr/>
          <p:nvPr/>
        </p:nvSpPr>
        <p:spPr>
          <a:xfrm rot="1965659">
            <a:off x="2273301" y="2860675"/>
            <a:ext cx="1504950" cy="7336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latin typeface="Chalkboard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1900207" y="5886435"/>
            <a:ext cx="3332193" cy="715089"/>
          </a:xfrm>
          <a:prstGeom prst="wedgeRoundRectCallout">
            <a:avLst>
              <a:gd name="adj1" fmla="val 62243"/>
              <a:gd name="adj2" fmla="val -19139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Pass appropriate dictionary on to each square function. 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5265707" y="2863835"/>
            <a:ext cx="3332193" cy="715089"/>
          </a:xfrm>
          <a:prstGeom prst="wedgeRoundRectCallout">
            <a:avLst>
              <a:gd name="adj1" fmla="val -77632"/>
              <a:gd name="adj2" fmla="val -1008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Note the concise type for the squares function!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 smtClean="0">
                <a:latin typeface="Chalkboard"/>
                <a:cs typeface="Chalkboard"/>
              </a:rPr>
              <a:t>Compositionality</a:t>
            </a:r>
            <a:endParaRPr lang="en-GB" sz="4400" dirty="0">
              <a:latin typeface="Chalkboard"/>
              <a:cs typeface="Chalkboar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581" y="2609843"/>
            <a:ext cx="4955203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sumSq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sumSq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square x + square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90906" y="3981443"/>
            <a:ext cx="5109091" cy="1015663"/>
          </a:xfrm>
          <a:prstGeom prst="rect">
            <a:avLst/>
          </a:prstGeom>
          <a:solidFill>
            <a:srgbClr val="CCECFF"/>
          </a:solidFill>
        </p:spPr>
        <p:txBody>
          <a:bodyPr wrap="none" rtlCol="0">
            <a:spAutoFit/>
          </a:bodyPr>
          <a:lstStyle/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sumSq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Num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sumSq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(+)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(square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x)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		   (square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5" name="Right Arrow 4"/>
          <p:cNvSpPr/>
          <p:nvPr/>
        </p:nvSpPr>
        <p:spPr>
          <a:xfrm rot="1965659">
            <a:off x="1905001" y="3686175"/>
            <a:ext cx="1504950" cy="7336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latin typeface="Chalkboard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5052982" y="6057885"/>
            <a:ext cx="2767043" cy="408623"/>
          </a:xfrm>
          <a:prstGeom prst="wedgeRoundRectCallout">
            <a:avLst>
              <a:gd name="adj1" fmla="val 57350"/>
              <a:gd name="adj2" fmla="val -32415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Pass on </a:t>
            </a:r>
            <a:r>
              <a:rPr lang="en-GB" dirty="0" err="1" smtClean="0">
                <a:solidFill>
                  <a:schemeClr val="bg1"/>
                </a:solidFill>
                <a:latin typeface="Courier"/>
                <a:cs typeface="Courier"/>
              </a:rPr>
              <a:t>d</a:t>
            </a:r>
            <a:r>
              <a:rPr lang="en-GB" dirty="0" smtClean="0">
                <a:solidFill>
                  <a:schemeClr val="bg1"/>
                </a:solidFill>
                <a:latin typeface="Courier"/>
                <a:cs typeface="Courier"/>
              </a:rPr>
              <a:t> </a:t>
            </a:r>
            <a:r>
              <a:rPr lang="en-GB" dirty="0" smtClean="0">
                <a:solidFill>
                  <a:schemeClr val="bg1"/>
                </a:solidFill>
                <a:latin typeface="Chalkboard"/>
              </a:rPr>
              <a:t>to </a:t>
            </a:r>
            <a:r>
              <a:rPr lang="en-GB" dirty="0" smtClean="0">
                <a:solidFill>
                  <a:schemeClr val="bg1"/>
                </a:solidFill>
                <a:latin typeface="Courier"/>
                <a:cs typeface="Courier"/>
              </a:rPr>
              <a:t>square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1900207" y="5886435"/>
            <a:ext cx="2767043" cy="715089"/>
          </a:xfrm>
          <a:prstGeom prst="wedgeRoundRectCallout">
            <a:avLst>
              <a:gd name="adj1" fmla="val 111739"/>
              <a:gd name="adj2" fmla="val -22691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Extract addition operation from </a:t>
            </a:r>
            <a:r>
              <a:rPr lang="en-GB" dirty="0" err="1" smtClean="0">
                <a:solidFill>
                  <a:schemeClr val="bg1"/>
                </a:solidFill>
                <a:latin typeface="Courier"/>
                <a:cs typeface="Courier"/>
              </a:rPr>
              <a:t>d</a:t>
            </a:r>
            <a:endParaRPr lang="en-GB" dirty="0" smtClean="0">
              <a:solidFill>
                <a:schemeClr val="bg1"/>
              </a:solidFill>
              <a:latin typeface="Courier"/>
              <a:cs typeface="Courier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14375" y="1333500"/>
            <a:ext cx="8229600" cy="12001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tabLst/>
              <a:defRPr/>
            </a:pPr>
            <a:r>
              <a:rPr lang="en-GB" sz="2800" dirty="0" smtClean="0">
                <a:latin typeface="Chalkboard"/>
              </a:rPr>
              <a:t>O</a:t>
            </a:r>
            <a:r>
              <a:rPr kumimoji="0" lang="en-GB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verloaded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 functions can be defined </a:t>
            </a:r>
            <a:r>
              <a:rPr lang="en-GB" sz="2800" dirty="0" smtClean="0">
                <a:latin typeface="Chalkboard"/>
              </a:rPr>
              <a:t>from 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other overloaded functions: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7262"/>
          </a:xfrm>
        </p:spPr>
        <p:txBody>
          <a:bodyPr>
            <a:normAutofit/>
          </a:bodyPr>
          <a:lstStyle/>
          <a:p>
            <a:r>
              <a:rPr lang="en-GB" sz="4400" dirty="0" smtClean="0">
                <a:latin typeface="Chalkboard"/>
                <a:cs typeface="Chalkboard"/>
              </a:rPr>
              <a:t>Compositionality</a:t>
            </a:r>
            <a:endParaRPr lang="en-GB" sz="4400" dirty="0">
              <a:latin typeface="Chalkboard"/>
              <a:cs typeface="Chalkboar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7301" y="2155671"/>
            <a:ext cx="6695199" cy="369331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where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(==) :: a -&gt; a -&gt;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instance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where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(==) 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eqInt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eqInt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primitive equality</a:t>
            </a:r>
          </a:p>
          <a:p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instance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a,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=&gt;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Eq(a,b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u,v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== (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x,y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    = (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v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instance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=&gt;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[a] where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(==) []     []     = True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(==) (x:xs) (y:ys) = x==y &amp;&amp;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ys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(==) _      _      = False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01675" y="1293880"/>
            <a:ext cx="8229600" cy="12001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tabLst/>
              <a:defRPr/>
            </a:pPr>
            <a:r>
              <a:rPr lang="en-GB" sz="2800" dirty="0" smtClean="0">
                <a:latin typeface="Chalkboard"/>
              </a:rPr>
              <a:t>Build compound instances from simpler ones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7262"/>
          </a:xfrm>
        </p:spPr>
        <p:txBody>
          <a:bodyPr>
            <a:normAutofit/>
          </a:bodyPr>
          <a:lstStyle/>
          <a:p>
            <a:r>
              <a:rPr lang="en-GB" sz="4400" dirty="0" smtClean="0">
                <a:latin typeface="Chalkboard"/>
                <a:cs typeface="Chalkboard"/>
              </a:rPr>
              <a:t>Compound Translation</a:t>
            </a:r>
            <a:endParaRPr lang="en-GB" sz="4400" dirty="0">
              <a:latin typeface="Chalkboard"/>
              <a:cs typeface="Chalkboar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6262" y="1787371"/>
            <a:ext cx="5561138" cy="203132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where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(==) :: a -&gt; a -&gt;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instance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=&gt;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[a] where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(==) []     []     = True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(==) (x:xs) (y:ys) = x==y &amp;&amp;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ys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(==) _      _      = False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89296" y="4005977"/>
            <a:ext cx="6972244" cy="2585323"/>
          </a:xfrm>
          <a:prstGeom prst="rect">
            <a:avLst/>
          </a:prstGeom>
          <a:solidFill>
            <a:srgbClr val="CCECFF"/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(a-&gt;a-&gt;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  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Dictionary type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(==) (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Selector</a:t>
            </a:r>
          </a:p>
          <a:p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dEqList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-&gt;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[a]     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List Dictionary</a:t>
            </a:r>
          </a:p>
          <a:p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dEqList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d 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MkEq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eql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where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eql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[]     []     = True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eql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(x:xs) (y:ys) = (==) d x y &amp;&amp;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eql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ys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eql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_      _      = False 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14375" y="1128780"/>
            <a:ext cx="8229600" cy="12001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Build compound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 instances from simpler ones.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9162"/>
          </a:xfrm>
        </p:spPr>
        <p:txBody>
          <a:bodyPr/>
          <a:lstStyle/>
          <a:p>
            <a:r>
              <a:rPr lang="en-US" sz="4400" dirty="0" smtClean="0">
                <a:cs typeface="Chalkboard"/>
              </a:rPr>
              <a:t>Subclasses</a:t>
            </a:r>
            <a:endParaRPr lang="en-US" sz="4400" dirty="0">
              <a:cs typeface="Chalkboar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346200"/>
            <a:ext cx="8699500" cy="47371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could treat the </a:t>
            </a:r>
            <a:r>
              <a:rPr lang="en-US" dirty="0" err="1" smtClean="0">
                <a:latin typeface="Courier"/>
                <a:cs typeface="Courier"/>
              </a:rPr>
              <a:t>Eq</a:t>
            </a:r>
            <a:r>
              <a:rPr lang="en-US" dirty="0" smtClean="0">
                <a:cs typeface="Chalkboard"/>
              </a:rPr>
              <a:t> </a:t>
            </a:r>
            <a:r>
              <a:rPr lang="en-US" dirty="0" smtClean="0"/>
              <a:t>and </a:t>
            </a:r>
            <a:r>
              <a:rPr lang="en-US" dirty="0" smtClean="0">
                <a:latin typeface="Courier"/>
                <a:cs typeface="Courier"/>
              </a:rPr>
              <a:t>Num</a:t>
            </a:r>
            <a:r>
              <a:rPr lang="en-US" dirty="0" smtClean="0"/>
              <a:t> type classes separately, listing each if we need operations from each.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But we would expect any type providing the ops in </a:t>
            </a:r>
            <a:r>
              <a:rPr lang="en-US" dirty="0" smtClean="0">
                <a:latin typeface="Courier"/>
                <a:cs typeface="Courier"/>
              </a:rPr>
              <a:t>Num</a:t>
            </a:r>
            <a:r>
              <a:rPr lang="en-US" dirty="0" smtClean="0"/>
              <a:t> to also provide the ops in </a:t>
            </a:r>
            <a:r>
              <a:rPr lang="en-US" dirty="0" smtClean="0">
                <a:latin typeface="Courier"/>
                <a:cs typeface="Courier"/>
              </a:rPr>
              <a:t>Eq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FF00"/>
                </a:solidFill>
              </a:rPr>
              <a:t>subclass declaration</a:t>
            </a:r>
            <a:r>
              <a:rPr lang="en-US" dirty="0" smtClean="0"/>
              <a:t> expresses this relationship: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With that declaration, we can simplify the type: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31926" y="2152649"/>
            <a:ext cx="60801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memsq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::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Eq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a, Num a) =&gt; [a] -&gt; 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Bool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memsq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 member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(square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  <a:endParaRPr lang="en-US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31926" y="4298949"/>
            <a:ext cx="6080148" cy="92333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class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Eq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a =&gt; Num a where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(+) :: a -&gt; a -&gt; 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(*) :: a -&gt; a -&gt; a</a:t>
            </a:r>
            <a:endParaRPr lang="en-US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31926" y="5848349"/>
            <a:ext cx="60801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memsq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:: Num a =&gt; [a] -&gt; 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Bool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memsq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 member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(square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  <a:endParaRPr lang="en-US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4" grpId="0" animBg="1"/>
      <p:bldP spid="5" grpId="0" animBg="1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halkboard"/>
                <a:cs typeface="Chalkboard"/>
              </a:rPr>
              <a:t>Numeric Literals</a:t>
            </a:r>
            <a:endParaRPr lang="en-GB" dirty="0">
              <a:latin typeface="Chalkboard"/>
              <a:cs typeface="Chalkboar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6512" y="1527961"/>
            <a:ext cx="4647426" cy="255454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 a where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(+) :: a -&gt; a -&gt; a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(-) :: a -&gt; a -&gt; a 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fromInteger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Integer -&gt; a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...</a:t>
            </a:r>
          </a:p>
          <a:p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inc :: Num a =&gt; a -&gt; a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inc x = x + 1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6081256" y="1700602"/>
            <a:ext cx="2776142" cy="1021556"/>
          </a:xfrm>
          <a:prstGeom prst="wedgeRoundRectCallout">
            <a:avLst>
              <a:gd name="adj1" fmla="val -83498"/>
              <a:gd name="adj2" fmla="val 746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Even literals are overloaded.</a:t>
            </a:r>
          </a:p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1 :: (Num a) =&gt; a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6151769" y="3313313"/>
            <a:ext cx="2776142" cy="715089"/>
          </a:xfrm>
          <a:prstGeom prst="wedgeRoundRectCallout">
            <a:avLst>
              <a:gd name="adj1" fmla="val -173954"/>
              <a:gd name="adj2" fmla="val 2690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“1” means </a:t>
            </a:r>
          </a:p>
          <a:p>
            <a:pPr algn="ctr"/>
            <a:r>
              <a:rPr lang="en-GB" dirty="0" smtClean="0">
                <a:solidFill>
                  <a:schemeClr val="bg1"/>
                </a:solidFill>
                <a:latin typeface="Chalkboard"/>
              </a:rPr>
              <a:t>“</a:t>
            </a:r>
            <a:r>
              <a:rPr lang="en-GB" dirty="0" err="1" smtClean="0">
                <a:solidFill>
                  <a:schemeClr val="bg1"/>
                </a:solidFill>
                <a:latin typeface="Chalkboard"/>
              </a:rPr>
              <a:t>fromInteger</a:t>
            </a:r>
            <a:r>
              <a:rPr lang="en-GB" dirty="0" smtClean="0">
                <a:solidFill>
                  <a:schemeClr val="bg1"/>
                </a:solidFill>
                <a:latin typeface="Chalkboard"/>
              </a:rPr>
              <a:t> 1”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1509858" y="4874640"/>
            <a:ext cx="6144029" cy="1328023"/>
          </a:xfrm>
          <a:prstGeom prst="wedgeRoundRectCallout">
            <a:avLst>
              <a:gd name="adj1" fmla="val -49952"/>
              <a:gd name="adj2" fmla="val 284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halkboard"/>
                <a:cs typeface="Chalkboard"/>
              </a:rPr>
              <a:t>Haskell defines numeric literals in this indirect way so that they can be interpreted as values of any appropriate numeric type.  Hence 1 can be an Integer or a Float or a user-defined numeric type.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cs typeface="Chalkboard"/>
              </a:rPr>
              <a:t>Example: Complex Numbers</a:t>
            </a:r>
            <a:endParaRPr lang="en-GB" dirty="0">
              <a:cs typeface="Chalkboard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define a data type of complex numbers and make it an instance of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Num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58252" y="4327751"/>
            <a:ext cx="7726419" cy="224676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a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deriving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Show)</a:t>
            </a:r>
          </a:p>
          <a:p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instance 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 a =&gt; Num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a) where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r1 i1) +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r2 i2)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(r1+r2) (i1+i2)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fromInteger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n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fromInteger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n) 0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...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8012" y="2709061"/>
            <a:ext cx="4802066" cy="132343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 a where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(+) :: a -&gt; a -&gt; a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fromInteger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:: Integer -&gt; a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...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Complex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then we can use values of type </a:t>
            </a:r>
            <a:r>
              <a:rPr lang="en-US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Cpx</a:t>
            </a:r>
            <a:r>
              <a:rPr lang="en-US" b="1" dirty="0" smtClean="0">
                <a:solidFill>
                  <a:schemeClr val="accent1"/>
                </a:solidFill>
                <a:cs typeface="Chalkboard"/>
              </a:rPr>
              <a:t> </a:t>
            </a:r>
            <a:r>
              <a:rPr lang="en-US" dirty="0" smtClean="0"/>
              <a:t>in any context requiring a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Num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32707" y="2867251"/>
            <a:ext cx="3878586" cy="286232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data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a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c1 = 1 ::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c2 = 2 ::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c3 = c1 + c2</a:t>
            </a:r>
          </a:p>
          <a:p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parabola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+ </a:t>
            </a:r>
            <a:r>
              <a:rPr lang="en-US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c4 = parabola c3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i1 = parabola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Overloading?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Many useful functions are not parametric.</a:t>
            </a:r>
          </a:p>
          <a:p>
            <a:r>
              <a:rPr lang="en-US" dirty="0" smtClean="0"/>
              <a:t>Can member work for any type?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spcAft>
                <a:spcPts val="600"/>
              </a:spcAft>
              <a:buNone/>
            </a:pPr>
            <a:r>
              <a:rPr lang="en-US" dirty="0" smtClean="0"/>
              <a:t>No!  Only for types </a:t>
            </a:r>
            <a:r>
              <a:rPr lang="en-US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w</a:t>
            </a:r>
            <a:r>
              <a:rPr lang="en-US" dirty="0" smtClean="0"/>
              <a:t> for that support </a:t>
            </a:r>
            <a:r>
              <a:rPr lang="en-US" dirty="0" smtClean="0">
                <a:solidFill>
                  <a:srgbClr val="FFFF00"/>
                </a:solidFill>
              </a:rPr>
              <a:t>equality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Can sort work for any type?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No!  Only for types </a:t>
            </a:r>
            <a:r>
              <a:rPr lang="en-US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w</a:t>
            </a:r>
            <a:r>
              <a:rPr lang="en-US" b="1" dirty="0" smtClean="0">
                <a:solidFill>
                  <a:schemeClr val="accent1"/>
                </a:solidFill>
                <a:cs typeface="Chalkboard"/>
              </a:rPr>
              <a:t> </a:t>
            </a:r>
            <a:r>
              <a:rPr lang="en-US" dirty="0" smtClean="0"/>
              <a:t>that support </a:t>
            </a:r>
            <a:r>
              <a:rPr lang="en-US" dirty="0" smtClean="0">
                <a:solidFill>
                  <a:srgbClr val="FFFF00"/>
                </a:solidFill>
              </a:rPr>
              <a:t>ordering</a:t>
            </a:r>
            <a:r>
              <a:rPr lang="en-US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69367" y="2987668"/>
            <a:ext cx="4186413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member :: [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031" y="5022843"/>
            <a:ext cx="2955106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sort :: 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/>
              </a:rPr>
              <a:t>[w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-&gt; [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ea typeface="+mj-ea"/>
                <a:cs typeface="+mj-cs"/>
              </a:rPr>
              <a:t>Completely Different Example</a:t>
            </a:r>
            <a:endParaRPr lang="en-GB" dirty="0">
              <a:ea typeface="+mj-ea"/>
              <a:cs typeface="+mj-cs"/>
            </a:endParaRP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457200" y="1539875"/>
            <a:ext cx="8229600" cy="4708525"/>
          </a:xfrm>
        </p:spPr>
        <p:txBody>
          <a:bodyPr/>
          <a:lstStyle/>
          <a:p>
            <a:pPr eaLnBrk="1" hangingPunct="1">
              <a:spcAft>
                <a:spcPct val="0"/>
              </a:spcAft>
              <a:buFont typeface="Wingdings 2" charset="2"/>
              <a:buChar char=""/>
            </a:pPr>
            <a:r>
              <a:rPr lang="en-GB" dirty="0" smtClean="0">
                <a:solidFill>
                  <a:srgbClr val="FFFF00"/>
                </a:solidFill>
              </a:rPr>
              <a:t>Recall</a:t>
            </a:r>
            <a:r>
              <a:rPr lang="en-GB" dirty="0" smtClean="0"/>
              <a:t>: </a:t>
            </a:r>
            <a:r>
              <a:rPr lang="en-GB" dirty="0" err="1" smtClean="0"/>
              <a:t>Quickcheck</a:t>
            </a:r>
            <a:r>
              <a:rPr lang="en-GB" dirty="0" smtClean="0"/>
              <a:t> is a Haskell library for randomly testing </a:t>
            </a:r>
            <a:r>
              <a:rPr lang="en-GB" dirty="0" err="1" smtClean="0"/>
              <a:t>boolean</a:t>
            </a:r>
            <a:r>
              <a:rPr lang="en-GB" dirty="0" smtClean="0"/>
              <a:t> properties of code.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68452" y="2673349"/>
            <a:ext cx="6080148" cy="175432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reverse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 [] = []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reverse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x:xs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= (reverse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++ [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]</a:t>
            </a:r>
            <a:endParaRPr lang="en-US" b="1" dirty="0" smtClean="0">
              <a:solidFill>
                <a:schemeClr val="bg1"/>
              </a:solidFill>
              <a:latin typeface="Courier New"/>
              <a:ea typeface="+mn-ea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 smtClean="0">
              <a:solidFill>
                <a:srgbClr val="FF0000"/>
              </a:solidFill>
              <a:latin typeface="Courier New"/>
              <a:ea typeface="+mn-ea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-</a:t>
            </a:r>
            <a:r>
              <a:rPr lang="en-GB" b="1" dirty="0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- Write properties in </a:t>
            </a:r>
            <a:r>
              <a:rPr lang="en-GB" b="1" dirty="0" smtClean="0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Haskell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prop_RevRev</a:t>
            </a:r>
            <a:r>
              <a:rPr lang="en-GB" b="1" dirty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 ::</a:t>
            </a:r>
            <a:r>
              <a:rPr lang="en-GB" b="1" dirty="0" smtClean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 [</a:t>
            </a:r>
            <a:r>
              <a:rPr lang="en-GB" b="1" dirty="0" err="1" smtClean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Int</a:t>
            </a:r>
            <a:r>
              <a:rPr lang="en-GB" b="1" dirty="0" smtClean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] -</a:t>
            </a:r>
            <a:r>
              <a:rPr lang="en-GB" b="1" dirty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&gt; </a:t>
            </a:r>
            <a:r>
              <a:rPr lang="en-GB" b="1" dirty="0" err="1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Bool</a:t>
            </a:r>
            <a:endParaRPr lang="en-GB" b="1" dirty="0">
              <a:solidFill>
                <a:schemeClr val="bg1"/>
              </a:solidFill>
              <a:latin typeface="Courier New"/>
              <a:ea typeface="+mn-ea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prop_RevRev</a:t>
            </a:r>
            <a:r>
              <a:rPr lang="en-GB" b="1" dirty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ls</a:t>
            </a:r>
            <a:r>
              <a:rPr lang="en-GB" b="1" dirty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 = reverse (reverse </a:t>
            </a:r>
            <a:r>
              <a:rPr lang="en-GB" b="1" dirty="0" err="1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ls</a:t>
            </a:r>
            <a:r>
              <a:rPr lang="en-GB" b="1" dirty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) == </a:t>
            </a:r>
            <a:r>
              <a:rPr lang="en-GB" b="1" dirty="0" err="1" smtClean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ls</a:t>
            </a:r>
            <a:endParaRPr lang="en-GB" b="1" dirty="0">
              <a:solidFill>
                <a:schemeClr val="bg1"/>
              </a:solidFill>
              <a:latin typeface="Courier New"/>
              <a:ea typeface="+mn-ea"/>
              <a:cs typeface="Courier New"/>
            </a:endParaRP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1104900" y="4668838"/>
            <a:ext cx="7418593" cy="1631216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Prelude </a:t>
            </a:r>
            <a:r>
              <a:rPr lang="en-GB" sz="2000" b="1" dirty="0" err="1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Test.QuickCheck</a:t>
            </a:r>
            <a:r>
              <a:rPr lang="en-GB" sz="20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&gt; </a:t>
            </a:r>
            <a:r>
              <a:rPr lang="en-GB" sz="2000" b="1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quickCheck</a:t>
            </a:r>
            <a:r>
              <a:rPr lang="en-GB" sz="20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prop_RevRev</a:t>
            </a:r>
            <a:endParaRPr lang="en-GB" sz="2000" b="1" dirty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+++ OK, passed 100 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tests</a:t>
            </a:r>
          </a:p>
          <a:p>
            <a:endParaRPr lang="en-GB" sz="2000" b="1" dirty="0" smtClean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Prelude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Test.QuickCheck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&gt; :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quickCheck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r>
              <a:rPr lang="en-GB" sz="2000" b="1" dirty="0" err="1" smtClean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quickCheck</a:t>
            </a:r>
            <a:r>
              <a:rPr lang="en-GB" sz="2000" b="1" dirty="0" smtClean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:: Testable a =&gt; a -&gt; IO 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804360" y="1754857"/>
            <a:ext cx="5535281" cy="4247317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quickCheck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::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Testable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a =&gt; a -&gt; IO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()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endParaRPr lang="en-GB" b="1" dirty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class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Testable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a where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 test :: a -&gt;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RandSupply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-&gt;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Bool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instance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Testable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Bool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where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 test b r 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b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class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Arbitrary a where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arby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::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RandSupply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-&gt; a 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instance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(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Arbitrary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a,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Testable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b) 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	            =&gt; Testable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(a-&gt;b) where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 test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f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r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= test (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f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(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arby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r1)) r2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	         where (r1,r2) = split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r</a:t>
            </a:r>
            <a:endParaRPr lang="en-GB" b="1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04745" y="6241410"/>
            <a:ext cx="7334510" cy="369332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split ::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RandSupply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-&gt; (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RandSupply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,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RandSupply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)</a:t>
            </a:r>
            <a:endParaRPr lang="en-GB" b="1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18938"/>
            <a:ext cx="8229600" cy="828212"/>
          </a:xfrm>
        </p:spPr>
        <p:txBody>
          <a:bodyPr/>
          <a:lstStyle/>
          <a:p>
            <a:r>
              <a:rPr lang="en-US" dirty="0" err="1" smtClean="0"/>
              <a:t>Quickcheck</a:t>
            </a:r>
            <a:r>
              <a:rPr lang="en-US" dirty="0" smtClean="0"/>
              <a:t> Uses Type Classes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11939" y="1136044"/>
            <a:ext cx="60801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 smtClean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prop_RevRev</a:t>
            </a:r>
            <a:r>
              <a:rPr lang="en-GB" b="1" dirty="0" smtClean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::</a:t>
            </a:r>
            <a:r>
              <a:rPr lang="en-GB" b="1" dirty="0" smtClean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 [</a:t>
            </a:r>
            <a:r>
              <a:rPr lang="en-GB" b="1" dirty="0" err="1" smtClean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Int</a:t>
            </a:r>
            <a:r>
              <a:rPr lang="en-GB" b="1" dirty="0" smtClean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] -</a:t>
            </a:r>
            <a:r>
              <a:rPr lang="en-GB" b="1" dirty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&gt; </a:t>
            </a:r>
            <a:r>
              <a:rPr lang="en-GB" b="1" dirty="0" err="1" smtClean="0">
                <a:solidFill>
                  <a:schemeClr val="bg1"/>
                </a:solidFill>
                <a:latin typeface="Courier New"/>
                <a:ea typeface="+mn-ea"/>
                <a:cs typeface="Courier New"/>
              </a:rPr>
              <a:t>Bool</a:t>
            </a:r>
            <a:endParaRPr lang="en-GB" b="1" dirty="0">
              <a:solidFill>
                <a:schemeClr val="bg1"/>
              </a:solidFill>
              <a:latin typeface="Courier New"/>
              <a:ea typeface="+mn-ea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dirty="0" smtClean="0"/>
              <a:t>A completely different example:</a:t>
            </a:r>
            <a:br>
              <a:rPr lang="en-GB" dirty="0" smtClean="0"/>
            </a:br>
            <a:r>
              <a:rPr lang="en-GB" dirty="0" err="1" smtClean="0"/>
              <a:t>Quickcheck</a:t>
            </a:r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60068" y="5107942"/>
            <a:ext cx="5263806" cy="1631216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test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prop_RevRev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</a:t>
            </a:r>
          </a:p>
          <a:p>
            <a:pPr>
              <a:spcBef>
                <a:spcPts val="1200"/>
              </a:spcBef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= test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prop_RevRev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arby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r1)) r2</a:t>
            </a:r>
            <a:b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where (r1,r2) = split r</a:t>
            </a:r>
          </a:p>
          <a:p>
            <a:pPr>
              <a:spcBef>
                <a:spcPts val="1200"/>
              </a:spcBef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prop_RevRev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arby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r1)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91608" y="1509049"/>
            <a:ext cx="7273925" cy="40011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</a:rPr>
              <a:t>prop_RevRev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 :: [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</a:rPr>
              <a:t>Int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]-&gt;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</a:rPr>
              <a:t>Bool</a:t>
            </a:r>
            <a:endParaRPr lang="en-GB" sz="2000" b="1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5758549" y="4917208"/>
            <a:ext cx="3345835" cy="442674"/>
          </a:xfrm>
          <a:prstGeom prst="wedgeRoundRectCallout">
            <a:avLst>
              <a:gd name="adj1" fmla="val -58569"/>
              <a:gd name="adj2" fmla="val 10565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Using instance for (-&gt;)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5998950" y="5974530"/>
            <a:ext cx="3050842" cy="442674"/>
          </a:xfrm>
          <a:prstGeom prst="wedgeRoundRectCallout">
            <a:avLst>
              <a:gd name="adj1" fmla="val -89800"/>
              <a:gd name="adj2" fmla="val 6026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Using instance for </a:t>
            </a:r>
            <a:r>
              <a:rPr lang="en-GB" sz="2000" dirty="0" err="1" smtClean="0">
                <a:solidFill>
                  <a:schemeClr val="bg1"/>
                </a:solidFill>
                <a:latin typeface="Chalkboard"/>
              </a:rPr>
              <a:t>Bool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12785" y="2068797"/>
            <a:ext cx="5535281" cy="2862323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class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Testable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a where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 test :: a -&gt;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RandSupply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-&gt;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Bool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instance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Testable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Bool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where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 test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b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b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instance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(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Arbitrary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a,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Testable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b) </a:t>
            </a: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	    =&gt; Testable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(a-&gt;b) where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 test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f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r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= test (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f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(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arby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r1)) r2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	         where (r1,r2) = split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r</a:t>
            </a:r>
            <a:endParaRPr lang="en-GB" b="1" dirty="0">
              <a:solidFill>
                <a:schemeClr val="bg1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dirty="0" smtClean="0"/>
              <a:t>A completely different example:</a:t>
            </a:r>
            <a:br>
              <a:rPr lang="en-GB" dirty="0" smtClean="0"/>
            </a:br>
            <a:r>
              <a:rPr lang="en-GB" dirty="0" err="1" smtClean="0"/>
              <a:t>Quickcheck</a:t>
            </a:r>
            <a:endParaRPr lang="en-GB" dirty="0" smtClean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47155" y="1653488"/>
            <a:ext cx="5753645" cy="3693319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class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Arbitrary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a where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arby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::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RandSupply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-&gt; a 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instance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Arbitrary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Int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where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arby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r 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randInt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r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endParaRPr lang="en-GB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instance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Arbitrary a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	    =&gt; Arbitrary [a]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where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arby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r | even r1 = []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        | otherwise =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arby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r2 :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arby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r3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   where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     (r1,r’) = split r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     (r2,r3) = split r’</a:t>
            </a:r>
            <a:endParaRPr lang="en-GB" b="1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53895" y="5856827"/>
            <a:ext cx="7334510" cy="646331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split ::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RandSupply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-&gt; (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RandSupply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,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RandSupply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)</a:t>
            </a:r>
          </a:p>
          <a:p>
            <a:pPr marL="290513" indent="-290513">
              <a:tabLst>
                <a:tab pos="2195513" algn="l"/>
                <a:tab pos="4191000" algn="l"/>
              </a:tabLst>
            </a:pP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randInt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::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RandSupply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 -&gt; 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</a:rPr>
              <a:t>Int</a:t>
            </a:r>
            <a:endParaRPr lang="en-GB" b="1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5798165" y="4862995"/>
            <a:ext cx="3345835" cy="442674"/>
          </a:xfrm>
          <a:prstGeom prst="wedgeRoundRectCallout">
            <a:avLst>
              <a:gd name="adj1" fmla="val -42253"/>
              <a:gd name="adj2" fmla="val -1379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Generate cons value</a:t>
            </a:r>
            <a:endParaRPr lang="en-GB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5806555" y="3473199"/>
            <a:ext cx="3050842" cy="442674"/>
          </a:xfrm>
          <a:prstGeom prst="wedgeRoundRectCallout">
            <a:avLst>
              <a:gd name="adj1" fmla="val -101456"/>
              <a:gd name="adj2" fmla="val 7174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  <a:cs typeface="Courier New" pitchFamily="49" charset="0"/>
              </a:rPr>
              <a:t>Generate Nil value</a:t>
            </a:r>
            <a:endParaRPr lang="en-GB" sz="20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completely different example:</a:t>
            </a:r>
            <a:br>
              <a:rPr lang="en-GB" dirty="0" smtClean="0"/>
            </a:br>
            <a:r>
              <a:rPr lang="en-GB" dirty="0" err="1" smtClean="0"/>
              <a:t>Quickcheck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11300"/>
            <a:ext cx="8686801" cy="4709160"/>
          </a:xfrm>
        </p:spPr>
        <p:txBody>
          <a:bodyPr/>
          <a:lstStyle/>
          <a:p>
            <a:r>
              <a:rPr lang="en-GB" dirty="0" err="1" smtClean="0"/>
              <a:t>QuickCheck</a:t>
            </a:r>
            <a:r>
              <a:rPr lang="en-GB" dirty="0" smtClean="0"/>
              <a:t> uses type classes to auto-generate</a:t>
            </a:r>
          </a:p>
          <a:p>
            <a:pPr lvl="1"/>
            <a:r>
              <a:rPr lang="en-GB" dirty="0" smtClean="0"/>
              <a:t>random values</a:t>
            </a:r>
          </a:p>
          <a:p>
            <a:pPr lvl="1"/>
            <a:r>
              <a:rPr lang="en-GB" dirty="0" smtClean="0"/>
              <a:t>testing functions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GB" dirty="0" smtClean="0"/>
              <a:t>based on the type of the function under test</a:t>
            </a:r>
          </a:p>
          <a:p>
            <a:r>
              <a:rPr lang="en-GB" dirty="0" smtClean="0"/>
              <a:t>Nothing is built into Haskell;                  </a:t>
            </a:r>
            <a:r>
              <a:rPr lang="en-GB" dirty="0" err="1" smtClean="0"/>
              <a:t>QuickCheck</a:t>
            </a:r>
            <a:r>
              <a:rPr lang="en-GB" dirty="0" smtClean="0"/>
              <a:t> is just a library!</a:t>
            </a:r>
          </a:p>
          <a:p>
            <a:r>
              <a:rPr lang="en-GB" dirty="0" smtClean="0"/>
              <a:t>Plenty of wrinkles, especially</a:t>
            </a:r>
          </a:p>
          <a:p>
            <a:pPr lvl="1"/>
            <a:r>
              <a:rPr lang="en-GB" dirty="0" smtClean="0"/>
              <a:t>test data should satisfy preconditions</a:t>
            </a:r>
          </a:p>
          <a:p>
            <a:pPr lvl="1"/>
            <a:r>
              <a:rPr lang="en-GB" dirty="0" smtClean="0"/>
              <a:t>generating test data in sparse domains</a:t>
            </a:r>
          </a:p>
          <a:p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25500" y="6285468"/>
            <a:ext cx="79205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halkboard"/>
                <a:cs typeface="Chalkboard"/>
                <a:hlinkClick r:id="rId3"/>
              </a:rPr>
              <a:t>QuickCheck</a:t>
            </a:r>
            <a:r>
              <a:rPr lang="en-US" dirty="0" smtClean="0">
                <a:latin typeface="Chalkboard"/>
                <a:cs typeface="Chalkboard"/>
                <a:hlinkClick r:id="rId3"/>
              </a:rPr>
              <a:t>: A Lightweight tool for random testing of Haskell Programs</a:t>
            </a:r>
            <a:endParaRPr lang="en-US" dirty="0"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Many Type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3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Eq</a:t>
            </a:r>
            <a:r>
              <a:rPr lang="en-US" dirty="0" smtClean="0"/>
              <a:t>: equality</a:t>
            </a:r>
          </a:p>
          <a:p>
            <a:r>
              <a:rPr lang="en-US" dirty="0" err="1" smtClean="0"/>
              <a:t>Ord</a:t>
            </a:r>
            <a:r>
              <a:rPr lang="en-US" dirty="0" smtClean="0"/>
              <a:t>: comparison</a:t>
            </a:r>
          </a:p>
          <a:p>
            <a:r>
              <a:rPr lang="en-US" dirty="0" smtClean="0"/>
              <a:t>Num: numerical operations</a:t>
            </a:r>
          </a:p>
          <a:p>
            <a:r>
              <a:rPr lang="en-US" dirty="0" smtClean="0"/>
              <a:t>Show: convert to string</a:t>
            </a:r>
          </a:p>
          <a:p>
            <a:r>
              <a:rPr lang="en-US" dirty="0" smtClean="0"/>
              <a:t>Read: convert from string</a:t>
            </a:r>
          </a:p>
          <a:p>
            <a:r>
              <a:rPr lang="en-US" dirty="0" smtClean="0"/>
              <a:t>Testable, Arbitrary: testing.</a:t>
            </a:r>
          </a:p>
          <a:p>
            <a:r>
              <a:rPr lang="en-GB" dirty="0" err="1" smtClean="0"/>
              <a:t>Enum</a:t>
            </a:r>
            <a:r>
              <a:rPr lang="en-GB" dirty="0" smtClean="0"/>
              <a:t>: ops on sequentially ordered types</a:t>
            </a:r>
          </a:p>
          <a:p>
            <a:r>
              <a:rPr lang="en-GB" dirty="0" smtClean="0"/>
              <a:t>Bounded: upper and lower values of a type</a:t>
            </a:r>
          </a:p>
          <a:p>
            <a:r>
              <a:rPr lang="en-GB" dirty="0" smtClean="0"/>
              <a:t>Generic programming, reflection, monads, </a:t>
            </a:r>
            <a:r>
              <a:rPr lang="en-US" dirty="0" smtClean="0"/>
              <a:t>…</a:t>
            </a:r>
            <a:endParaRPr lang="en-GB" dirty="0" smtClean="0"/>
          </a:p>
          <a:p>
            <a:r>
              <a:rPr lang="en-GB" dirty="0" smtClean="0"/>
              <a:t>And many more.</a:t>
            </a:r>
          </a:p>
          <a:p>
            <a:pPr>
              <a:buNone/>
            </a:pPr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classes can define “</a:t>
            </a:r>
            <a:r>
              <a:rPr lang="en-US" dirty="0" smtClean="0">
                <a:solidFill>
                  <a:srgbClr val="FFFF00"/>
                </a:solidFill>
              </a:rPr>
              <a:t>default methods.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Instance declarations can override default by providing a more specific definition.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36726" y="2330449"/>
            <a:ext cx="5470548" cy="175432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class 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Eq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a  where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(==), (/=) :: a -&gt; 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Bool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 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-- Minimal complete definition: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   --     (==) or (/=)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/=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=  not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=  not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/=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  <a:endParaRPr lang="en-US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Read, Show, Bounded, </a:t>
            </a:r>
            <a:r>
              <a:rPr lang="en-US" dirty="0" err="1" smtClean="0"/>
              <a:t>Enum</a:t>
            </a:r>
            <a:r>
              <a:rPr lang="en-US" dirty="0" smtClean="0"/>
              <a:t>, </a:t>
            </a:r>
            <a:r>
              <a:rPr lang="en-US" dirty="0" err="1" smtClean="0"/>
              <a:t>Eq</a:t>
            </a:r>
            <a:r>
              <a:rPr lang="en-US" dirty="0" smtClean="0"/>
              <a:t>, and </a:t>
            </a:r>
            <a:r>
              <a:rPr lang="en-US" dirty="0" err="1" smtClean="0"/>
              <a:t>Ord</a:t>
            </a:r>
            <a:r>
              <a:rPr lang="en-US" dirty="0" smtClean="0"/>
              <a:t> type classes, the compiler can generate instance declarations automatically.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85926" y="3067049"/>
            <a:ext cx="54705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data Color = Red | Green | Blue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deriving (Read, Show,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Eq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Ord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2017054" y="3983038"/>
            <a:ext cx="5109893" cy="2246769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Main&gt; show Red</a:t>
            </a:r>
          </a:p>
          <a:p>
            <a:r>
              <a:rPr lang="en-GB" sz="2000" b="1" dirty="0" smtClean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“Red”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Main&gt; Red &lt; Green</a:t>
            </a:r>
          </a:p>
          <a:p>
            <a:r>
              <a:rPr lang="en-GB" sz="2000" b="1" dirty="0" smtClean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True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Main&gt;let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 ::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Color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 = read “Red”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Main&gt;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c</a:t>
            </a:r>
            <a:endParaRPr lang="en-GB" sz="2000" b="1" dirty="0" smtClean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GB" sz="2000" b="1" dirty="0" smtClean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7262"/>
          </a:xfrm>
        </p:spPr>
        <p:txBody>
          <a:bodyPr/>
          <a:lstStyle/>
          <a:p>
            <a:r>
              <a:rPr lang="en-US" dirty="0" smtClean="0"/>
              <a:t>Type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458200" cy="47091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Type inference infers a qualified type Q =&gt; T</a:t>
            </a:r>
          </a:p>
          <a:p>
            <a:pPr lvl="1"/>
            <a:r>
              <a:rPr lang="en-US" sz="2000" dirty="0" smtClean="0"/>
              <a:t>T is a </a:t>
            </a:r>
            <a:r>
              <a:rPr lang="en-US" sz="2000" dirty="0" err="1" smtClean="0"/>
              <a:t>Hindley</a:t>
            </a:r>
            <a:r>
              <a:rPr lang="en-US" sz="2000" dirty="0" smtClean="0"/>
              <a:t> Milner type, inferred as usual.</a:t>
            </a:r>
          </a:p>
          <a:p>
            <a:pPr lvl="1"/>
            <a:r>
              <a:rPr lang="en-US" sz="2000" dirty="0" smtClean="0"/>
              <a:t>Q is set of type class predicates, called a </a:t>
            </a:r>
            <a:r>
              <a:rPr lang="en-US" sz="2000" dirty="0" smtClean="0">
                <a:solidFill>
                  <a:srgbClr val="FFFF00"/>
                </a:solidFill>
              </a:rPr>
              <a:t>constraint</a:t>
            </a:r>
            <a:r>
              <a:rPr lang="en-US" sz="2000" dirty="0" smtClean="0"/>
              <a:t>.</a:t>
            </a:r>
          </a:p>
          <a:p>
            <a:r>
              <a:rPr lang="en-US" sz="2400" dirty="0" smtClean="0"/>
              <a:t>Consider the example function: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Type T is </a:t>
            </a:r>
            <a:r>
              <a:rPr lang="en-US" sz="20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a -&gt; [a] -&gt; </a:t>
            </a:r>
            <a:r>
              <a:rPr lang="en-US" sz="20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Bool</a:t>
            </a:r>
            <a:endParaRPr lang="en-US" sz="2000" b="1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pPr lvl="1"/>
            <a:r>
              <a:rPr lang="en-US" sz="2000" dirty="0" smtClean="0"/>
              <a:t>Constraint Q is  { </a:t>
            </a:r>
            <a:r>
              <a:rPr lang="en-US" sz="2000" b="1" dirty="0" err="1" smtClean="0">
                <a:solidFill>
                  <a:srgbClr val="CEB966"/>
                </a:solidFill>
                <a:latin typeface="Courier New"/>
                <a:cs typeface="Courier New"/>
              </a:rPr>
              <a:t>Ord</a:t>
            </a:r>
            <a:r>
              <a:rPr lang="en-US" sz="2000" b="1" dirty="0" smtClean="0">
                <a:solidFill>
                  <a:srgbClr val="CEB966"/>
                </a:solidFill>
                <a:latin typeface="Courier New"/>
                <a:cs typeface="Courier New"/>
              </a:rPr>
              <a:t> a, </a:t>
            </a:r>
            <a:r>
              <a:rPr lang="en-US" sz="2000" b="1" dirty="0" err="1" smtClean="0">
                <a:solidFill>
                  <a:srgbClr val="CEB966"/>
                </a:solidFill>
                <a:latin typeface="Courier New"/>
                <a:cs typeface="Courier New"/>
              </a:rPr>
              <a:t>Eq</a:t>
            </a:r>
            <a:r>
              <a:rPr lang="en-US" sz="2000" b="1" dirty="0" smtClean="0">
                <a:solidFill>
                  <a:srgbClr val="CEB966"/>
                </a:solidFill>
                <a:latin typeface="Courier New"/>
                <a:cs typeface="Courier New"/>
              </a:rPr>
              <a:t> a, </a:t>
            </a:r>
            <a:r>
              <a:rPr lang="en-US" sz="2000" b="1" dirty="0" err="1" smtClean="0">
                <a:solidFill>
                  <a:srgbClr val="CEB966"/>
                </a:solidFill>
                <a:latin typeface="Courier New"/>
                <a:cs typeface="Courier New"/>
              </a:rPr>
              <a:t>Eq</a:t>
            </a:r>
            <a:r>
              <a:rPr lang="en-US" sz="2000" b="1" dirty="0" smtClean="0">
                <a:solidFill>
                  <a:srgbClr val="CEB966"/>
                </a:solidFill>
                <a:latin typeface="Courier New"/>
                <a:cs typeface="Courier New"/>
              </a:rPr>
              <a:t> [a]</a:t>
            </a:r>
            <a:r>
              <a:rPr lang="en-US" sz="2000" dirty="0" smtClean="0"/>
              <a:t>}</a:t>
            </a:r>
          </a:p>
          <a:p>
            <a:pPr lvl="1"/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608126" y="3282949"/>
            <a:ext cx="6201736" cy="120032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example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z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case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of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[]     -&gt; False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y:ys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z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||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==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z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&amp;&amp;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== [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z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])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4419599" y="5556488"/>
            <a:ext cx="4610101" cy="1123712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err="1" smtClean="0">
                <a:solidFill>
                  <a:srgbClr val="0070C0"/>
                </a:solidFill>
                <a:latin typeface="Courier"/>
                <a:cs typeface="Courier"/>
              </a:rPr>
              <a:t>Ord</a:t>
            </a:r>
            <a:r>
              <a:rPr lang="en-GB" sz="2000" dirty="0" smtClean="0">
                <a:solidFill>
                  <a:srgbClr val="0070C0"/>
                </a:solidFill>
                <a:latin typeface="Courier"/>
                <a:cs typeface="Courier"/>
              </a:rPr>
              <a:t> a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 constraint comes from </a:t>
            </a:r>
            <a:r>
              <a:rPr lang="en-GB" sz="2000" dirty="0" err="1" smtClean="0">
                <a:solidFill>
                  <a:schemeClr val="bg1"/>
                </a:solidFill>
                <a:latin typeface="Courier"/>
                <a:cs typeface="Courier"/>
              </a:rPr>
              <a:t>y</a:t>
            </a:r>
            <a:r>
              <a:rPr lang="en-GB" sz="2000" dirty="0" smtClean="0">
                <a:solidFill>
                  <a:schemeClr val="bg1"/>
                </a:solidFill>
                <a:latin typeface="Courier"/>
                <a:cs typeface="Courier"/>
              </a:rPr>
              <a:t>&gt;</a:t>
            </a:r>
            <a:r>
              <a:rPr lang="en-GB" sz="2000" dirty="0" err="1" smtClean="0">
                <a:solidFill>
                  <a:schemeClr val="bg1"/>
                </a:solidFill>
                <a:latin typeface="Courier"/>
                <a:cs typeface="Courier"/>
              </a:rPr>
              <a:t>z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.</a:t>
            </a:r>
          </a:p>
          <a:p>
            <a:pPr algn="ctr"/>
            <a:r>
              <a:rPr lang="en-GB" sz="2000" dirty="0" err="1" smtClean="0">
                <a:solidFill>
                  <a:srgbClr val="0070C0"/>
                </a:solidFill>
                <a:latin typeface="Courier"/>
                <a:cs typeface="Courier"/>
              </a:rPr>
              <a:t>Eq</a:t>
            </a:r>
            <a:r>
              <a:rPr lang="en-GB" sz="2000" dirty="0" smtClean="0">
                <a:solidFill>
                  <a:srgbClr val="0070C0"/>
                </a:solidFill>
                <a:latin typeface="Courier"/>
                <a:cs typeface="Courier"/>
              </a:rPr>
              <a:t> a</a:t>
            </a:r>
            <a:r>
              <a:rPr lang="en-GB" sz="2000" dirty="0" smtClean="0">
                <a:solidFill>
                  <a:srgbClr val="0070C0"/>
                </a:solidFill>
                <a:latin typeface="Chalkboard"/>
              </a:rPr>
              <a:t> 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comes from </a:t>
            </a:r>
            <a:r>
              <a:rPr lang="en-GB" sz="2000" dirty="0" err="1" smtClean="0">
                <a:solidFill>
                  <a:schemeClr val="bg1"/>
                </a:solidFill>
                <a:latin typeface="Courier"/>
                <a:cs typeface="Courier"/>
              </a:rPr>
              <a:t>y</a:t>
            </a:r>
            <a:r>
              <a:rPr lang="en-GB" sz="2000" dirty="0" smtClean="0">
                <a:solidFill>
                  <a:schemeClr val="bg1"/>
                </a:solidFill>
                <a:latin typeface="Courier"/>
                <a:cs typeface="Courier"/>
              </a:rPr>
              <a:t>==</a:t>
            </a:r>
            <a:r>
              <a:rPr lang="en-GB" sz="2000" dirty="0" err="1" smtClean="0">
                <a:solidFill>
                  <a:schemeClr val="bg1"/>
                </a:solidFill>
                <a:latin typeface="Courier"/>
                <a:cs typeface="Courier"/>
              </a:rPr>
              <a:t>z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.</a:t>
            </a:r>
          </a:p>
          <a:p>
            <a:pPr algn="ctr"/>
            <a:r>
              <a:rPr lang="en-GB" sz="2000" dirty="0" err="1" smtClean="0">
                <a:solidFill>
                  <a:srgbClr val="0070C0"/>
                </a:solidFill>
                <a:latin typeface="Courier"/>
                <a:cs typeface="Courier"/>
              </a:rPr>
              <a:t>Eq</a:t>
            </a:r>
            <a:r>
              <a:rPr lang="en-GB" sz="2000" dirty="0" smtClean="0">
                <a:solidFill>
                  <a:srgbClr val="0070C0"/>
                </a:solidFill>
                <a:latin typeface="Courier"/>
                <a:cs typeface="Courier"/>
              </a:rPr>
              <a:t> [a]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 comes from </a:t>
            </a:r>
            <a:r>
              <a:rPr lang="en-GB" sz="2000" dirty="0" err="1" smtClean="0">
                <a:solidFill>
                  <a:schemeClr val="bg1"/>
                </a:solidFill>
                <a:latin typeface="Courier"/>
                <a:cs typeface="Courier"/>
              </a:rPr>
              <a:t>ys</a:t>
            </a:r>
            <a:r>
              <a:rPr lang="en-GB" sz="2000" dirty="0" smtClean="0">
                <a:solidFill>
                  <a:schemeClr val="bg1"/>
                </a:solidFill>
                <a:latin typeface="Courier"/>
                <a:cs typeface="Courier"/>
              </a:rPr>
              <a:t> == [</a:t>
            </a:r>
            <a:r>
              <a:rPr lang="en-GB" sz="2000" dirty="0" err="1" smtClean="0">
                <a:solidFill>
                  <a:schemeClr val="bg1"/>
                </a:solidFill>
                <a:latin typeface="Courier"/>
                <a:cs typeface="Courier"/>
              </a:rPr>
              <a:t>z</a:t>
            </a:r>
            <a:r>
              <a:rPr lang="en-GB" sz="2000" dirty="0" smtClean="0">
                <a:solidFill>
                  <a:schemeClr val="bg1"/>
                </a:solidFill>
                <a:latin typeface="Courier"/>
                <a:cs typeface="Courier"/>
              </a:rPr>
              <a:t>]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 .</a:t>
            </a:r>
            <a:endParaRPr lang="en-GB" sz="2000" dirty="0">
              <a:solidFill>
                <a:schemeClr val="bg1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Constraint sets Q can be simplified:</a:t>
            </a:r>
          </a:p>
          <a:p>
            <a:pPr lvl="1"/>
            <a:r>
              <a:rPr lang="en-US" dirty="0" smtClean="0"/>
              <a:t>Eliminate duplicate constraints</a:t>
            </a:r>
          </a:p>
          <a:p>
            <a:pPr lvl="2"/>
            <a:r>
              <a:rPr lang="en-US" dirty="0" smtClean="0"/>
              <a:t>{</a:t>
            </a:r>
            <a:r>
              <a:rPr lang="en-US" dirty="0" err="1" smtClean="0">
                <a:solidFill>
                  <a:schemeClr val="accent1"/>
                </a:solidFill>
                <a:latin typeface="Courier"/>
                <a:cs typeface="Courier"/>
              </a:rPr>
              <a:t>Eq</a:t>
            </a:r>
            <a:r>
              <a:rPr lang="en-US" dirty="0" smtClean="0">
                <a:solidFill>
                  <a:schemeClr val="accent1"/>
                </a:solidFill>
                <a:latin typeface="Courier"/>
                <a:cs typeface="Courier"/>
              </a:rPr>
              <a:t> a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err="1" smtClean="0">
                <a:solidFill>
                  <a:schemeClr val="accent1"/>
                </a:solidFill>
                <a:latin typeface="Courier"/>
                <a:cs typeface="Courier"/>
              </a:rPr>
              <a:t>Eq</a:t>
            </a:r>
            <a:r>
              <a:rPr lang="en-US" dirty="0" smtClean="0">
                <a:solidFill>
                  <a:schemeClr val="accent1"/>
                </a:solidFill>
                <a:latin typeface="Courier"/>
                <a:cs typeface="Courier"/>
              </a:rPr>
              <a:t> a</a:t>
            </a:r>
            <a:r>
              <a:rPr lang="en-US" dirty="0" smtClean="0"/>
              <a:t>} </a:t>
            </a:r>
            <a:r>
              <a:rPr lang="en-US" dirty="0" smtClean="0">
                <a:sym typeface="Wingdings"/>
              </a:rPr>
              <a:t>simplifies to {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Eq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</a:t>
            </a:r>
            <a:r>
              <a:rPr lang="en-US" dirty="0" smtClean="0">
                <a:sym typeface="Wingdings"/>
              </a:rPr>
              <a:t>}</a:t>
            </a:r>
          </a:p>
          <a:p>
            <a:pPr lvl="1"/>
            <a:r>
              <a:rPr lang="en-US" dirty="0" smtClean="0">
                <a:sym typeface="Wingdings"/>
              </a:rPr>
              <a:t>Use an instance declaration</a:t>
            </a:r>
          </a:p>
          <a:p>
            <a:pPr lvl="2"/>
            <a:r>
              <a:rPr lang="en-US" dirty="0" smtClean="0">
                <a:sym typeface="Wingdings"/>
              </a:rPr>
              <a:t>If we have 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instance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Eq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 =&gt;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Eq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[a]</a:t>
            </a:r>
            <a:r>
              <a:rPr lang="en-US" dirty="0" smtClean="0">
                <a:sym typeface="Wingdings"/>
              </a:rPr>
              <a:t>,                                then {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Eq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</a:t>
            </a:r>
            <a:r>
              <a:rPr lang="en-US" dirty="0" smtClean="0">
                <a:solidFill>
                  <a:srgbClr val="CEB966"/>
                </a:solidFill>
                <a:sym typeface="Wingdings"/>
              </a:rPr>
              <a:t>,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Eq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[a]</a:t>
            </a:r>
            <a:r>
              <a:rPr lang="en-US" dirty="0" smtClean="0">
                <a:sym typeface="Wingdings"/>
              </a:rPr>
              <a:t>} simplifies to {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Eq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</a:t>
            </a:r>
            <a:r>
              <a:rPr lang="en-US" dirty="0" smtClean="0">
                <a:sym typeface="Wingdings"/>
              </a:rPr>
              <a:t>}</a:t>
            </a:r>
          </a:p>
          <a:p>
            <a:pPr lvl="1"/>
            <a:r>
              <a:rPr lang="en-US" dirty="0" smtClean="0">
                <a:sym typeface="Wingdings"/>
              </a:rPr>
              <a:t>Use a class declaration</a:t>
            </a:r>
          </a:p>
          <a:p>
            <a:pPr lvl="2"/>
            <a:r>
              <a:rPr lang="en-US" dirty="0" smtClean="0">
                <a:sym typeface="Wingdings"/>
              </a:rPr>
              <a:t>If we have 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class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Eq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 =&gt;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Ord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 where ...</a:t>
            </a:r>
            <a:r>
              <a:rPr lang="en-US" dirty="0" smtClean="0">
                <a:sym typeface="Wingdings"/>
              </a:rPr>
              <a:t>,                         then {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Ord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</a:t>
            </a:r>
            <a:r>
              <a:rPr lang="en-US" dirty="0" smtClean="0">
                <a:solidFill>
                  <a:srgbClr val="CEB966"/>
                </a:solidFill>
                <a:sym typeface="Wingdings"/>
              </a:rPr>
              <a:t>,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Eq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</a:t>
            </a:r>
            <a:r>
              <a:rPr lang="en-US" dirty="0" smtClean="0">
                <a:sym typeface="Wingdings"/>
              </a:rPr>
              <a:t>} simplifies to {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Ord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</a:t>
            </a:r>
            <a:r>
              <a:rPr lang="en-US" dirty="0" smtClean="0">
                <a:sym typeface="Wingdings"/>
              </a:rPr>
              <a:t>}</a:t>
            </a:r>
          </a:p>
          <a:p>
            <a:r>
              <a:rPr lang="en-US" dirty="0" smtClean="0">
                <a:sym typeface="Wingdings"/>
              </a:rPr>
              <a:t>Applying these rules, we get </a:t>
            </a:r>
          </a:p>
          <a:p>
            <a:pPr lvl="1">
              <a:buNone/>
            </a:pPr>
            <a:r>
              <a:rPr lang="en-US" dirty="0" smtClean="0">
                <a:sym typeface="Wingdings"/>
              </a:rPr>
              <a:t>{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Ord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</a:t>
            </a:r>
            <a:r>
              <a:rPr lang="en-US" dirty="0" smtClean="0">
                <a:solidFill>
                  <a:srgbClr val="CEB966"/>
                </a:solidFill>
                <a:sym typeface="Wingdings"/>
              </a:rPr>
              <a:t>,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Eq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</a:t>
            </a:r>
            <a:r>
              <a:rPr lang="en-US" dirty="0" smtClean="0">
                <a:solidFill>
                  <a:srgbClr val="CEB966"/>
                </a:solidFill>
                <a:sym typeface="Wingdings"/>
              </a:rPr>
              <a:t>,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Eq[a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]</a:t>
            </a:r>
            <a:r>
              <a:rPr lang="en-US" dirty="0" smtClean="0">
                <a:sym typeface="Wingdings"/>
              </a:rPr>
              <a:t>} simplifies to {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Ord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</a:t>
            </a:r>
            <a:r>
              <a:rPr lang="en-US" dirty="0" smtClean="0">
                <a:sym typeface="Wingdings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Overloading?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09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Many useful functions are not parametric.</a:t>
            </a:r>
          </a:p>
          <a:p>
            <a:r>
              <a:rPr lang="en-US" dirty="0" smtClean="0"/>
              <a:t>Can serialize work for any type?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spcAft>
                <a:spcPts val="600"/>
              </a:spcAft>
              <a:buNone/>
            </a:pPr>
            <a:r>
              <a:rPr lang="en-US" dirty="0" smtClean="0"/>
              <a:t>No!  Only for types </a:t>
            </a:r>
            <a:r>
              <a:rPr lang="en-US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w</a:t>
            </a:r>
            <a:r>
              <a:rPr lang="en-US" dirty="0" smtClean="0"/>
              <a:t> that support </a:t>
            </a:r>
            <a:r>
              <a:rPr lang="en-US" dirty="0" smtClean="0">
                <a:solidFill>
                  <a:srgbClr val="FFFF00"/>
                </a:solidFill>
              </a:rPr>
              <a:t>serialization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Can </a:t>
            </a:r>
            <a:r>
              <a:rPr lang="en-US" dirty="0" err="1" smtClean="0"/>
              <a:t>sumOfSquares</a:t>
            </a:r>
            <a:r>
              <a:rPr lang="en-US" dirty="0" smtClean="0"/>
              <a:t> work for any type?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No!  Only for types that support </a:t>
            </a:r>
            <a:r>
              <a:rPr lang="en-US" dirty="0" smtClean="0">
                <a:solidFill>
                  <a:srgbClr val="FFFF00"/>
                </a:solidFill>
              </a:rPr>
              <a:t>numeric operations</a:t>
            </a:r>
            <a:r>
              <a:rPr lang="en-US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69367" y="2987668"/>
            <a:ext cx="3724672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serialize:: w -&gt; String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1031" y="5022843"/>
            <a:ext cx="3724672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sumOfSquares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:: 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  <a:sym typeface="Symbol"/>
              </a:rPr>
              <a:t>[w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Putting it all together: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 = </a:t>
            </a:r>
            <a:r>
              <a:rPr lang="en-US" dirty="0" smtClean="0">
                <a:solidFill>
                  <a:schemeClr val="accent1"/>
                </a:solidFill>
                <a:latin typeface="Courier"/>
                <a:cs typeface="Courier"/>
              </a:rPr>
              <a:t>a -&gt; [a] -&gt; </a:t>
            </a:r>
            <a:r>
              <a:rPr lang="en-US" dirty="0" err="1" smtClean="0">
                <a:solidFill>
                  <a:schemeClr val="accent1"/>
                </a:solidFill>
                <a:latin typeface="Courier"/>
                <a:cs typeface="Courier"/>
              </a:rPr>
              <a:t>Bool</a:t>
            </a:r>
            <a:endParaRPr lang="en-US" dirty="0" smtClean="0">
              <a:solidFill>
                <a:schemeClr val="accent1"/>
              </a:solidFill>
              <a:latin typeface="Courier"/>
              <a:cs typeface="Courier"/>
            </a:endParaRPr>
          </a:p>
          <a:p>
            <a:pPr lvl="1"/>
            <a:r>
              <a:rPr lang="en-US" dirty="0" smtClean="0"/>
              <a:t>Q = </a:t>
            </a:r>
            <a:r>
              <a:rPr lang="en-US" dirty="0" smtClean="0">
                <a:solidFill>
                  <a:srgbClr val="CEB966"/>
                </a:solidFill>
              </a:rPr>
              <a:t>{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</a:rPr>
              <a:t>Ord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 a,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</a:rPr>
              <a:t>Eq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 a,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</a:rPr>
              <a:t>Eq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 [a]</a:t>
            </a:r>
            <a:r>
              <a:rPr lang="en-US" dirty="0" smtClean="0">
                <a:solidFill>
                  <a:srgbClr val="CEB966"/>
                </a:solidFill>
              </a:rPr>
              <a:t>}</a:t>
            </a:r>
          </a:p>
          <a:p>
            <a:pPr lvl="1"/>
            <a:r>
              <a:rPr lang="en-US" dirty="0" smtClean="0"/>
              <a:t>Q </a:t>
            </a:r>
            <a:r>
              <a:rPr lang="en-US" dirty="0" smtClean="0">
                <a:sym typeface="Wingdings"/>
              </a:rPr>
              <a:t> simplifies to </a:t>
            </a:r>
            <a:r>
              <a:rPr lang="en-US" dirty="0" smtClean="0">
                <a:solidFill>
                  <a:srgbClr val="CEB966"/>
                </a:solidFill>
                <a:sym typeface="Wingdings"/>
              </a:rPr>
              <a:t>{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Ord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</a:t>
            </a:r>
            <a:r>
              <a:rPr lang="en-US" dirty="0" smtClean="0">
                <a:solidFill>
                  <a:srgbClr val="CEB966"/>
                </a:solidFill>
                <a:sym typeface="Wingdings"/>
              </a:rPr>
              <a:t>}</a:t>
            </a:r>
          </a:p>
          <a:p>
            <a:pPr lvl="1"/>
            <a:r>
              <a:rPr lang="en-US" dirty="0" smtClean="0">
                <a:sym typeface="Wingdings"/>
              </a:rPr>
              <a:t>So, the resulting type is                            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{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Ord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 a} =&gt; a -&gt; [a] -&gt;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  <a:sym typeface="Wingdings"/>
              </a:rPr>
              <a:t>Bool</a:t>
            </a:r>
            <a:endParaRPr lang="en-US" dirty="0">
              <a:solidFill>
                <a:srgbClr val="CEB966"/>
              </a:solidFill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8126" y="2330449"/>
            <a:ext cx="5999174" cy="120032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example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z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case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of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[]     -&gt; False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y:ys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z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||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==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z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&amp;&amp;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==[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z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])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Errors are detected when predicates are known not to hold: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2150" y="2787649"/>
            <a:ext cx="7759700" cy="156966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Courier New"/>
                <a:cs typeface="Courier New"/>
              </a:rPr>
              <a:t>Prelude&gt; ‘a’ + 1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No instance for (Num Char)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  arising from a use of `+' at &lt;interactive&gt;:1:0-6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Possible fix: add an instance declaration for (Num Char)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In the expression: 'a' + 1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In the definition of `it': it = 'a' + 1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2150" y="4616449"/>
            <a:ext cx="8159750" cy="156966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Courier New"/>
                <a:cs typeface="Courier New"/>
              </a:rPr>
              <a:t>Prelude&gt; (\</a:t>
            </a:r>
            <a:r>
              <a:rPr lang="en-US" sz="16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sz="1600" b="1" dirty="0" smtClean="0">
                <a:solidFill>
                  <a:schemeClr val="bg1"/>
                </a:solidFill>
                <a:latin typeface="Courier New"/>
                <a:cs typeface="Courier New"/>
              </a:rPr>
              <a:t> -&gt; </a:t>
            </a:r>
            <a:r>
              <a:rPr lang="en-US" sz="16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sz="1600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No instance for (Show (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-&gt;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))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  arising from a use of `print' at &lt;interactive&gt;:1:0-4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Possible fix: add an instance declaration for (Show (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-&gt;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))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In the expression: print it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In a stmt of a 'do' expression: print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types in Haskell for which it makes sense to have a map function.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35126" y="3054349"/>
            <a:ext cx="5999174" cy="147732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mapList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:: (a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[a] -&gt; [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mapList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[] = []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mapList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x:xs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mapList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xs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result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mapList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(\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-&gt;x+1) [1,2,4]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types in Haskell for which it makes sense to have a map function.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82626" y="3067049"/>
            <a:ext cx="7764474" cy="258532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Data Tree a = Leaf a |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Node(Tree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a, Tree 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deriving Show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mapTree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:: (a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Tree a -&gt; Tree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mapTree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(Leaf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= Leaf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mapTree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Node(l,r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)) = Node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mapTree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l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mapTree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t1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Node(Node(Leaf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3, Leaf 4), Leaf 5)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result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mapTree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(\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-&gt;x+1) t1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types in Haskell for which it makes sense to have a map function.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35126" y="3054349"/>
            <a:ext cx="6469074" cy="258532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Data Opt a = Some a | None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deriving Show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mapOpt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:: (a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Opt a -&gt; Opt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mapOpt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None = None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mapOpt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(Some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= Some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o1 = Some 10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result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mapOpt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(\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-&gt;x+1) o1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All of these map functions share the same structure.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They can all be written as:</a:t>
            </a:r>
          </a:p>
          <a:p>
            <a:endParaRPr lang="en-US" dirty="0" smtClean="0"/>
          </a:p>
          <a:p>
            <a:r>
              <a:rPr lang="en-US" dirty="0" smtClean="0"/>
              <a:t>where </a:t>
            </a:r>
            <a:r>
              <a:rPr lang="en-US" dirty="0" err="1" smtClean="0">
                <a:solidFill>
                  <a:schemeClr val="accent1"/>
                </a:solidFill>
                <a:latin typeface="Courier"/>
                <a:cs typeface="Courier"/>
              </a:rPr>
              <a:t>g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accent1"/>
                </a:solidFill>
                <a:latin typeface="Courier"/>
                <a:cs typeface="Courier"/>
              </a:rPr>
              <a:t>[-]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for lists, </a:t>
            </a:r>
            <a:r>
              <a:rPr lang="en-US" dirty="0" smtClean="0">
                <a:solidFill>
                  <a:schemeClr val="accent1"/>
                </a:solidFill>
                <a:latin typeface="Courier"/>
                <a:cs typeface="Courier"/>
              </a:rPr>
              <a:t>Tree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smtClean="0"/>
              <a:t>for trees, and </a:t>
            </a:r>
            <a:r>
              <a:rPr lang="en-US" dirty="0" smtClean="0">
                <a:solidFill>
                  <a:schemeClr val="accent1"/>
                </a:solidFill>
                <a:latin typeface="Courier"/>
                <a:cs typeface="Courier"/>
              </a:rPr>
              <a:t>Opt</a:t>
            </a:r>
            <a:r>
              <a:rPr lang="en-US" dirty="0" smtClean="0"/>
              <a:t> for options.</a:t>
            </a:r>
          </a:p>
          <a:p>
            <a:r>
              <a:rPr lang="en-US" dirty="0" smtClean="0"/>
              <a:t>Note that </a:t>
            </a:r>
            <a:r>
              <a:rPr lang="en-US" dirty="0" err="1" smtClean="0">
                <a:solidFill>
                  <a:schemeClr val="accent1"/>
                </a:solidFill>
                <a:latin typeface="Courier"/>
                <a:cs typeface="Courier"/>
              </a:rPr>
              <a:t>g</a:t>
            </a:r>
            <a:r>
              <a:rPr lang="en-US" dirty="0" smtClean="0"/>
              <a:t> is a function from types to types.  It is a </a:t>
            </a:r>
            <a:r>
              <a:rPr lang="en-US" i="1" dirty="0" smtClean="0">
                <a:solidFill>
                  <a:srgbClr val="FFFF00"/>
                </a:solidFill>
              </a:rPr>
              <a:t>type constructor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95426" y="2419349"/>
            <a:ext cx="6469074" cy="92333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mapList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:: (a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[a] -&gt; [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]</a:t>
            </a:r>
          </a:p>
          <a:p>
            <a:pPr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mapTree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:: (a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Tree a -&gt; Tree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mapOpt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:: (a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Opt a -&gt; Opt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70026" y="4146549"/>
            <a:ext cx="6469074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map:: (a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g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g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can capture this pattern in a </a:t>
            </a:r>
            <a:r>
              <a:rPr lang="en-US" i="1" dirty="0" smtClean="0">
                <a:solidFill>
                  <a:srgbClr val="FFFF00"/>
                </a:solidFill>
              </a:rPr>
              <a:t>constructor class</a:t>
            </a:r>
            <a:r>
              <a:rPr lang="en-US" dirty="0" smtClean="0"/>
              <a:t>, which is a type class where the predicate ranges over type constructors: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658926" y="3244849"/>
            <a:ext cx="6469074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class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HasMap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g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where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:: (a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g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g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600200"/>
            <a:ext cx="8648700" cy="470916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We can make Lists, Trees, and Opts instances of this class: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2200" y="2292349"/>
            <a:ext cx="7340600" cy="397031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class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HasMap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where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:: (a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>
              <a:defRPr/>
            </a:pP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instance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HasMap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[] where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[] = []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x:xs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 map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xs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>
              <a:defRPr/>
            </a:pP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instance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HasMap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Tree where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(Leaf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= Leaf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(Node(t1,t2))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Node(map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t1, map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t2)</a:t>
            </a:r>
          </a:p>
          <a:p>
            <a:pPr>
              <a:defRPr/>
            </a:pP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instance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HasMap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Opt where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(Some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= Some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None = None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600200"/>
            <a:ext cx="8648700" cy="470916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Or by reusing the definitions </a:t>
            </a:r>
            <a:r>
              <a:rPr lang="en-US" sz="2200" dirty="0" err="1" smtClean="0"/>
              <a:t>mapList</a:t>
            </a:r>
            <a:r>
              <a:rPr lang="en-US" sz="2200" dirty="0" smtClean="0"/>
              <a:t>, </a:t>
            </a:r>
            <a:r>
              <a:rPr lang="en-US" sz="2200" dirty="0" err="1" smtClean="0"/>
              <a:t>mapTree</a:t>
            </a:r>
            <a:r>
              <a:rPr lang="en-US" sz="2200" dirty="0" smtClean="0"/>
              <a:t>, and </a:t>
            </a:r>
            <a:r>
              <a:rPr lang="en-US" sz="2200" dirty="0" err="1" smtClean="0"/>
              <a:t>mapOpt</a:t>
            </a:r>
            <a:r>
              <a:rPr lang="en-US" sz="2200" dirty="0" smtClean="0"/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2200" y="2292349"/>
            <a:ext cx="7340600" cy="313932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class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HasMap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where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:: (a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a -&gt;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>
              <a:defRPr/>
            </a:pP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instance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HasMap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[] where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mapList</a:t>
            </a:r>
          </a:p>
          <a:p>
            <a:pPr>
              <a:defRPr/>
            </a:pP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instance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HasMap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Tree where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mapTree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>
              <a:defRPr/>
            </a:pP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instance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HasMap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Opt where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map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mapOpt</a:t>
            </a:r>
            <a:endParaRPr lang="en-US" b="1" dirty="0" smtClean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600200"/>
            <a:ext cx="8648700" cy="470916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We can then use the overloaded symbol </a:t>
            </a:r>
            <a:r>
              <a:rPr lang="en-US" sz="2200" dirty="0" smtClean="0">
                <a:solidFill>
                  <a:srgbClr val="CEB966"/>
                </a:solidFill>
                <a:latin typeface="Courier"/>
                <a:cs typeface="Courier"/>
              </a:rPr>
              <a:t>map</a:t>
            </a:r>
            <a:r>
              <a:rPr lang="en-US" sz="2200" dirty="0" smtClean="0">
                <a:solidFill>
                  <a:srgbClr val="CEB966"/>
                </a:solidFill>
              </a:rPr>
              <a:t> </a:t>
            </a:r>
            <a:r>
              <a:rPr lang="en-US" sz="2200" dirty="0" smtClean="0"/>
              <a:t>to map over all three kinds of data structures: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The </a:t>
            </a:r>
            <a:r>
              <a:rPr lang="en-US" sz="2200" dirty="0" err="1" smtClean="0">
                <a:solidFill>
                  <a:schemeClr val="accent1"/>
                </a:solidFill>
                <a:latin typeface="Courier"/>
                <a:cs typeface="Courier"/>
              </a:rPr>
              <a:t>HasMap</a:t>
            </a:r>
            <a:r>
              <a:rPr lang="en-US" sz="2200" dirty="0" smtClean="0"/>
              <a:t> constructor class is part of the standard Prelude for Haskell, in which it is called “</a:t>
            </a:r>
            <a:r>
              <a:rPr lang="en-US" sz="2200" dirty="0" err="1" smtClean="0">
                <a:solidFill>
                  <a:srgbClr val="FFFF00"/>
                </a:solidFill>
              </a:rPr>
              <a:t>Functor</a:t>
            </a:r>
            <a:r>
              <a:rPr lang="en-US" sz="2200" dirty="0" smtClean="0"/>
              <a:t>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8550" y="2571749"/>
            <a:ext cx="6997700" cy="258532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*Main&gt; map (\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-&gt;x+1) [1,2,3]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[2,3,4]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it :: [Integer]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*Main&gt; map (\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-&gt;x+1)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Node(Leaf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1, Leaf 2))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Node (Leaf 2,Leaf 3)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it :: Tree Integer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*Main&gt; map (\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-&gt;x+1) (Some 1)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Some 2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it :: Opt Integer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4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Allow functions containing overloaded symbols to define multiple functions: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But consider: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approach has not been widely used because of </a:t>
            </a:r>
            <a:r>
              <a:rPr lang="en-US" dirty="0" smtClean="0">
                <a:solidFill>
                  <a:srgbClr val="FF0000"/>
                </a:solidFill>
              </a:rPr>
              <a:t>exponential growth </a:t>
            </a:r>
            <a:r>
              <a:rPr lang="en-US" dirty="0" smtClean="0"/>
              <a:t>in number of versions.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39923" y="2593968"/>
            <a:ext cx="6279634" cy="120032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 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* 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legal</a:t>
            </a:r>
          </a:p>
          <a:p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Defines two versions: </a:t>
            </a:r>
          </a:p>
          <a:p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</a:t>
            </a:r>
            <a:r>
              <a:rPr lang="en-GB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and Float -&gt; Float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39923" y="4473568"/>
            <a:ext cx="6279634" cy="120032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squares (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x,y,z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=</a:t>
            </a:r>
          </a:p>
          <a:p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(square 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square 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square </a:t>
            </a:r>
            <a:r>
              <a:rPr lang="en-GB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GB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There are 8 possible versions!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76676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uLnTx/>
                <a:uFillTx/>
                <a:latin typeface="Chalkboard"/>
                <a:ea typeface="+mj-ea"/>
                <a:cs typeface="+mj-cs"/>
              </a:rPr>
              <a:t>Overloading Arithmetic</a:t>
            </a:r>
            <a:endParaRPr kumimoji="0" lang="en-US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uLnTx/>
              <a:uFillTx/>
              <a:latin typeface="Chalkboard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03600" y="1092200"/>
            <a:ext cx="2187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EB966"/>
                </a:solidFill>
                <a:latin typeface="Chalkboard"/>
                <a:cs typeface="Chalkboard"/>
              </a:rPr>
              <a:t>First Approach</a:t>
            </a:r>
            <a:endParaRPr lang="en-US" sz="2400" dirty="0">
              <a:solidFill>
                <a:srgbClr val="CEB966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 classes = OOP?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In OOP, a value carries a method suite.</a:t>
            </a:r>
          </a:p>
          <a:p>
            <a:r>
              <a:rPr lang="en-GB" dirty="0" smtClean="0"/>
              <a:t>Dictionaries and method suites are similar.</a:t>
            </a:r>
          </a:p>
          <a:p>
            <a:r>
              <a:rPr lang="en-GB" dirty="0" smtClean="0"/>
              <a:t>With type classes, the dictionary travels separately from the value</a:t>
            </a:r>
          </a:p>
          <a:p>
            <a:pPr lvl="1"/>
            <a:r>
              <a:rPr lang="en-GB" dirty="0" smtClean="0"/>
              <a:t>Old types can be made instances of new type classes (e.g.  introduce new Serialize class, make existing types an instance of it).</a:t>
            </a:r>
          </a:p>
          <a:p>
            <a:pPr lvl="1"/>
            <a:r>
              <a:rPr lang="en-GB" dirty="0" smtClean="0"/>
              <a:t>Dictionary can depend on </a:t>
            </a:r>
            <a:r>
              <a:rPr lang="en-GB" b="1" dirty="0" smtClean="0">
                <a:solidFill>
                  <a:srgbClr val="FFFF00"/>
                </a:solidFill>
              </a:rPr>
              <a:t>result</a:t>
            </a:r>
            <a:r>
              <a:rPr lang="en-GB" dirty="0" smtClean="0">
                <a:solidFill>
                  <a:srgbClr val="FFFF00"/>
                </a:solidFill>
              </a:rPr>
              <a:t> </a:t>
            </a:r>
            <a:r>
              <a:rPr lang="en-GB" dirty="0" smtClean="0"/>
              <a:t>type</a:t>
            </a:r>
            <a:br>
              <a:rPr lang="en-GB" dirty="0" smtClean="0"/>
            </a:br>
            <a:r>
              <a:rPr lang="en-GB" dirty="0" smtClean="0"/>
              <a:t>e.g. </a:t>
            </a:r>
            <a:r>
              <a:rPr lang="en-GB" dirty="0" err="1" smtClean="0">
                <a:solidFill>
                  <a:srgbClr val="CEB966"/>
                </a:solidFill>
                <a:latin typeface="Courier"/>
                <a:cs typeface="Courier"/>
              </a:rPr>
              <a:t>fromInteger</a:t>
            </a:r>
            <a:r>
              <a:rPr lang="en-GB" dirty="0" smtClean="0">
                <a:solidFill>
                  <a:srgbClr val="CEB966"/>
                </a:solidFill>
                <a:latin typeface="Courier"/>
                <a:cs typeface="Courier"/>
              </a:rPr>
              <a:t> :: Num a =&gt; Integer -&gt; a</a:t>
            </a:r>
          </a:p>
          <a:p>
            <a:pPr lvl="1"/>
            <a:r>
              <a:rPr lang="en-GB" dirty="0" smtClean="0"/>
              <a:t>Based on polymorphism, not subtyping.</a:t>
            </a:r>
          </a:p>
          <a:p>
            <a:pPr lvl="1"/>
            <a:r>
              <a:rPr lang="en-GB" dirty="0" smtClean="0"/>
              <a:t>Function/method is resolved statically with type classes, dynamically with objects.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dirty="0" smtClean="0"/>
              <a:t>Peyton Jones’ take on type classes over time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Type classes are the most unusual feature of Haskell’s type system</a:t>
            </a:r>
          </a:p>
        </p:txBody>
      </p:sp>
      <p:sp>
        <p:nvSpPr>
          <p:cNvPr id="37892" name="Freeform 4"/>
          <p:cNvSpPr>
            <a:spLocks/>
          </p:cNvSpPr>
          <p:nvPr/>
        </p:nvSpPr>
        <p:spPr bwMode="auto">
          <a:xfrm>
            <a:off x="1187450" y="2781300"/>
            <a:ext cx="6624638" cy="3095625"/>
          </a:xfrm>
          <a:custGeom>
            <a:avLst/>
            <a:gdLst>
              <a:gd name="T0" fmla="*/ 0 w 4173"/>
              <a:gd name="T1" fmla="*/ 0 h 1950"/>
              <a:gd name="T2" fmla="*/ 0 w 4173"/>
              <a:gd name="T3" fmla="*/ 1950 h 1950"/>
              <a:gd name="T4" fmla="*/ 4173 w 4173"/>
              <a:gd name="T5" fmla="*/ 1950 h 1950"/>
              <a:gd name="T6" fmla="*/ 0 60000 65536"/>
              <a:gd name="T7" fmla="*/ 0 60000 65536"/>
              <a:gd name="T8" fmla="*/ 0 60000 65536"/>
              <a:gd name="T9" fmla="*/ 0 w 4173"/>
              <a:gd name="T10" fmla="*/ 0 h 1950"/>
              <a:gd name="T11" fmla="*/ 4173 w 4173"/>
              <a:gd name="T12" fmla="*/ 1950 h 19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73" h="1950">
                <a:moveTo>
                  <a:pt x="0" y="0"/>
                </a:moveTo>
                <a:lnTo>
                  <a:pt x="0" y="1950"/>
                </a:lnTo>
                <a:lnTo>
                  <a:pt x="4173" y="195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 dirty="0">
              <a:latin typeface="Chalkboard"/>
            </a:endParaRPr>
          </a:p>
        </p:txBody>
      </p:sp>
      <p:sp>
        <p:nvSpPr>
          <p:cNvPr id="37893" name="Freeform 6"/>
          <p:cNvSpPr>
            <a:spLocks/>
          </p:cNvSpPr>
          <p:nvPr/>
        </p:nvSpPr>
        <p:spPr bwMode="auto">
          <a:xfrm>
            <a:off x="1258888" y="2781300"/>
            <a:ext cx="6265862" cy="3024188"/>
          </a:xfrm>
          <a:custGeom>
            <a:avLst/>
            <a:gdLst>
              <a:gd name="T0" fmla="*/ 0 w 3947"/>
              <a:gd name="T1" fmla="*/ 1905 h 1905"/>
              <a:gd name="T2" fmla="*/ 182 w 3947"/>
              <a:gd name="T3" fmla="*/ 1860 h 1905"/>
              <a:gd name="T4" fmla="*/ 273 w 3947"/>
              <a:gd name="T5" fmla="*/ 90 h 1905"/>
              <a:gd name="T6" fmla="*/ 908 w 3947"/>
              <a:gd name="T7" fmla="*/ 90 h 1905"/>
              <a:gd name="T8" fmla="*/ 1134 w 3947"/>
              <a:gd name="T9" fmla="*/ 1814 h 1905"/>
              <a:gd name="T10" fmla="*/ 2087 w 3947"/>
              <a:gd name="T11" fmla="*/ 1633 h 1905"/>
              <a:gd name="T12" fmla="*/ 2949 w 3947"/>
              <a:gd name="T13" fmla="*/ 90 h 1905"/>
              <a:gd name="T14" fmla="*/ 3947 w 3947"/>
              <a:gd name="T15" fmla="*/ 0 h 190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947"/>
              <a:gd name="T25" fmla="*/ 0 h 1905"/>
              <a:gd name="T26" fmla="*/ 3947 w 3947"/>
              <a:gd name="T27" fmla="*/ 1905 h 190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947" h="1905">
                <a:moveTo>
                  <a:pt x="0" y="1905"/>
                </a:moveTo>
                <a:lnTo>
                  <a:pt x="182" y="1860"/>
                </a:lnTo>
                <a:lnTo>
                  <a:pt x="273" y="90"/>
                </a:lnTo>
                <a:lnTo>
                  <a:pt x="908" y="90"/>
                </a:lnTo>
                <a:lnTo>
                  <a:pt x="1134" y="1814"/>
                </a:lnTo>
                <a:lnTo>
                  <a:pt x="2087" y="1633"/>
                </a:lnTo>
                <a:lnTo>
                  <a:pt x="2949" y="90"/>
                </a:lnTo>
                <a:lnTo>
                  <a:pt x="3947" y="0"/>
                </a:lnTo>
              </a:path>
            </a:pathLst>
          </a:custGeom>
          <a:noFill/>
          <a:ln w="38100">
            <a:solidFill>
              <a:srgbClr val="FFC000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 dirty="0">
              <a:latin typeface="Chalkboard"/>
            </a:endParaRPr>
          </a:p>
        </p:txBody>
      </p:sp>
      <p:sp>
        <p:nvSpPr>
          <p:cNvPr id="37896" name="Text Box 9"/>
          <p:cNvSpPr txBox="1">
            <a:spLocks noChangeArrowheads="1"/>
          </p:cNvSpPr>
          <p:nvPr/>
        </p:nvSpPr>
        <p:spPr bwMode="auto">
          <a:xfrm>
            <a:off x="1166813" y="5961063"/>
            <a:ext cx="6644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halkboard"/>
              </a:rPr>
              <a:t>1987</a:t>
            </a:r>
          </a:p>
        </p:txBody>
      </p:sp>
      <p:sp>
        <p:nvSpPr>
          <p:cNvPr id="37897" name="Text Box 10"/>
          <p:cNvSpPr txBox="1">
            <a:spLocks noChangeArrowheads="1"/>
          </p:cNvSpPr>
          <p:nvPr/>
        </p:nvSpPr>
        <p:spPr bwMode="auto">
          <a:xfrm>
            <a:off x="2411413" y="5961063"/>
            <a:ext cx="6644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halkboard"/>
              </a:rPr>
              <a:t>1989</a:t>
            </a:r>
          </a:p>
        </p:txBody>
      </p:sp>
      <p:sp>
        <p:nvSpPr>
          <p:cNvPr id="37898" name="Text Box 11"/>
          <p:cNvSpPr txBox="1">
            <a:spLocks noChangeArrowheads="1"/>
          </p:cNvSpPr>
          <p:nvPr/>
        </p:nvSpPr>
        <p:spPr bwMode="auto">
          <a:xfrm>
            <a:off x="4217988" y="5962650"/>
            <a:ext cx="6509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halkboard"/>
              </a:rPr>
              <a:t>1993</a:t>
            </a:r>
          </a:p>
        </p:txBody>
      </p:sp>
      <p:sp>
        <p:nvSpPr>
          <p:cNvPr id="37899" name="Text Box 12"/>
          <p:cNvSpPr txBox="1">
            <a:spLocks noChangeArrowheads="1"/>
          </p:cNvSpPr>
          <p:nvPr/>
        </p:nvSpPr>
        <p:spPr bwMode="auto">
          <a:xfrm>
            <a:off x="5292725" y="5962650"/>
            <a:ext cx="6644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Chalkboard"/>
              </a:rPr>
              <a:t>1997</a:t>
            </a:r>
          </a:p>
        </p:txBody>
      </p:sp>
      <p:sp>
        <p:nvSpPr>
          <p:cNvPr id="37900" name="AutoShape 13"/>
          <p:cNvSpPr>
            <a:spLocks noChangeArrowheads="1"/>
          </p:cNvSpPr>
          <p:nvPr/>
        </p:nvSpPr>
        <p:spPr bwMode="auto">
          <a:xfrm>
            <a:off x="2897188" y="6381750"/>
            <a:ext cx="3349625" cy="408623"/>
          </a:xfrm>
          <a:prstGeom prst="wedgeRoundRectCallout">
            <a:avLst>
              <a:gd name="adj1" fmla="val -39051"/>
              <a:gd name="adj2" fmla="val -228884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halkboard"/>
              </a:rPr>
              <a:t>Implementation begins</a:t>
            </a:r>
          </a:p>
        </p:txBody>
      </p:sp>
      <p:sp>
        <p:nvSpPr>
          <p:cNvPr id="37901" name="AutoShape 14"/>
          <p:cNvSpPr>
            <a:spLocks noChangeArrowheads="1"/>
          </p:cNvSpPr>
          <p:nvPr/>
        </p:nvSpPr>
        <p:spPr bwMode="auto">
          <a:xfrm>
            <a:off x="3059113" y="4437063"/>
            <a:ext cx="1152525" cy="408623"/>
          </a:xfrm>
          <a:prstGeom prst="wedgeRoundRectCallout">
            <a:avLst>
              <a:gd name="adj1" fmla="val -29616"/>
              <a:gd name="adj2" fmla="val 217727"/>
              <a:gd name="adj3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halkboard"/>
              </a:rPr>
              <a:t>Despair</a:t>
            </a:r>
          </a:p>
        </p:txBody>
      </p:sp>
      <p:sp>
        <p:nvSpPr>
          <p:cNvPr id="37902" name="AutoShape 15"/>
          <p:cNvSpPr>
            <a:spLocks noChangeArrowheads="1"/>
          </p:cNvSpPr>
          <p:nvPr/>
        </p:nvSpPr>
        <p:spPr bwMode="auto">
          <a:xfrm>
            <a:off x="6011863" y="4414838"/>
            <a:ext cx="1152525" cy="1021556"/>
          </a:xfrm>
          <a:prstGeom prst="wedgeRoundRectCallout">
            <a:avLst>
              <a:gd name="adj1" fmla="val -139255"/>
              <a:gd name="adj2" fmla="val -6000"/>
              <a:gd name="adj3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halkboard"/>
              </a:rPr>
              <a:t>Hack, hack, hack </a:t>
            </a:r>
          </a:p>
        </p:txBody>
      </p:sp>
      <p:sp>
        <p:nvSpPr>
          <p:cNvPr id="37903" name="AutoShape 16"/>
          <p:cNvSpPr>
            <a:spLocks noChangeArrowheads="1"/>
          </p:cNvSpPr>
          <p:nvPr/>
        </p:nvSpPr>
        <p:spPr bwMode="auto">
          <a:xfrm>
            <a:off x="6804025" y="2932113"/>
            <a:ext cx="1584325" cy="1021556"/>
          </a:xfrm>
          <a:prstGeom prst="wedgeRoundRectCallout">
            <a:avLst>
              <a:gd name="adj1" fmla="val -82565"/>
              <a:gd name="adj2" fmla="val -48894"/>
              <a:gd name="adj3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halkboard"/>
              </a:rPr>
              <a:t>Hey, what’s the big deal?</a:t>
            </a: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323850" y="4710113"/>
            <a:ext cx="2376488" cy="408623"/>
          </a:xfrm>
          <a:prstGeom prst="wedgeRoundRectCallout">
            <a:avLst>
              <a:gd name="adj1" fmla="val -4843"/>
              <a:gd name="adj2" fmla="val 210556"/>
              <a:gd name="adj3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halkboard"/>
              </a:rPr>
              <a:t>Incomprehension</a:t>
            </a:r>
          </a:p>
        </p:txBody>
      </p: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346075" y="3248025"/>
            <a:ext cx="2376488" cy="408623"/>
          </a:xfrm>
          <a:prstGeom prst="wedgeRoundRectCallout">
            <a:avLst>
              <a:gd name="adj1" fmla="val 36708"/>
              <a:gd name="adj2" fmla="val -120519"/>
              <a:gd name="adj3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halkboard"/>
              </a:rPr>
              <a:t>Wild enthusiasm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638"/>
            <a:ext cx="8229600" cy="1143000"/>
          </a:xfrm>
        </p:spPr>
        <p:txBody>
          <a:bodyPr/>
          <a:lstStyle/>
          <a:p>
            <a:r>
              <a:rPr lang="en-GB" dirty="0" smtClean="0"/>
              <a:t>Type-class fertility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142844" y="2357430"/>
            <a:ext cx="1285884" cy="1500198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Wadler/</a:t>
            </a:r>
            <a:r>
              <a:rPr kumimoji="0" lang="en-GB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Blott</a:t>
            </a:r>
            <a:r>
              <a:rPr kumimoji="0" lang="en-GB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 type classes (1989)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halkboard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1714480" y="2571744"/>
            <a:ext cx="1714512" cy="1143008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Multi-parameter type</a:t>
            </a:r>
            <a:r>
              <a:rPr kumimoji="0" lang="en-GB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 classes (1991)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halkboard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857620" y="3357562"/>
            <a:ext cx="1714512" cy="928694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Functional dependencies (2000)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643042" y="1285860"/>
            <a:ext cx="1928826" cy="928694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Constructor Classes (1995)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4143372" y="5143512"/>
            <a:ext cx="1714512" cy="928694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Associated types (2005)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4357686" y="1428736"/>
            <a:ext cx="2357454" cy="642942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Implicit parameters (2000)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6715140" y="3686177"/>
            <a:ext cx="1714512" cy="928694"/>
          </a:xfrm>
          <a:prstGeom prst="round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Generic</a:t>
            </a:r>
            <a:r>
              <a:rPr kumimoji="0" lang="en-GB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 programming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halkboard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6715140" y="4852998"/>
            <a:ext cx="1714512" cy="928694"/>
          </a:xfrm>
          <a:prstGeom prst="round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Testing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4357686" y="2285992"/>
            <a:ext cx="1928826" cy="714380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Extensible</a:t>
            </a:r>
            <a:r>
              <a:rPr kumimoji="0" lang="en-GB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 records (1996)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halkboard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6715140" y="2500306"/>
            <a:ext cx="1714512" cy="928694"/>
          </a:xfrm>
          <a:prstGeom prst="round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Computation</a:t>
            </a:r>
            <a:r>
              <a:rPr kumimoji="0" lang="en-GB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 at the type level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halkboard"/>
            </a:endParaRPr>
          </a:p>
        </p:txBody>
      </p:sp>
      <p:cxnSp>
        <p:nvCxnSpPr>
          <p:cNvPr id="16" name="Straight Arrow Connector 15"/>
          <p:cNvCxnSpPr>
            <a:stCxn id="4" idx="3"/>
            <a:endCxn id="5" idx="1"/>
          </p:cNvCxnSpPr>
          <p:nvPr/>
        </p:nvCxnSpPr>
        <p:spPr bwMode="auto">
          <a:xfrm>
            <a:off x="1428728" y="3107529"/>
            <a:ext cx="285752" cy="35719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4" idx="0"/>
            <a:endCxn id="7" idx="1"/>
          </p:cNvCxnSpPr>
          <p:nvPr/>
        </p:nvCxnSpPr>
        <p:spPr bwMode="auto">
          <a:xfrm rot="5400000" flipH="1" flipV="1">
            <a:off x="910803" y="1625191"/>
            <a:ext cx="607223" cy="857256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5" idx="3"/>
            <a:endCxn id="6" idx="1"/>
          </p:cNvCxnSpPr>
          <p:nvPr/>
        </p:nvCxnSpPr>
        <p:spPr bwMode="auto">
          <a:xfrm>
            <a:off x="3428992" y="3143248"/>
            <a:ext cx="428628" cy="678661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5" idx="3"/>
            <a:endCxn id="9" idx="1"/>
          </p:cNvCxnSpPr>
          <p:nvPr/>
        </p:nvCxnSpPr>
        <p:spPr bwMode="auto">
          <a:xfrm flipV="1">
            <a:off x="3428992" y="1750207"/>
            <a:ext cx="928694" cy="1393041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5" idx="3"/>
            <a:endCxn id="13" idx="1"/>
          </p:cNvCxnSpPr>
          <p:nvPr/>
        </p:nvCxnSpPr>
        <p:spPr bwMode="auto">
          <a:xfrm flipV="1">
            <a:off x="3428992" y="2643182"/>
            <a:ext cx="928694" cy="500066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6" idx="3"/>
            <a:endCxn id="14" idx="1"/>
          </p:cNvCxnSpPr>
          <p:nvPr/>
        </p:nvCxnSpPr>
        <p:spPr bwMode="auto">
          <a:xfrm flipV="1">
            <a:off x="5572132" y="2964653"/>
            <a:ext cx="1143008" cy="857256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6" idx="2"/>
            <a:endCxn id="8" idx="0"/>
          </p:cNvCxnSpPr>
          <p:nvPr/>
        </p:nvCxnSpPr>
        <p:spPr bwMode="auto">
          <a:xfrm rot="16200000" flipH="1">
            <a:off x="4429124" y="4572008"/>
            <a:ext cx="857256" cy="28575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ounded Rectangle 44"/>
          <p:cNvSpPr/>
          <p:nvPr/>
        </p:nvSpPr>
        <p:spPr bwMode="auto">
          <a:xfrm>
            <a:off x="1857356" y="4852998"/>
            <a:ext cx="1428760" cy="714380"/>
          </a:xfrm>
          <a:prstGeom prst="round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chemeClr val="bg1"/>
                </a:solidFill>
                <a:latin typeface="Chalkboard"/>
              </a:rPr>
              <a:t>“</a:t>
            </a:r>
            <a:r>
              <a:rPr lang="en-GB" sz="1600" dirty="0" err="1" smtClean="0">
                <a:solidFill>
                  <a:schemeClr val="bg1"/>
                </a:solidFill>
                <a:latin typeface="Chalkboard"/>
              </a:rPr>
              <a:t>newtype</a:t>
            </a:r>
            <a:r>
              <a:rPr lang="en-GB" sz="1600" dirty="0" smtClean="0">
                <a:solidFill>
                  <a:schemeClr val="bg1"/>
                </a:solidFill>
                <a:latin typeface="Chalkboard"/>
              </a:rPr>
              <a:t> deriving”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halkboard"/>
            </a:endParaRPr>
          </a:p>
        </p:txBody>
      </p:sp>
      <p:sp>
        <p:nvSpPr>
          <p:cNvPr id="46" name="Rounded Rectangle 45"/>
          <p:cNvSpPr/>
          <p:nvPr/>
        </p:nvSpPr>
        <p:spPr bwMode="auto">
          <a:xfrm>
            <a:off x="1857356" y="5638816"/>
            <a:ext cx="1428760" cy="785818"/>
          </a:xfrm>
          <a:prstGeom prst="round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Derivable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halkboard"/>
              </a:rPr>
              <a:t> type classes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halkboard"/>
            </a:endParaRPr>
          </a:p>
        </p:txBody>
      </p:sp>
      <p:sp>
        <p:nvSpPr>
          <p:cNvPr id="47" name="Rounded Rectangle 46"/>
          <p:cNvSpPr/>
          <p:nvPr/>
        </p:nvSpPr>
        <p:spPr bwMode="auto">
          <a:xfrm>
            <a:off x="1857356" y="3995742"/>
            <a:ext cx="1428760" cy="785818"/>
          </a:xfrm>
          <a:prstGeom prst="round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chemeClr val="bg1"/>
                </a:solidFill>
                <a:latin typeface="Chalkboard"/>
              </a:rPr>
              <a:t>Overlapping instances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halkboard"/>
            </a:endParaRPr>
          </a:p>
        </p:txBody>
      </p:sp>
      <p:cxnSp>
        <p:nvCxnSpPr>
          <p:cNvPr id="72" name="Straight Arrow Connector 71"/>
          <p:cNvCxnSpPr>
            <a:stCxn id="4" idx="2"/>
            <a:endCxn id="47" idx="1"/>
          </p:cNvCxnSpPr>
          <p:nvPr/>
        </p:nvCxnSpPr>
        <p:spPr bwMode="auto">
          <a:xfrm rot="16200000" flipH="1">
            <a:off x="1056060" y="3587354"/>
            <a:ext cx="531023" cy="107157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" idx="2"/>
            <a:endCxn id="45" idx="1"/>
          </p:cNvCxnSpPr>
          <p:nvPr/>
        </p:nvCxnSpPr>
        <p:spPr bwMode="auto">
          <a:xfrm rot="16200000" flipH="1">
            <a:off x="645291" y="3998123"/>
            <a:ext cx="1352560" cy="107157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4" idx="2"/>
            <a:endCxn id="46" idx="1"/>
          </p:cNvCxnSpPr>
          <p:nvPr/>
        </p:nvCxnSpPr>
        <p:spPr bwMode="auto">
          <a:xfrm rot="16200000" flipH="1">
            <a:off x="234523" y="4408891"/>
            <a:ext cx="2174097" cy="107157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1857356" y="6488668"/>
            <a:ext cx="119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dirty="0" smtClean="0">
                <a:latin typeface="Chalkboard"/>
              </a:rPr>
              <a:t>Variations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929454" y="592933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dirty="0" smtClean="0">
                <a:latin typeface="Chalkboard"/>
              </a:rPr>
              <a:t>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Type classes summary</a:t>
            </a:r>
          </a:p>
        </p:txBody>
      </p:sp>
      <p:sp>
        <p:nvSpPr>
          <p:cNvPr id="48131" name="Rectangle 4"/>
          <p:cNvSpPr>
            <a:spLocks noChangeArrowheads="1"/>
          </p:cNvSpPr>
          <p:nvPr/>
        </p:nvSpPr>
        <p:spPr bwMode="auto">
          <a:xfrm>
            <a:off x="723900" y="1484313"/>
            <a:ext cx="76962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600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n-GB" sz="2800" dirty="0">
                <a:latin typeface="Chalkboard"/>
              </a:rPr>
              <a:t>A much more far-reaching idea than</a:t>
            </a:r>
            <a:r>
              <a:rPr lang="en-GB" sz="2800" dirty="0" smtClean="0">
                <a:latin typeface="Chalkboard"/>
              </a:rPr>
              <a:t> the Haskell designers first realised: the </a:t>
            </a:r>
            <a:r>
              <a:rPr lang="en-GB" sz="2800" dirty="0" smtClean="0">
                <a:solidFill>
                  <a:srgbClr val="FFFF00"/>
                </a:solidFill>
                <a:latin typeface="Chalkboard"/>
              </a:rPr>
              <a:t>automatic</a:t>
            </a:r>
            <a:r>
              <a:rPr lang="en-GB" sz="2800" dirty="0" smtClean="0">
                <a:latin typeface="Chalkboard"/>
              </a:rPr>
              <a:t>, </a:t>
            </a:r>
            <a:r>
              <a:rPr lang="en-GB" sz="2800" dirty="0" smtClean="0">
                <a:solidFill>
                  <a:srgbClr val="FFFF00"/>
                </a:solidFill>
                <a:latin typeface="Chalkboard"/>
              </a:rPr>
              <a:t>type-driven generation of executable </a:t>
            </a:r>
            <a:r>
              <a:rPr lang="en-GB" sz="2800" dirty="0" smtClean="0">
                <a:latin typeface="Chalkboard"/>
              </a:rPr>
              <a:t>“</a:t>
            </a:r>
            <a:r>
              <a:rPr lang="en-GB" sz="2800" dirty="0" smtClean="0">
                <a:solidFill>
                  <a:srgbClr val="FFFF00"/>
                </a:solidFill>
                <a:latin typeface="Chalkboard"/>
              </a:rPr>
              <a:t>evidence</a:t>
            </a:r>
            <a:r>
              <a:rPr lang="en-GB" sz="2800" dirty="0" smtClean="0">
                <a:latin typeface="Chalkboard"/>
              </a:rPr>
              <a:t>,</a:t>
            </a:r>
            <a:r>
              <a:rPr lang="en-GB" sz="2800" dirty="0" smtClean="0">
                <a:solidFill>
                  <a:srgbClr val="FFFFFF"/>
                </a:solidFill>
                <a:latin typeface="Chalkboard"/>
              </a:rPr>
              <a:t>”</a:t>
            </a:r>
            <a:r>
              <a:rPr lang="en-GB" sz="2800" dirty="0" smtClean="0">
                <a:latin typeface="Chalkboard"/>
              </a:rPr>
              <a:t> </a:t>
            </a:r>
            <a:r>
              <a:rPr lang="en-GB" sz="2800" i="1" dirty="0" smtClean="0">
                <a:latin typeface="Chalkboard"/>
              </a:rPr>
              <a:t>i.e.</a:t>
            </a:r>
            <a:r>
              <a:rPr lang="en-GB" sz="2800" dirty="0" smtClean="0">
                <a:latin typeface="Chalkboard"/>
              </a:rPr>
              <a:t>, dictionaries.</a:t>
            </a:r>
          </a:p>
          <a:p>
            <a:pPr marL="342900" indent="-342900">
              <a:lnSpc>
                <a:spcPct val="80000"/>
              </a:lnSpc>
              <a:spcBef>
                <a:spcPct val="600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n-GB" sz="2800" dirty="0">
                <a:latin typeface="Chalkboard"/>
              </a:rPr>
              <a:t>Many interesting </a:t>
            </a:r>
            <a:r>
              <a:rPr lang="en-GB" sz="2800" dirty="0" smtClean="0">
                <a:latin typeface="Chalkboard"/>
              </a:rPr>
              <a:t>generalisations: still being explored heavily in research community.</a:t>
            </a:r>
          </a:p>
          <a:p>
            <a:pPr marL="342900" indent="-342900">
              <a:lnSpc>
                <a:spcPct val="80000"/>
              </a:lnSpc>
              <a:spcBef>
                <a:spcPct val="600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n-GB" sz="2800" dirty="0">
                <a:latin typeface="Chalkboard"/>
              </a:rPr>
              <a:t>Variants</a:t>
            </a:r>
            <a:r>
              <a:rPr lang="en-GB" sz="2800" dirty="0" smtClean="0">
                <a:latin typeface="Chalkboard"/>
              </a:rPr>
              <a:t> have been adopted </a:t>
            </a:r>
            <a:r>
              <a:rPr lang="en-GB" sz="2800" dirty="0">
                <a:latin typeface="Chalkboard"/>
              </a:rPr>
              <a:t>in Isabel, Clean, Mercury, Hal, </a:t>
            </a:r>
            <a:r>
              <a:rPr lang="en-GB" sz="2800" dirty="0" smtClean="0">
                <a:latin typeface="Chalkboard"/>
              </a:rPr>
              <a:t>Escher,</a:t>
            </a:r>
            <a:r>
              <a:rPr lang="en-US" sz="2800" dirty="0" smtClean="0">
                <a:latin typeface="Chalkboard"/>
              </a:rPr>
              <a:t>… </a:t>
            </a:r>
          </a:p>
          <a:p>
            <a:pPr marL="342900" indent="-342900">
              <a:lnSpc>
                <a:spcPct val="80000"/>
              </a:lnSpc>
              <a:spcBef>
                <a:spcPct val="60000"/>
              </a:spcBef>
              <a:buClr>
                <a:srgbClr val="FFFF00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Chalkboard"/>
              </a:rPr>
              <a:t>Who knows where they might appear in the future?</a:t>
            </a:r>
            <a:endParaRPr lang="en-GB" sz="2800" dirty="0"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6762"/>
          </a:xfrm>
        </p:spPr>
        <p:txBody>
          <a:bodyPr>
            <a:normAutofit/>
          </a:bodyPr>
          <a:lstStyle/>
          <a:p>
            <a:r>
              <a:rPr lang="en-US" dirty="0" smtClean="0"/>
              <a:t>Overloading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20100" cy="470916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Basic operations such as + and * can be overloaded, but not functions defined in terms of them.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Standard ML uses this approach.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 satisfactory</a:t>
            </a:r>
            <a:r>
              <a:rPr lang="en-US" dirty="0" smtClean="0"/>
              <a:t>: Why should the language be able to define overloaded operations, but not the programmer?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93923" y="2403468"/>
            <a:ext cx="4955979" cy="193899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3 * 3             -- legal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3.14 * 3.14       -- legal</a:t>
            </a:r>
          </a:p>
          <a:p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square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*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--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GB" sz="20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square 3          -- legal</a:t>
            </a:r>
          </a:p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square 3.14       -- illegal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03600" y="1092200"/>
            <a:ext cx="253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EB966"/>
                </a:solidFill>
                <a:latin typeface="Chalkboard"/>
                <a:cs typeface="Chalkboard"/>
              </a:rPr>
              <a:t>Second Approach</a:t>
            </a:r>
            <a:endParaRPr lang="en-US" sz="2400" dirty="0">
              <a:solidFill>
                <a:srgbClr val="CEB966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346200"/>
            <a:ext cx="8686800" cy="5308600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Equality defined </a:t>
            </a:r>
            <a:r>
              <a:rPr lang="en-US" dirty="0" smtClean="0">
                <a:solidFill>
                  <a:srgbClr val="FFFF00"/>
                </a:solidFill>
              </a:rPr>
              <a:t>only </a:t>
            </a:r>
            <a:r>
              <a:rPr lang="en-US" dirty="0" smtClean="0"/>
              <a:t>for types that </a:t>
            </a:r>
            <a:r>
              <a:rPr lang="en-US" i="1" dirty="0" smtClean="0">
                <a:solidFill>
                  <a:srgbClr val="FFFF00"/>
                </a:solidFill>
              </a:rPr>
              <a:t>admit equality</a:t>
            </a:r>
            <a:r>
              <a:rPr lang="en-US" dirty="0" smtClean="0">
                <a:solidFill>
                  <a:srgbClr val="FFFFFF"/>
                </a:solidFill>
              </a:rPr>
              <a:t>:</a:t>
            </a:r>
            <a:r>
              <a:rPr lang="en-US" dirty="0" smtClean="0">
                <a:solidFill>
                  <a:schemeClr val="accent1"/>
                </a:solidFill>
              </a:rPr>
              <a:t>       </a:t>
            </a:r>
            <a:r>
              <a:rPr lang="en-US" dirty="0" smtClean="0"/>
              <a:t>types not containing function or abstract types.</a:t>
            </a:r>
          </a:p>
          <a:p>
            <a:pPr lvl="1">
              <a:spcAft>
                <a:spcPts val="1200"/>
              </a:spcAft>
            </a:pPr>
            <a:endParaRPr lang="en-US" dirty="0" smtClean="0"/>
          </a:p>
          <a:p>
            <a:pPr lvl="1">
              <a:spcAft>
                <a:spcPts val="1200"/>
              </a:spcAft>
            </a:pP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Overload equality like arithmetic ops + and * in SML.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But then we </a:t>
            </a:r>
            <a:r>
              <a:rPr lang="en-US" dirty="0" smtClean="0">
                <a:solidFill>
                  <a:srgbClr val="FF0000"/>
                </a:solidFill>
              </a:rPr>
              <a:t>can’t define functions using ‘==‘</a:t>
            </a:r>
            <a:r>
              <a:rPr lang="en-US" dirty="0" smtClean="0"/>
              <a:t>:</a:t>
            </a:r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Approach adopted in first version of SML.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70967" y="2136768"/>
            <a:ext cx="4617370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3 * 3 == 9            -- legal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‘a’ == ‘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’            -- legal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== \</a:t>
            </a:r>
            <a:r>
              <a:rPr lang="en-GB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-&gt;y+1     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-- illegal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78488" y="4410068"/>
            <a:ext cx="5587024" cy="147732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member [] 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= False</a:t>
            </a:r>
          </a:p>
          <a:p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member (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x:xs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==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|| member 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xs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endParaRPr lang="en-GB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member [1,2,3] 3        -- illegal</a:t>
            </a:r>
          </a:p>
          <a:p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member “Haskell” ‘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’    -- illegal 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71438"/>
            <a:ext cx="8229600" cy="76676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uLnTx/>
                <a:uFillTx/>
                <a:latin typeface="Chalkboard"/>
                <a:ea typeface="+mj-ea"/>
                <a:cs typeface="+mj-cs"/>
              </a:rPr>
              <a:t>Overloading Equality</a:t>
            </a:r>
            <a:endParaRPr kumimoji="0" lang="en-US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uLnTx/>
              <a:uFillTx/>
              <a:latin typeface="Chalkboard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03600" y="800100"/>
            <a:ext cx="2187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EB966"/>
                </a:solidFill>
                <a:latin typeface="Chalkboard"/>
                <a:cs typeface="Chalkboard"/>
              </a:rPr>
              <a:t>First Approach</a:t>
            </a:r>
            <a:endParaRPr lang="en-US" sz="2400" dirty="0">
              <a:solidFill>
                <a:srgbClr val="CEB966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Make equality fully polymorphic.</a:t>
            </a:r>
          </a:p>
          <a:p>
            <a:endParaRPr lang="en-US" dirty="0" smtClean="0"/>
          </a:p>
          <a:p>
            <a:r>
              <a:rPr lang="en-US" dirty="0" smtClean="0"/>
              <a:t>Type of member function:</a:t>
            </a:r>
          </a:p>
          <a:p>
            <a:endParaRPr lang="en-US" dirty="0" smtClean="0"/>
          </a:p>
          <a:p>
            <a:r>
              <a:rPr lang="en-US" dirty="0" smtClean="0"/>
              <a:t>Miranda used this approach.</a:t>
            </a:r>
          </a:p>
          <a:p>
            <a:pPr lvl="1"/>
            <a:r>
              <a:rPr lang="en-US" dirty="0" smtClean="0"/>
              <a:t>Equality applied to a function yields a </a:t>
            </a:r>
            <a:r>
              <a:rPr lang="en-US" dirty="0" smtClean="0">
                <a:solidFill>
                  <a:srgbClr val="FF0000"/>
                </a:solidFill>
              </a:rPr>
              <a:t>runtime error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Equality applied to an abstract type compares the underlying representation, which </a:t>
            </a:r>
            <a:r>
              <a:rPr lang="en-US" dirty="0" smtClean="0">
                <a:solidFill>
                  <a:srgbClr val="FF0000"/>
                </a:solidFill>
              </a:rPr>
              <a:t>violates abstraction principles</a:t>
            </a:r>
            <a:r>
              <a:rPr lang="en-US" dirty="0" smtClean="0"/>
              <a:t>. 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1267" y="2289168"/>
            <a:ext cx="357075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(==) :: a -&gt; a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8567" y="3482968"/>
            <a:ext cx="4186413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member :: [a] -&gt; a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76676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uLnTx/>
                <a:uFillTx/>
                <a:latin typeface="Chalkboard"/>
                <a:ea typeface="+mj-ea"/>
                <a:cs typeface="+mj-cs"/>
              </a:rPr>
              <a:t>Overloading Equality</a:t>
            </a:r>
            <a:endParaRPr kumimoji="0" lang="en-US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uLnTx/>
              <a:uFillTx/>
              <a:latin typeface="Chalkboard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3600" y="1003300"/>
            <a:ext cx="253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EB966"/>
                </a:solidFill>
                <a:latin typeface="Chalkboard"/>
                <a:cs typeface="Chalkboard"/>
              </a:rPr>
              <a:t>Second Approach</a:t>
            </a:r>
            <a:endParaRPr lang="en-US" sz="2400" dirty="0">
              <a:solidFill>
                <a:srgbClr val="CEB966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483600" cy="52578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Make equality polymorphic in a limited way: 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where </a:t>
            </a:r>
            <a:r>
              <a:rPr lang="en-GB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sz="2400" b="1" baseline="-250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(==)</a:t>
            </a:r>
            <a:r>
              <a:rPr lang="en-US" sz="2400" b="1" dirty="0" smtClean="0"/>
              <a:t> </a:t>
            </a:r>
            <a:r>
              <a:rPr lang="en-US" sz="2400" dirty="0" smtClean="0"/>
              <a:t>is a type variable ranging </a:t>
            </a:r>
            <a:r>
              <a:rPr lang="en-US" sz="2400" i="1" dirty="0" smtClean="0">
                <a:solidFill>
                  <a:srgbClr val="FFFF00"/>
                </a:solidFill>
              </a:rPr>
              <a:t>only </a:t>
            </a:r>
            <a:r>
              <a:rPr lang="en-US" sz="2400" dirty="0" smtClean="0"/>
              <a:t>over types that admit equality.  </a:t>
            </a:r>
          </a:p>
          <a:p>
            <a:r>
              <a:rPr lang="en-US" sz="2400" dirty="0" smtClean="0"/>
              <a:t>Now we can type the member function: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Approach used in SML today, where the type </a:t>
            </a:r>
            <a:r>
              <a:rPr lang="en-GB" sz="2400" b="1" dirty="0" smtClean="0">
                <a:solidFill>
                  <a:srgbClr val="CEB96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sz="2400" b="1" baseline="-25000" dirty="0" smtClean="0">
                <a:solidFill>
                  <a:srgbClr val="CEB966"/>
                </a:solidFill>
                <a:latin typeface="Courier New" pitchFamily="49" charset="0"/>
                <a:cs typeface="Courier New" pitchFamily="49" charset="0"/>
              </a:rPr>
              <a:t>(==)</a:t>
            </a:r>
            <a:r>
              <a:rPr lang="en-GB" sz="2400" dirty="0" smtClean="0">
                <a:solidFill>
                  <a:srgbClr val="CEB9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/>
              <a:t>is called an “</a:t>
            </a:r>
            <a:r>
              <a:rPr lang="en-US" sz="2400" dirty="0" err="1" smtClean="0">
                <a:solidFill>
                  <a:srgbClr val="FFFF00"/>
                </a:solidFill>
              </a:rPr>
              <a:t>eqtype</a:t>
            </a:r>
            <a:r>
              <a:rPr lang="en-US" sz="2400" dirty="0" smtClean="0">
                <a:solidFill>
                  <a:srgbClr val="FFFF00"/>
                </a:solidFill>
              </a:rPr>
              <a:t> variable</a:t>
            </a:r>
            <a:r>
              <a:rPr lang="en-US" sz="2400" dirty="0" smtClean="0"/>
              <a:t>” and is written </a:t>
            </a:r>
            <a:r>
              <a:rPr lang="en-US" sz="2400" b="1" dirty="0" smtClean="0">
                <a:solidFill>
                  <a:srgbClr val="CEB966"/>
                </a:solidFill>
                <a:latin typeface="Courier New"/>
                <a:cs typeface="Courier New"/>
              </a:rPr>
              <a:t>``a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005867" y="1997068"/>
            <a:ext cx="4391630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(==) :: a</a:t>
            </a:r>
            <a:r>
              <a:rPr lang="en-GB" sz="2000" b="1" baseline="-250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(==)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a</a:t>
            </a:r>
            <a:r>
              <a:rPr lang="en-GB" sz="2000" b="1" baseline="-250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(==)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4700" y="3914768"/>
            <a:ext cx="8013699" cy="16312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member :: [a</a:t>
            </a:r>
            <a:r>
              <a:rPr lang="en-GB" sz="2000" b="1" baseline="-250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(==)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-&gt; a</a:t>
            </a:r>
            <a:r>
              <a:rPr lang="en-GB" sz="2000" b="1" baseline="-250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(==)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member [2,3] 4 ::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</a:t>
            </a:r>
          </a:p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member [‘a’, ‘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’, ‘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’] ‘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’ ::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GB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member [\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 \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+ 2] (\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*2)  -- type error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109538"/>
            <a:ext cx="5842000" cy="76676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uLnTx/>
                <a:uFillTx/>
                <a:latin typeface="Chalkboard"/>
                <a:ea typeface="+mj-ea"/>
                <a:cs typeface="+mj-cs"/>
              </a:rPr>
              <a:t>Overloading Equality</a:t>
            </a:r>
            <a:endParaRPr kumimoji="0" lang="en-US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uLnTx/>
              <a:uFillTx/>
              <a:latin typeface="Chalkboard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0" y="850900"/>
            <a:ext cx="22775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EB966"/>
                </a:solidFill>
                <a:latin typeface="Chalkboard"/>
                <a:cs typeface="Chalkboard"/>
              </a:rPr>
              <a:t>Third Approach</a:t>
            </a:r>
            <a:endParaRPr lang="en-US" sz="2400" dirty="0">
              <a:solidFill>
                <a:srgbClr val="CEB966"/>
              </a:solidFill>
              <a:latin typeface="Chalkboard"/>
              <a:cs typeface="Chalkboard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6211857" y="355600"/>
            <a:ext cx="2767043" cy="783193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Only provides overloading for ==.</a:t>
            </a:r>
            <a:endParaRPr lang="en-GB" sz="20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ysClr val="windowText" lastClr="000000"/>
      </a:dk1>
      <a:lt1>
        <a:sysClr val="window" lastClr="FFFFFF"/>
      </a:lt1>
      <a:dk2>
        <a:srgbClr val="002060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FFC000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>
        <a:spAutoFit/>
      </a:bodyPr>
      <a:lstStyle>
        <a:defPPr algn="ctr">
          <a:defRPr dirty="0">
            <a:latin typeface="Comic Sans MS" pitchFamily="66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19232</TotalTime>
  <Words>5687</Words>
  <Application>Microsoft Macintosh PowerPoint</Application>
  <PresentationFormat>On-screen Show (4:3)</PresentationFormat>
  <Paragraphs>711</Paragraphs>
  <Slides>53</Slides>
  <Notes>21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Apex</vt:lpstr>
      <vt:lpstr>Type Classes</vt:lpstr>
      <vt:lpstr>Polymorphism vs Overloading</vt:lpstr>
      <vt:lpstr>Why Overloading?</vt:lpstr>
      <vt:lpstr>Why Overloading?</vt:lpstr>
      <vt:lpstr>Slide 5</vt:lpstr>
      <vt:lpstr>Overloading Arithmetic</vt:lpstr>
      <vt:lpstr>Slide 7</vt:lpstr>
      <vt:lpstr>Slide 8</vt:lpstr>
      <vt:lpstr>Slide 9</vt:lpstr>
      <vt:lpstr>Type Classes</vt:lpstr>
      <vt:lpstr>Intuition</vt:lpstr>
      <vt:lpstr>Intuition, continued.</vt:lpstr>
      <vt:lpstr>Intuition: Better Typing</vt:lpstr>
      <vt:lpstr>Intuition: Better Typing</vt:lpstr>
      <vt:lpstr>Type Class Design Overview</vt:lpstr>
      <vt:lpstr>Qualified Types</vt:lpstr>
      <vt:lpstr>Type Classes</vt:lpstr>
      <vt:lpstr>Compiling Overloaded Functions</vt:lpstr>
      <vt:lpstr>Compiling Type Classes</vt:lpstr>
      <vt:lpstr>Compiling Instance Declarations</vt:lpstr>
      <vt:lpstr>Implementation Summary</vt:lpstr>
      <vt:lpstr>Functions with Multiple Dictionaries</vt:lpstr>
      <vt:lpstr>Compositionality</vt:lpstr>
      <vt:lpstr>Compositionality</vt:lpstr>
      <vt:lpstr>Compound Translation</vt:lpstr>
      <vt:lpstr>Subclasses</vt:lpstr>
      <vt:lpstr>Numeric Literals</vt:lpstr>
      <vt:lpstr>Example: Complex Numbers</vt:lpstr>
      <vt:lpstr>Example: Complex Numbers</vt:lpstr>
      <vt:lpstr>Completely Different Example</vt:lpstr>
      <vt:lpstr>Quickcheck Uses Type Classes</vt:lpstr>
      <vt:lpstr>A completely different example: Quickcheck</vt:lpstr>
      <vt:lpstr>A completely different example: Quickcheck</vt:lpstr>
      <vt:lpstr>A completely different example: Quickcheck</vt:lpstr>
      <vt:lpstr>Many Type Classes</vt:lpstr>
      <vt:lpstr>Default Methods</vt:lpstr>
      <vt:lpstr>Deriving</vt:lpstr>
      <vt:lpstr>Type Inference</vt:lpstr>
      <vt:lpstr>Type Inference</vt:lpstr>
      <vt:lpstr>Type Inference</vt:lpstr>
      <vt:lpstr>Detecting Errors</vt:lpstr>
      <vt:lpstr>Constructor Classes</vt:lpstr>
      <vt:lpstr>Constructor Classes</vt:lpstr>
      <vt:lpstr>Constructor Classes</vt:lpstr>
      <vt:lpstr>Constructor Classes</vt:lpstr>
      <vt:lpstr>Constructor Classes</vt:lpstr>
      <vt:lpstr>Constructor Classes</vt:lpstr>
      <vt:lpstr>Constructor Classes</vt:lpstr>
      <vt:lpstr>Constructor Classes</vt:lpstr>
      <vt:lpstr>Type classes = OOP?</vt:lpstr>
      <vt:lpstr>Peyton Jones’ take on type classes over time</vt:lpstr>
      <vt:lpstr>Type-class fertility</vt:lpstr>
      <vt:lpstr>Type classes summary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taste of Haskell </dc:title>
  <dc:creator>Simon Peyton Jones</dc:creator>
  <cp:lastModifiedBy>Kathleen Fisher</cp:lastModifiedBy>
  <cp:revision>449</cp:revision>
  <cp:lastPrinted>2008-10-08T16:36:24Z</cp:lastPrinted>
  <dcterms:created xsi:type="dcterms:W3CDTF">2009-12-02T18:26:38Z</dcterms:created>
  <dcterms:modified xsi:type="dcterms:W3CDTF">2009-12-02T19:04:56Z</dcterms:modified>
</cp:coreProperties>
</file>