
<file path=[Content_Types].xml><?xml version="1.0" encoding="utf-8"?>
<Types xmlns="http://schemas.openxmlformats.org/package/2006/content-types">
  <Default Extension="rels" ContentType="application/vnd.openxmlformats-package.relationships+xml"/>
  <Override PartName="/ppt/slides/slide14.xml" ContentType="application/vnd.openxmlformats-officedocument.presentationml.slide+xml"/>
  <Default Extension="xml" ContentType="application/xml"/>
  <Override PartName="/ppt/slides/slide45.xml" ContentType="application/vnd.openxmlformats-officedocument.presentationml.slide+xml"/>
  <Override PartName="/ppt/tableStyles.xml" ContentType="application/vnd.openxmlformats-officedocument.presentationml.tableStyles+xml"/>
  <Override PartName="/ppt/notesSlides/notesSlide1.xml" ContentType="application/vnd.openxmlformats-officedocument.presentationml.notesSlide+xml"/>
  <Override PartName="/ppt/slides/slide28.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slides/slide5.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notesSlides/notesSlide9.xml" ContentType="application/vnd.openxmlformats-officedocument.presentationml.notesSlide+xml"/>
  <Override PartName="/ppt/slides/slide13.xml" ContentType="application/vnd.openxmlformats-officedocument.presentationml.slide+xml"/>
  <Override PartName="/ppt/slideMasters/slideMaster1.xml" ContentType="application/vnd.openxmlformats-officedocument.presentationml.slideMaster+xml"/>
  <Override PartName="/ppt/notesSlides/notesSlide15.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Override PartName="/ppt/slides/slide44.xml" ContentType="application/vnd.openxmlformats-officedocument.presentationml.slide+xml"/>
  <Override PartName="/ppt/handoutMasters/handoutMaster1.xml" ContentType="application/vnd.openxmlformats-officedocument.presentationml.handoutMaster+xml"/>
  <Override PartName="/ppt/slides/slide27.xml" ContentType="application/vnd.openxmlformats-officedocument.presentationml.slide+xml"/>
  <Override PartName="/ppt/slides/slide20.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notesSlides/notesSlide8.xml" ContentType="application/vnd.openxmlformats-officedocument.presentationml.notesSlide+xml"/>
  <Default Extension="png" ContentType="image/png"/>
  <Override PartName="/ppt/slideLayouts/slideLayout4.xml" ContentType="application/vnd.openxmlformats-officedocument.presentationml.slideLayout+xml"/>
  <Override PartName="/ppt/slides/slide12.xml" ContentType="application/vnd.openxmlformats-officedocument.presentationml.slide+xml"/>
  <Override PartName="/ppt/notesSlides/notesSlide14.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slides/slide43.xml" ContentType="application/vnd.openxmlformats-officedocument.presentationml.slide+xml"/>
  <Override PartName="/ppt/slides/slide26.xml" ContentType="application/vnd.openxmlformats-officedocument.presentationml.slide+xml"/>
  <Override PartName="/ppt/slides/slide52.xml" ContentType="application/vnd.openxmlformats-officedocument.presentationml.slide+xml"/>
  <Override PartName="/ppt/slides/slide35.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notesSlides/notesSlide13.xml" ContentType="application/vnd.openxmlformats-officedocument.presentationml.notesSlide+xml"/>
  <Override PartName="/ppt/slides/slide49.xml" ContentType="application/vnd.openxmlformats-officedocument.presentationml.slide+xml"/>
  <Override PartName="/ppt/notesSlides/notesSlide5.xml" ContentType="application/vnd.openxmlformats-officedocument.presentationml.notesSlide+xml"/>
  <Override PartName="/ppt/slides/slide42.xml" ContentType="application/vnd.openxmlformats-officedocument.presentationml.slide+xml"/>
  <Override PartName="/ppt/slides/slide25.xml" ContentType="application/vnd.openxmlformats-officedocument.presentationml.slide+xml"/>
  <Override PartName="/ppt/slides/slide51.xml" ContentType="application/vnd.openxmlformats-officedocument.presentationml.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slides/slide10.xml" ContentType="application/vnd.openxmlformats-officedocument.presentationml.slide+xml"/>
  <Override PartName="/ppt/notesSlides/notesSlide12.xml" ContentType="application/vnd.openxmlformats-officedocument.presentationml.notesSlide+xml"/>
  <Override PartName="/docProps/app.xml" ContentType="application/vnd.openxmlformats-officedocument.extended-properties+xml"/>
  <Override PartName="/ppt/slides/slide48.xml" ContentType="application/vnd.openxmlformats-officedocument.presentationml.slide+xml"/>
  <Override PartName="/ppt/notesSlides/notesSlide4.xml" ContentType="application/vnd.openxmlformats-officedocument.presentationml.notesSlide+xml"/>
  <Override PartName="/ppt/slides/slide41.xml" ContentType="application/vnd.openxmlformats-officedocument.presentationml.slide+xml"/>
  <Override PartName="/ppt/theme/theme3.xml" ContentType="application/vnd.openxmlformats-officedocument.theme+xml"/>
  <Override PartName="/ppt/slides/slide24.xml" ContentType="application/vnd.openxmlformats-officedocument.presentationml.slide+xml"/>
  <Override PartName="/ppt/notesSlides/notesSlide10.xml" ContentType="application/vnd.openxmlformats-officedocument.presentationml.notesSlide+xml"/>
  <Override PartName="/ppt/slides/slide50.xml" ContentType="application/vnd.openxmlformats-officedocument.presentationml.slide+xml"/>
  <Override PartName="/ppt/slides/slide8.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Default Extension="jpeg" ContentType="image/jpeg"/>
  <Override PartName="/ppt/viewProps.xml" ContentType="application/vnd.openxmlformats-officedocument.presentationml.viewProps+xml"/>
  <Override PartName="/ppt/notesSlides/notesSlide11.xml" ContentType="application/vnd.openxmlformats-officedocument.presentationml.notesSlide+xml"/>
  <Override PartName="/ppt/slides/slide47.xml" ContentType="application/vnd.openxmlformats-officedocument.presentationml.slide+xml"/>
  <Override PartName="/ppt/notesSlides/notesSlide3.xml" ContentType="application/vnd.openxmlformats-officedocument.presentationml.notesSlide+xml"/>
  <Override PartName="/ppt/slides/slide40.xml" ContentType="application/vnd.openxmlformats-officedocument.presentationml.slide+xml"/>
  <Override PartName="/ppt/theme/theme2.xml" ContentType="application/vnd.openxmlformats-officedocument.theme+xml"/>
  <Override PartName="/ppt/slideLayouts/slideLayout11.xml" ContentType="application/vnd.openxmlformats-officedocument.presentationml.slideLayout+xml"/>
  <Override PartName="/ppt/slides/slide39.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Layouts/slideLayout7.xml" ContentType="application/vnd.openxmlformats-officedocument.presentationml.slideLayout+xml"/>
  <Override PartName="/ppt/slides/slide32.xml" ContentType="application/vnd.openxmlformats-officedocument.presentationml.slide+xml"/>
  <Override PartName="/ppt/notesMasters/notesMaster1.xml" ContentType="application/vnd.openxmlformats-officedocument.presentationml.notesMaster+xml"/>
  <Override PartName="/ppt/slides/slide15.xml" ContentType="application/vnd.openxmlformats-officedocument.presentationml.slide+xml"/>
  <Override PartName="/ppt/slides/slide46.xml" ContentType="application/vnd.openxmlformats-officedocument.presentationml.slide+xml"/>
  <Override PartName="/ppt/notesSlides/notesSlide2.xml" ContentType="application/vnd.openxmlformats-officedocument.presentationml.notesSlide+xml"/>
  <Override PartName="/ppt/slides/slide29.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31.xml" ContentType="application/vnd.openxmlformats-officedocument.presentationml.slide+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notesMasterIdLst>
    <p:notesMasterId r:id="rId54"/>
  </p:notesMasterIdLst>
  <p:handoutMasterIdLst>
    <p:handoutMasterId r:id="rId55"/>
  </p:handoutMasterIdLst>
  <p:sldIdLst>
    <p:sldId id="256" r:id="rId2"/>
    <p:sldId id="396" r:id="rId3"/>
    <p:sldId id="397" r:id="rId4"/>
    <p:sldId id="398" r:id="rId5"/>
    <p:sldId id="399" r:id="rId6"/>
    <p:sldId id="462" r:id="rId7"/>
    <p:sldId id="463" r:id="rId8"/>
    <p:sldId id="400" r:id="rId9"/>
    <p:sldId id="401" r:id="rId10"/>
    <p:sldId id="402" r:id="rId11"/>
    <p:sldId id="403" r:id="rId12"/>
    <p:sldId id="404" r:id="rId13"/>
    <p:sldId id="434" r:id="rId14"/>
    <p:sldId id="435" r:id="rId15"/>
    <p:sldId id="405" r:id="rId16"/>
    <p:sldId id="436" r:id="rId17"/>
    <p:sldId id="437" r:id="rId18"/>
    <p:sldId id="438" r:id="rId19"/>
    <p:sldId id="439" r:id="rId20"/>
    <p:sldId id="440" r:id="rId21"/>
    <p:sldId id="441" r:id="rId22"/>
    <p:sldId id="407" r:id="rId23"/>
    <p:sldId id="424" r:id="rId24"/>
    <p:sldId id="442" r:id="rId25"/>
    <p:sldId id="443" r:id="rId26"/>
    <p:sldId id="444" r:id="rId27"/>
    <p:sldId id="445" r:id="rId28"/>
    <p:sldId id="446" r:id="rId29"/>
    <p:sldId id="409" r:id="rId30"/>
    <p:sldId id="410" r:id="rId31"/>
    <p:sldId id="447" r:id="rId32"/>
    <p:sldId id="448" r:id="rId33"/>
    <p:sldId id="449" r:id="rId34"/>
    <p:sldId id="452" r:id="rId35"/>
    <p:sldId id="453" r:id="rId36"/>
    <p:sldId id="412" r:id="rId37"/>
    <p:sldId id="454" r:id="rId38"/>
    <p:sldId id="459" r:id="rId39"/>
    <p:sldId id="460" r:id="rId40"/>
    <p:sldId id="461" r:id="rId41"/>
    <p:sldId id="430" r:id="rId42"/>
    <p:sldId id="431" r:id="rId43"/>
    <p:sldId id="433" r:id="rId44"/>
    <p:sldId id="415" r:id="rId45"/>
    <p:sldId id="414" r:id="rId46"/>
    <p:sldId id="432" r:id="rId47"/>
    <p:sldId id="417" r:id="rId48"/>
    <p:sldId id="418" r:id="rId49"/>
    <p:sldId id="419" r:id="rId50"/>
    <p:sldId id="420" r:id="rId51"/>
    <p:sldId id="416" r:id="rId52"/>
    <p:sldId id="422" r:id="rId5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9CB084"/>
    <a:srgbClr val="001D62"/>
    <a:srgbClr val="FFC000"/>
    <a:srgbClr val="CCECFF"/>
    <a:srgbClr val="008000"/>
    <a:srgbClr val="99CCFF"/>
    <a:srgbClr val="0099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p:cViewPr>
        <p:scale>
          <a:sx n="85" d="100"/>
          <a:sy n="85" d="100"/>
        </p:scale>
        <p:origin x="-520" y="-67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notesMaster" Target="notesMasters/notesMaster1.xml"/><Relationship Id="rId55" Type="http://schemas.openxmlformats.org/officeDocument/2006/relationships/handoutMaster" Target="handoutMasters/handoutMaster1.xml"/><Relationship Id="rId56" Type="http://schemas.openxmlformats.org/officeDocument/2006/relationships/printerSettings" Target="printerSettings/printerSettings1.bin"/><Relationship Id="rId57" Type="http://schemas.openxmlformats.org/officeDocument/2006/relationships/presProps" Target="presProps.xml"/><Relationship Id="rId58" Type="http://schemas.openxmlformats.org/officeDocument/2006/relationships/viewProps" Target="viewProps.xml"/><Relationship Id="rId59" Type="http://schemas.openxmlformats.org/officeDocument/2006/relationships/theme" Target="theme/theme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2776651-511A-3A4F-959C-BAEA02A3D93D}" type="datetimeFigureOut">
              <a:rPr lang="en-US" smtClean="0"/>
              <a:pPr/>
              <a:t>9/29/09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7746D16-20DC-824C-B0EC-CFECC8F4381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F4865088-F839-8148-96D4-61237C209AE5}" type="datetime1">
              <a:rPr lang="en-US"/>
              <a:pPr>
                <a:defRPr/>
              </a:pPr>
              <a:t>9/29/09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382DF955-4F91-E84E-ADAC-A358411F86DB}"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Slide Image Placeholder 1"/>
          <p:cNvSpPr>
            <a:spLocks noGrp="1" noRot="1" noChangeAspec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
        <p:nvSpPr>
          <p:cNvPr id="153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3B25AA9-5F84-0C45-BF20-C8510593EF44}" type="slidenum">
              <a:rPr lang="en-GB" smtClean="0">
                <a:ea typeface="ＭＳ Ｐゴシック" charset="-128"/>
                <a:cs typeface="ＭＳ Ｐゴシック" charset="-128"/>
              </a:rPr>
              <a:pPr fontAlgn="base">
                <a:spcBef>
                  <a:spcPct val="0"/>
                </a:spcBef>
                <a:spcAft>
                  <a:spcPct val="0"/>
                </a:spcAft>
                <a:defRPr/>
              </a:pPr>
              <a:t>1</a:t>
            </a:fld>
            <a:endParaRPr lang="en-GB" smtClean="0">
              <a:ea typeface="ＭＳ Ｐゴシック" charset="-128"/>
              <a:cs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example shows how the pair pattern is</a:t>
            </a:r>
            <a:r>
              <a:rPr lang="en-US" baseline="0" dirty="0" smtClean="0"/>
              <a:t> handled in type inference.  </a:t>
            </a:r>
            <a:endParaRPr lang="en-US" dirty="0"/>
          </a:p>
        </p:txBody>
      </p:sp>
      <p:sp>
        <p:nvSpPr>
          <p:cNvPr id="4" name="Slide Number Placeholder 3"/>
          <p:cNvSpPr>
            <a:spLocks noGrp="1"/>
          </p:cNvSpPr>
          <p:nvPr>
            <p:ph type="sldNum" sz="quarter" idx="10"/>
          </p:nvPr>
        </p:nvSpPr>
        <p:spPr/>
        <p:txBody>
          <a:bodyPr/>
          <a:lstStyle/>
          <a:p>
            <a:pPr>
              <a:defRPr/>
            </a:pPr>
            <a:fld id="{382DF955-4F91-E84E-ADAC-A358411F86DB}" type="slidenum">
              <a:rPr lang="en-GB" smtClean="0"/>
              <a:pPr>
                <a:defRPr/>
              </a:pPr>
              <a:t>31</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latin typeface="Courier"/>
                <a:cs typeface="Courier"/>
              </a:rPr>
              <a:t>t_0 = (t_1, t_2) -&gt; t_8</a:t>
            </a:r>
          </a:p>
          <a:p>
            <a:r>
              <a:rPr lang="en-US" sz="1600" dirty="0" smtClean="0">
                <a:latin typeface="Courier"/>
                <a:cs typeface="Courier"/>
              </a:rPr>
              <a:t>t_7 = t_2</a:t>
            </a:r>
          </a:p>
          <a:p>
            <a:r>
              <a:rPr lang="en-US" sz="1600" dirty="0" smtClean="0">
                <a:latin typeface="Courier"/>
                <a:cs typeface="Courier"/>
              </a:rPr>
              <a:t>t_8 = t_8</a:t>
            </a:r>
          </a:p>
          <a:p>
            <a:r>
              <a:rPr lang="en-US" sz="1600" dirty="0" smtClean="0">
                <a:latin typeface="Courier"/>
                <a:cs typeface="Courier"/>
              </a:rPr>
              <a:t>so,</a:t>
            </a:r>
            <a:r>
              <a:rPr lang="en-US" sz="1600" baseline="0" dirty="0" smtClean="0">
                <a:latin typeface="Courier"/>
                <a:cs typeface="Courier"/>
              </a:rPr>
              <a:t> t_0 = (t_8 -&gt; t_8, t_8) -&gt; t_8</a:t>
            </a:r>
            <a:endParaRPr lang="en-US" sz="1600" dirty="0">
              <a:latin typeface="Courier"/>
              <a:cs typeface="Courier"/>
            </a:endParaRPr>
          </a:p>
        </p:txBody>
      </p:sp>
      <p:sp>
        <p:nvSpPr>
          <p:cNvPr id="4" name="Slide Number Placeholder 3"/>
          <p:cNvSpPr>
            <a:spLocks noGrp="1"/>
          </p:cNvSpPr>
          <p:nvPr>
            <p:ph type="sldNum" sz="quarter" idx="10"/>
          </p:nvPr>
        </p:nvSpPr>
        <p:spPr/>
        <p:txBody>
          <a:bodyPr/>
          <a:lstStyle/>
          <a:p>
            <a:pPr>
              <a:defRPr/>
            </a:pPr>
            <a:fld id="{382DF955-4F91-E84E-ADAC-A358411F86DB}" type="slidenum">
              <a:rPr lang="en-GB" smtClean="0"/>
              <a:pPr>
                <a:defRPr/>
              </a:pPr>
              <a:t>34</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latin typeface="Courier"/>
                <a:cs typeface="Courier"/>
              </a:rPr>
              <a:t>t_0 = (t_1, t_2) -&gt; t_8</a:t>
            </a:r>
          </a:p>
          <a:p>
            <a:r>
              <a:rPr lang="en-US" sz="1600" dirty="0" smtClean="0">
                <a:latin typeface="Courier"/>
                <a:cs typeface="Courier"/>
              </a:rPr>
              <a:t>t_7 = t_2</a:t>
            </a:r>
          </a:p>
          <a:p>
            <a:r>
              <a:rPr lang="en-US" sz="1600" dirty="0" smtClean="0">
                <a:latin typeface="Courier"/>
                <a:cs typeface="Courier"/>
              </a:rPr>
              <a:t>t_8 = t_8</a:t>
            </a:r>
          </a:p>
          <a:p>
            <a:r>
              <a:rPr lang="en-US" sz="1600" dirty="0" smtClean="0">
                <a:latin typeface="Courier"/>
                <a:cs typeface="Courier"/>
              </a:rPr>
              <a:t>so,</a:t>
            </a:r>
            <a:r>
              <a:rPr lang="en-US" sz="1600" baseline="0" dirty="0" smtClean="0">
                <a:latin typeface="Courier"/>
                <a:cs typeface="Courier"/>
              </a:rPr>
              <a:t> t_0 = (t_8 -&gt; t_8, t_8) -&gt; t_8</a:t>
            </a:r>
            <a:endParaRPr lang="en-US" sz="1600" dirty="0">
              <a:latin typeface="Courier"/>
              <a:cs typeface="Courier"/>
            </a:endParaRPr>
          </a:p>
        </p:txBody>
      </p:sp>
      <p:sp>
        <p:nvSpPr>
          <p:cNvPr id="4" name="Slide Number Placeholder 3"/>
          <p:cNvSpPr>
            <a:spLocks noGrp="1"/>
          </p:cNvSpPr>
          <p:nvPr>
            <p:ph type="sldNum" sz="quarter" idx="10"/>
          </p:nvPr>
        </p:nvSpPr>
        <p:spPr/>
        <p:txBody>
          <a:bodyPr/>
          <a:lstStyle/>
          <a:p>
            <a:pPr>
              <a:defRPr/>
            </a:pPr>
            <a:fld id="{382DF955-4F91-E84E-ADAC-A358411F86DB}" type="slidenum">
              <a:rPr lang="en-GB" smtClean="0"/>
              <a:pPr>
                <a:defRPr/>
              </a:pPr>
              <a:t>35</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that this same procedure handles recursive function invocations with no</a:t>
            </a:r>
            <a:r>
              <a:rPr lang="en-US" baseline="0" dirty="0" smtClean="0"/>
              <a:t> special cases…</a:t>
            </a:r>
            <a:endParaRPr lang="en-US" dirty="0"/>
          </a:p>
        </p:txBody>
      </p:sp>
      <p:sp>
        <p:nvSpPr>
          <p:cNvPr id="4" name="Slide Number Placeholder 3"/>
          <p:cNvSpPr>
            <a:spLocks noGrp="1"/>
          </p:cNvSpPr>
          <p:nvPr>
            <p:ph type="sldNum" sz="quarter" idx="10"/>
          </p:nvPr>
        </p:nvSpPr>
        <p:spPr/>
        <p:txBody>
          <a:bodyPr/>
          <a:lstStyle/>
          <a:p>
            <a:pPr>
              <a:defRPr/>
            </a:pPr>
            <a:fld id="{382DF955-4F91-E84E-ADAC-A358411F86DB}" type="slidenum">
              <a:rPr lang="en-GB" smtClean="0"/>
              <a:pPr>
                <a:defRPr/>
              </a:pPr>
              <a:t>40</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82DF955-4F91-E84E-ADAC-A358411F86DB}" type="slidenum">
              <a:rPr lang="en-GB" smtClean="0"/>
              <a:pPr>
                <a:defRPr/>
              </a:pPr>
              <a:t>43</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Tool for doing type inference for </a:t>
            </a:r>
            <a:r>
              <a:rPr lang="en-US" dirty="0" err="1" smtClean="0"/>
              <a:t>uHaskell</a:t>
            </a:r>
            <a:r>
              <a:rPr lang="en-US" baseline="0" dirty="0" smtClean="0"/>
              <a:t> programs will be available on the pod machines shortly.  It can generate the various parse trees we’ve been seeing in the slides, so you can use it to play with how type inference works.  In addition, the tool is written in Haskell itself, so you can look at it as an example of a small but real program written in the language.  I’ll post information about where it is, etc on courseware.  It is work in progress, so if you find bugs, feel free to send me email reporting them.</a:t>
            </a:r>
            <a:endParaRPr lang="en-US" dirty="0"/>
          </a:p>
        </p:txBody>
      </p:sp>
      <p:sp>
        <p:nvSpPr>
          <p:cNvPr id="4" name="Slide Number Placeholder 3"/>
          <p:cNvSpPr>
            <a:spLocks noGrp="1"/>
          </p:cNvSpPr>
          <p:nvPr>
            <p:ph type="sldNum" sz="quarter" idx="10"/>
          </p:nvPr>
        </p:nvSpPr>
        <p:spPr/>
        <p:txBody>
          <a:bodyPr/>
          <a:lstStyle/>
          <a:p>
            <a:pPr>
              <a:defRPr/>
            </a:pPr>
            <a:fld id="{382DF955-4F91-E84E-ADAC-A358411F86DB}" type="slidenum">
              <a:rPr lang="en-GB" smtClean="0"/>
              <a:pPr>
                <a:defRPr/>
              </a:pPr>
              <a:t>46</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Miranda has only</a:t>
            </a:r>
            <a:r>
              <a:rPr lang="en-US" baseline="0" dirty="0" smtClean="0"/>
              <a:t> a single type of integer, of arbitrary precision, so the set of integers </a:t>
            </a:r>
            <a:r>
              <a:rPr lang="en-US" baseline="0" dirty="0" err="1" smtClean="0"/>
              <a:t>representable</a:t>
            </a:r>
            <a:r>
              <a:rPr lang="en-US" baseline="0" dirty="0" smtClean="0"/>
              <a:t> in 32 bits is not a type.</a:t>
            </a:r>
          </a:p>
          <a:p>
            <a:endParaRPr lang="en-US" baseline="0" dirty="0" smtClean="0"/>
          </a:p>
          <a:p>
            <a:r>
              <a:rPr lang="en-US" baseline="0" dirty="0" smtClean="0"/>
              <a:t>In contrast, languages in development now have dependent type systems in which it is possible to represent types such as the “even” integers.  Often such languages require the programmer to provide a proof that a given expression will be even, however, or permit the type system to be </a:t>
            </a:r>
            <a:r>
              <a:rPr lang="en-US" baseline="0" dirty="0" err="1" smtClean="0"/>
              <a:t>undecidable</a:t>
            </a:r>
            <a:r>
              <a:rPr lang="en-US" baseline="0" dirty="0" smtClean="0"/>
              <a:t>.</a:t>
            </a:r>
            <a:endParaRPr lang="en-US" dirty="0"/>
          </a:p>
        </p:txBody>
      </p:sp>
      <p:sp>
        <p:nvSpPr>
          <p:cNvPr id="4" name="Slide Number Placeholder 3"/>
          <p:cNvSpPr>
            <a:spLocks noGrp="1"/>
          </p:cNvSpPr>
          <p:nvPr>
            <p:ph type="sldNum" sz="quarter" idx="10"/>
          </p:nvPr>
        </p:nvSpPr>
        <p:spPr/>
        <p:txBody>
          <a:bodyPr/>
          <a:lstStyle/>
          <a:p>
            <a:pPr>
              <a:defRPr/>
            </a:pPr>
            <a:fld id="{382DF955-4F91-E84E-ADAC-A358411F86DB}" type="slidenum">
              <a:rPr lang="en-GB" smtClean="0"/>
              <a:pPr>
                <a:defRPr/>
              </a:pPr>
              <a:t>4</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is a type error?</a:t>
            </a:r>
            <a:endParaRPr lang="en-US" dirty="0"/>
          </a:p>
        </p:txBody>
      </p:sp>
      <p:sp>
        <p:nvSpPr>
          <p:cNvPr id="4" name="Slide Number Placeholder 3"/>
          <p:cNvSpPr>
            <a:spLocks noGrp="1"/>
          </p:cNvSpPr>
          <p:nvPr>
            <p:ph type="sldNum" sz="quarter" idx="10"/>
          </p:nvPr>
        </p:nvSpPr>
        <p:spPr/>
        <p:txBody>
          <a:bodyPr/>
          <a:lstStyle/>
          <a:p>
            <a:pPr>
              <a:defRPr/>
            </a:pPr>
            <a:fld id="{382DF955-4F91-E84E-ADAC-A358411F86DB}" type="slidenum">
              <a:rPr lang="en-GB" smtClean="0"/>
              <a:pPr>
                <a:defRPr/>
              </a:pPr>
              <a:t>5</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r>
              <a:rPr lang="en-US" dirty="0" smtClean="0"/>
              <a:t>But how does the compiler</a:t>
            </a:r>
            <a:r>
              <a:rPr lang="en-US" baseline="0" dirty="0" smtClean="0"/>
              <a:t> know when to issue a type error?</a:t>
            </a:r>
          </a:p>
          <a:p>
            <a:pPr>
              <a:buFontTx/>
              <a:buChar char="-"/>
            </a:pPr>
            <a:r>
              <a:rPr lang="en-US" baseline="0" dirty="0" smtClean="0"/>
              <a:t>But sometimes we have different types that share the same representation: Student IDs and phone numbers, as a possible example.</a:t>
            </a:r>
          </a:p>
          <a:p>
            <a:pPr>
              <a:buFontTx/>
              <a:buChar char="-"/>
            </a:pPr>
            <a:r>
              <a:rPr lang="en-US" baseline="0" dirty="0" smtClean="0"/>
              <a:t> High level definition: how can you tell what is consistent with definition?</a:t>
            </a:r>
            <a:endParaRPr lang="en-US" dirty="0"/>
          </a:p>
        </p:txBody>
      </p:sp>
      <p:sp>
        <p:nvSpPr>
          <p:cNvPr id="4" name="Slide Number Placeholder 3"/>
          <p:cNvSpPr>
            <a:spLocks noGrp="1"/>
          </p:cNvSpPr>
          <p:nvPr>
            <p:ph type="sldNum" sz="quarter" idx="10"/>
          </p:nvPr>
        </p:nvSpPr>
        <p:spPr/>
        <p:txBody>
          <a:bodyPr/>
          <a:lstStyle/>
          <a:p>
            <a:pPr>
              <a:defRPr/>
            </a:pPr>
            <a:fld id="{382DF955-4F91-E84E-ADAC-A358411F86DB}" type="slidenum">
              <a:rPr lang="en-GB" smtClean="0"/>
              <a:pPr>
                <a:defRPr/>
              </a:pPr>
              <a:t>6</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82DF955-4F91-E84E-ADAC-A358411F86DB}" type="slidenum">
              <a:rPr lang="en-GB" smtClean="0"/>
              <a:pPr>
                <a:defRPr/>
              </a:pPr>
              <a:t>8</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Why does pointer arithmetic make a language</a:t>
            </a:r>
            <a:r>
              <a:rPr lang="en-US" baseline="0" dirty="0" smtClean="0"/>
              <a:t> unsafe?</a:t>
            </a:r>
            <a:endParaRPr lang="en-US" dirty="0"/>
          </a:p>
        </p:txBody>
      </p:sp>
      <p:sp>
        <p:nvSpPr>
          <p:cNvPr id="4" name="Slide Number Placeholder 3"/>
          <p:cNvSpPr>
            <a:spLocks noGrp="1"/>
          </p:cNvSpPr>
          <p:nvPr>
            <p:ph type="sldNum" sz="quarter" idx="10"/>
          </p:nvPr>
        </p:nvSpPr>
        <p:spPr/>
        <p:txBody>
          <a:bodyPr/>
          <a:lstStyle/>
          <a:p>
            <a:pPr>
              <a:defRPr/>
            </a:pPr>
            <a:fld id="{382DF955-4F91-E84E-ADAC-A358411F86DB}" type="slidenum">
              <a:rPr lang="en-GB" smtClean="0"/>
              <a:pPr>
                <a:defRPr/>
              </a:pPr>
              <a:t>10</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 constraints come from the environment.</a:t>
            </a:r>
            <a:r>
              <a:rPr lang="en-US" baseline="0" dirty="0" smtClean="0"/>
              <a:t>  We know that 2 has type </a:t>
            </a:r>
            <a:r>
              <a:rPr lang="en-US" baseline="0" dirty="0" err="1" smtClean="0"/>
              <a:t>Int</a:t>
            </a:r>
            <a:r>
              <a:rPr lang="en-US" baseline="0" dirty="0" smtClean="0"/>
              <a:t>, for example, and (+) has type </a:t>
            </a:r>
            <a:r>
              <a:rPr lang="en-US" baseline="0" dirty="0" err="1" smtClean="0"/>
              <a:t>Int</a:t>
            </a:r>
            <a:r>
              <a:rPr lang="en-US" baseline="0" dirty="0" smtClean="0"/>
              <a:t> -&gt; </a:t>
            </a:r>
            <a:r>
              <a:rPr lang="en-US" baseline="0" dirty="0" err="1" smtClean="0"/>
              <a:t>Int</a:t>
            </a:r>
            <a:r>
              <a:rPr lang="en-US" baseline="0" dirty="0" smtClean="0"/>
              <a:t> -&gt; </a:t>
            </a:r>
            <a:r>
              <a:rPr lang="en-US" baseline="0" dirty="0" err="1" smtClean="0"/>
              <a:t>Int</a:t>
            </a:r>
            <a:r>
              <a:rPr lang="en-US" baseline="0" dirty="0" smtClean="0"/>
              <a:t> (at last in </a:t>
            </a:r>
            <a:r>
              <a:rPr lang="en-US" baseline="0" dirty="0" err="1" smtClean="0"/>
              <a:t>uHaskell</a:t>
            </a:r>
            <a:r>
              <a:rPr lang="en-US" baseline="0" dirty="0" smtClean="0"/>
              <a:t>!)</a:t>
            </a:r>
          </a:p>
          <a:p>
            <a:r>
              <a:rPr lang="en-US" baseline="0" dirty="0" smtClean="0"/>
              <a:t>Other constraints come from the structure of the parse tree.  If we have an application node (@), for example, then we know the first child has to be a function. Furthermore, the type of the argument to the function must be the type of the second child of the application node.  The type of the application node itself must be the same as the return type of the function.</a:t>
            </a:r>
            <a:endParaRPr lang="en-US" dirty="0"/>
          </a:p>
        </p:txBody>
      </p:sp>
      <p:sp>
        <p:nvSpPr>
          <p:cNvPr id="4" name="Slide Number Placeholder 3"/>
          <p:cNvSpPr>
            <a:spLocks noGrp="1"/>
          </p:cNvSpPr>
          <p:nvPr>
            <p:ph type="sldNum" sz="quarter" idx="10"/>
          </p:nvPr>
        </p:nvSpPr>
        <p:spPr/>
        <p:txBody>
          <a:bodyPr/>
          <a:lstStyle/>
          <a:p>
            <a:pPr>
              <a:defRPr/>
            </a:pPr>
            <a:fld id="{382DF955-4F91-E84E-ADAC-A358411F86DB}" type="slidenum">
              <a:rPr lang="en-GB" smtClean="0"/>
              <a:pPr>
                <a:defRPr/>
              </a:pPr>
              <a:t>18</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Try building the parse tree yourself.</a:t>
            </a:r>
            <a:endParaRPr lang="en-US" dirty="0"/>
          </a:p>
        </p:txBody>
      </p:sp>
      <p:sp>
        <p:nvSpPr>
          <p:cNvPr id="4" name="Slide Number Placeholder 3"/>
          <p:cNvSpPr>
            <a:spLocks noGrp="1"/>
          </p:cNvSpPr>
          <p:nvPr>
            <p:ph type="sldNum" sz="quarter" idx="10"/>
          </p:nvPr>
        </p:nvSpPr>
        <p:spPr/>
        <p:txBody>
          <a:bodyPr/>
          <a:lstStyle/>
          <a:p>
            <a:pPr>
              <a:defRPr/>
            </a:pPr>
            <a:fld id="{382DF955-4F91-E84E-ADAC-A358411F86DB}" type="slidenum">
              <a:rPr lang="en-GB" smtClean="0"/>
              <a:pPr>
                <a:defRPr/>
              </a:pPr>
              <a:t>24</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Try generating constraints yourself.</a:t>
            </a:r>
            <a:endParaRPr lang="en-US" dirty="0"/>
          </a:p>
        </p:txBody>
      </p:sp>
      <p:sp>
        <p:nvSpPr>
          <p:cNvPr id="4" name="Slide Number Placeholder 3"/>
          <p:cNvSpPr>
            <a:spLocks noGrp="1"/>
          </p:cNvSpPr>
          <p:nvPr>
            <p:ph type="sldNum" sz="quarter" idx="10"/>
          </p:nvPr>
        </p:nvSpPr>
        <p:spPr/>
        <p:txBody>
          <a:bodyPr/>
          <a:lstStyle/>
          <a:p>
            <a:pPr>
              <a:defRPr/>
            </a:pPr>
            <a:fld id="{382DF955-4F91-E84E-ADAC-A358411F86DB}" type="slidenum">
              <a:rPr lang="en-GB" smtClean="0"/>
              <a:pPr>
                <a:defRPr/>
              </a:pPr>
              <a:t>26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defRPr>
            </a:lvl1pPr>
          </a:lstStyle>
          <a:p>
            <a:r>
              <a:rPr lang="en-US" dirty="0" smtClean="0"/>
              <a:t>Click to edit Master title style</a:t>
            </a:r>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13"/>
          <p:cNvSpPr>
            <a:spLocks noGrp="1"/>
          </p:cNvSpPr>
          <p:nvPr>
            <p:ph type="dt" sz="half" idx="10"/>
          </p:nvPr>
        </p:nvSpPr>
        <p:spPr/>
        <p:txBody>
          <a:bodyPr/>
          <a:lstStyle>
            <a:lvl1pPr>
              <a:defRPr/>
            </a:lvl1pPr>
          </a:lstStyle>
          <a:p>
            <a:pPr>
              <a:defRPr/>
            </a:pPr>
            <a:fld id="{68364BC8-5CBC-DE49-B989-A17605FF213C}" type="datetime1">
              <a:rPr lang="en-US"/>
              <a:pPr>
                <a:defRPr/>
              </a:pPr>
              <a:t>9/29/09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2B331DD1-A391-664A-9569-69DDD1D81CB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CA8B5A6-9910-8C4F-AA34-26D70FECA2A0}" type="datetime1">
              <a:rPr lang="en-US"/>
              <a:pPr>
                <a:defRPr/>
              </a:pPr>
              <a:t>9/29/09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712D15AF-BC29-6D45-8D82-C37FF2AF970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84B4B640-17F2-9947-AF38-C7462938E291}" type="datetime1">
              <a:rPr lang="en-US"/>
              <a:pPr>
                <a:defRPr/>
              </a:pPr>
              <a:t>9/29/09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DEA89944-86A7-CC44-BAFC-7A3DAD0FC3E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omic Sans MS" pitchFamily="66"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spcBef>
                <a:spcPts val="1800"/>
              </a:spcBef>
              <a:spcAft>
                <a:spcPts val="0"/>
              </a:spcAft>
              <a:buClr>
                <a:srgbClr val="FFFF00"/>
              </a:buClr>
              <a:buSzPct val="100000"/>
              <a:buFont typeface="Wingdings 2" pitchFamily="18" charset="2"/>
              <a:buChar char=""/>
              <a:defRPr>
                <a:latin typeface="Comic Sans MS" pitchFamily="66" charset="0"/>
              </a:defRPr>
            </a:lvl1pPr>
            <a:lvl2pPr>
              <a:buSzPct val="100000"/>
              <a:defRPr>
                <a:latin typeface="Comic Sans MS" pitchFamily="66" charset="0"/>
              </a:defRPr>
            </a:lvl2pPr>
            <a:lvl3pPr>
              <a:buSzPct val="100000"/>
              <a:defRPr>
                <a:latin typeface="Comic Sans MS" pitchFamily="66" charset="0"/>
              </a:defRPr>
            </a:lvl3pPr>
            <a:lvl4pPr>
              <a:buSzPct val="100000"/>
              <a:defRPr>
                <a:latin typeface="Comic Sans MS" pitchFamily="66" charset="0"/>
              </a:defRPr>
            </a:lvl4pPr>
            <a:lvl5pPr>
              <a:buSzPct val="100000"/>
              <a:defRPr>
                <a:latin typeface="Comic Sans MS" pitchFamily="66"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a:lvl1pPr>
          </a:lstStyle>
          <a:p>
            <a:pPr>
              <a:defRPr/>
            </a:pPr>
            <a:fld id="{F342C9FB-9377-344D-89D1-F9F26358C10B}" type="datetime1">
              <a:rPr lang="en-US"/>
              <a:pPr>
                <a:defRPr/>
              </a:pPr>
              <a:t>9/29/09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31654895-50A6-824B-9B38-DA9C777227A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13"/>
          <p:cNvSpPr>
            <a:spLocks noGrp="1"/>
          </p:cNvSpPr>
          <p:nvPr>
            <p:ph type="dt" sz="half" idx="10"/>
          </p:nvPr>
        </p:nvSpPr>
        <p:spPr/>
        <p:txBody>
          <a:bodyPr/>
          <a:lstStyle>
            <a:lvl1pPr>
              <a:defRPr/>
            </a:lvl1pPr>
          </a:lstStyle>
          <a:p>
            <a:pPr>
              <a:defRPr/>
            </a:pPr>
            <a:fld id="{A0A8F5F4-4164-8A44-BDAE-32C111A9E4D6}" type="datetime1">
              <a:rPr lang="en-US"/>
              <a:pPr>
                <a:defRPr/>
              </a:pPr>
              <a:t>9/29/09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9470E271-DC3F-DD47-B5C2-B99FF9645BC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5ADBECF1-9D87-1349-BF85-B3DA36C52FC5}" type="datetime1">
              <a:rPr lang="en-US"/>
              <a:pPr>
                <a:defRPr/>
              </a:pPr>
              <a:t>9/29/09</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705480D7-754C-294A-BE91-A773DEFB4A3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E83E4B44-D50A-4241-8969-66F81C73C9E9}" type="datetime1">
              <a:rPr lang="en-US"/>
              <a:pPr>
                <a:defRPr/>
              </a:pPr>
              <a:t>9/29/09</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4C0EC45C-E7D4-704A-B973-92E2F91B6D0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0628DAA7-F27F-B24C-AB4A-532190A507F6}" type="datetime1">
              <a:rPr lang="en-US"/>
              <a:pPr>
                <a:defRPr/>
              </a:pPr>
              <a:t>9/29/09</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A949EDEC-9E13-8845-9141-D2578BEA055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95F1C9F1-20BF-1C4E-8D0B-D658FF26F908}" type="datetime1">
              <a:rPr lang="en-US"/>
              <a:pPr>
                <a:defRPr/>
              </a:pPr>
              <a:t>9/29/09</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14C02C79-D564-FD40-8626-5CB2E5F0174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93ACACC9-83F2-3340-9B3C-97277F834F6D}" type="datetime1">
              <a:rPr lang="en-US"/>
              <a:pPr>
                <a:defRPr/>
              </a:pPr>
              <a:t>9/29/09</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288CB682-5AC4-B148-84F4-36EFED4D03D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pPr>
              <a:defRPr/>
            </a:pPr>
            <a:fld id="{EBFDD62B-C1BC-554F-A647-3989ECDB73F8}" type="datetime1">
              <a:rPr lang="en-US"/>
              <a:pPr>
                <a:defRPr/>
              </a:pPr>
              <a:t>9/29/09</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47735D7A-8762-6645-BA4D-7314A2ADCDF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2"/>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Autofit/>
            <a:scene3d>
              <a:camera prst="orthographicFront"/>
              <a:lightRig rig="soft" dir="t">
                <a:rot lat="0" lon="0" rev="16800000"/>
              </a:lightRig>
            </a:scene3d>
            <a:sp3d prstMaterial="softEdge">
              <a:bevelT w="0" h="0"/>
            </a:sp3d>
          </a:bodyPr>
          <a:lstStyle/>
          <a:p>
            <a:r>
              <a:rPr lang="en-US" dirty="0" smtClean="0"/>
              <a:t>Click to edit Master title style</a:t>
            </a:r>
            <a:endParaRPr lang="en-US" dirty="0"/>
          </a:p>
        </p:txBody>
      </p:sp>
      <p:sp>
        <p:nvSpPr>
          <p:cNvPr id="1027" name="Text Placeholder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a:solidFill>
                  <a:schemeClr val="tx1">
                    <a:shade val="50000"/>
                  </a:schemeClr>
                </a:solidFill>
                <a:latin typeface="+mn-lt"/>
                <a:ea typeface="+mn-ea"/>
                <a:cs typeface="+mn-cs"/>
              </a:defRPr>
            </a:lvl1pPr>
          </a:lstStyle>
          <a:p>
            <a:pPr>
              <a:defRPr/>
            </a:pPr>
            <a:fld id="{D26AFF4B-E44B-7144-AA7F-633C45DF58E1}" type="datetime1">
              <a:rPr lang="en-US"/>
              <a:pPr>
                <a:defRPr/>
              </a:pPr>
              <a:t>9/29/09</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ea typeface="+mn-ea"/>
                <a:cs typeface="+mn-cs"/>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a:solidFill>
                  <a:schemeClr val="tx1">
                    <a:shade val="50000"/>
                  </a:schemeClr>
                </a:solidFill>
                <a:latin typeface="+mn-lt"/>
                <a:ea typeface="+mn-ea"/>
                <a:cs typeface="+mn-cs"/>
              </a:defRPr>
            </a:lvl1pPr>
          </a:lstStyle>
          <a:p>
            <a:pPr>
              <a:defRPr/>
            </a:pPr>
            <a:fld id="{AABA9908-741A-6B47-BF53-A8CCBA8FF442}"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latin typeface="Chalkboard"/>
          <a:ea typeface="ＭＳ Ｐゴシック" charset="-128"/>
          <a:cs typeface="Chalkboard"/>
        </a:defRPr>
      </a:lvl1pPr>
      <a:lvl2pPr algn="ctr" rtl="0" eaLnBrk="0" fontAlgn="base" hangingPunct="0">
        <a:spcBef>
          <a:spcPct val="0"/>
        </a:spcBef>
        <a:spcAft>
          <a:spcPct val="0"/>
        </a:spcAft>
        <a:defRPr sz="4400" b="1">
          <a:solidFill>
            <a:schemeClr val="tx1"/>
          </a:solidFill>
          <a:latin typeface="Comic Sans MS" charset="0"/>
          <a:ea typeface="ＭＳ Ｐゴシック" charset="-128"/>
          <a:cs typeface="ＭＳ Ｐゴシック" charset="-128"/>
        </a:defRPr>
      </a:lvl2pPr>
      <a:lvl3pPr algn="ctr" rtl="0" eaLnBrk="0" fontAlgn="base" hangingPunct="0">
        <a:spcBef>
          <a:spcPct val="0"/>
        </a:spcBef>
        <a:spcAft>
          <a:spcPct val="0"/>
        </a:spcAft>
        <a:defRPr sz="4400" b="1">
          <a:solidFill>
            <a:schemeClr val="tx1"/>
          </a:solidFill>
          <a:latin typeface="Comic Sans MS" charset="0"/>
          <a:ea typeface="ＭＳ Ｐゴシック" charset="-128"/>
          <a:cs typeface="ＭＳ Ｐゴシック" charset="-128"/>
        </a:defRPr>
      </a:lvl3pPr>
      <a:lvl4pPr algn="ctr" rtl="0" eaLnBrk="0" fontAlgn="base" hangingPunct="0">
        <a:spcBef>
          <a:spcPct val="0"/>
        </a:spcBef>
        <a:spcAft>
          <a:spcPct val="0"/>
        </a:spcAft>
        <a:defRPr sz="4400" b="1">
          <a:solidFill>
            <a:schemeClr val="tx1"/>
          </a:solidFill>
          <a:latin typeface="Comic Sans MS" charset="0"/>
          <a:ea typeface="ＭＳ Ｐゴシック" charset="-128"/>
          <a:cs typeface="ＭＳ Ｐゴシック" charset="-128"/>
        </a:defRPr>
      </a:lvl4pPr>
      <a:lvl5pPr algn="ctr" rtl="0" eaLnBrk="0" fontAlgn="base" hangingPunct="0">
        <a:spcBef>
          <a:spcPct val="0"/>
        </a:spcBef>
        <a:spcAft>
          <a:spcPct val="0"/>
        </a:spcAft>
        <a:defRPr sz="4400" b="1">
          <a:solidFill>
            <a:schemeClr val="tx1"/>
          </a:solidFill>
          <a:latin typeface="Comic Sans MS" charset="0"/>
          <a:ea typeface="ＭＳ Ｐゴシック" charset="-128"/>
          <a:cs typeface="ＭＳ Ｐゴシック" charset="-128"/>
        </a:defRPr>
      </a:lvl5pPr>
      <a:lvl6pPr marL="457200" algn="ctr" rtl="0" fontAlgn="base">
        <a:spcBef>
          <a:spcPct val="0"/>
        </a:spcBef>
        <a:spcAft>
          <a:spcPct val="0"/>
        </a:spcAft>
        <a:defRPr sz="4100" b="1">
          <a:solidFill>
            <a:schemeClr val="tx1"/>
          </a:solidFill>
          <a:latin typeface="Lucida Sans" charset="0"/>
          <a:ea typeface="ＭＳ Ｐゴシック" charset="-128"/>
          <a:cs typeface="ＭＳ Ｐゴシック" charset="-128"/>
        </a:defRPr>
      </a:lvl6pPr>
      <a:lvl7pPr marL="914400" algn="ctr" rtl="0" fontAlgn="base">
        <a:spcBef>
          <a:spcPct val="0"/>
        </a:spcBef>
        <a:spcAft>
          <a:spcPct val="0"/>
        </a:spcAft>
        <a:defRPr sz="4100" b="1">
          <a:solidFill>
            <a:schemeClr val="tx1"/>
          </a:solidFill>
          <a:latin typeface="Lucida Sans" charset="0"/>
          <a:ea typeface="ＭＳ Ｐゴシック" charset="-128"/>
          <a:cs typeface="ＭＳ Ｐゴシック" charset="-128"/>
        </a:defRPr>
      </a:lvl7pPr>
      <a:lvl8pPr marL="1371600" algn="ctr" rtl="0" fontAlgn="base">
        <a:spcBef>
          <a:spcPct val="0"/>
        </a:spcBef>
        <a:spcAft>
          <a:spcPct val="0"/>
        </a:spcAft>
        <a:defRPr sz="4100" b="1">
          <a:solidFill>
            <a:schemeClr val="tx1"/>
          </a:solidFill>
          <a:latin typeface="Lucida Sans" charset="0"/>
          <a:ea typeface="ＭＳ Ｐゴシック" charset="-128"/>
          <a:cs typeface="ＭＳ Ｐゴシック" charset="-128"/>
        </a:defRPr>
      </a:lvl8pPr>
      <a:lvl9pPr marL="1828800" algn="ctr" rtl="0" fontAlgn="base">
        <a:spcBef>
          <a:spcPct val="0"/>
        </a:spcBef>
        <a:spcAft>
          <a:spcPct val="0"/>
        </a:spcAft>
        <a:defRPr sz="4100" b="1">
          <a:solidFill>
            <a:schemeClr val="tx1"/>
          </a:solidFill>
          <a:latin typeface="Lucida Sans" charset="0"/>
          <a:ea typeface="ＭＳ Ｐゴシック" charset="-128"/>
          <a:cs typeface="ＭＳ Ｐゴシック" charset="-128"/>
        </a:defRPr>
      </a:lvl9pPr>
    </p:titleStyle>
    <p:bodyStyle>
      <a:lvl1pPr marL="547688" indent="-411163" algn="l" rtl="0" eaLnBrk="0" fontAlgn="base" hangingPunct="0">
        <a:spcBef>
          <a:spcPct val="20000"/>
        </a:spcBef>
        <a:spcAft>
          <a:spcPct val="0"/>
        </a:spcAft>
        <a:buClr>
          <a:srgbClr val="F9F9F9"/>
        </a:buClr>
        <a:buSzPct val="65000"/>
        <a:buFont typeface="Wingdings 2" charset="2"/>
        <a:buChar char=""/>
        <a:defRPr sz="2800" kern="1200">
          <a:solidFill>
            <a:schemeClr val="tx1"/>
          </a:solidFill>
          <a:latin typeface="Comic Sans MS"/>
          <a:ea typeface="ＭＳ Ｐゴシック" charset="-128"/>
          <a:cs typeface="Comic Sans MS"/>
        </a:defRPr>
      </a:lvl1pPr>
      <a:lvl2pPr marL="868363" indent="-282575" algn="l" rtl="0" eaLnBrk="0" fontAlgn="base" hangingPunct="0">
        <a:spcBef>
          <a:spcPct val="20000"/>
        </a:spcBef>
        <a:spcAft>
          <a:spcPct val="0"/>
        </a:spcAft>
        <a:buClr>
          <a:schemeClr val="tx1"/>
        </a:buClr>
        <a:buSzPct val="80000"/>
        <a:buFont typeface="Wingdings 2" charset="2"/>
        <a:buChar char=""/>
        <a:defRPr sz="2400" kern="1200">
          <a:solidFill>
            <a:schemeClr val="tx1"/>
          </a:solidFill>
          <a:latin typeface="Comic Sans MS"/>
          <a:ea typeface="ＭＳ Ｐゴシック" charset="-128"/>
          <a:cs typeface="Comic Sans MS"/>
        </a:defRPr>
      </a:lvl2pPr>
      <a:lvl3pPr marL="1133475" indent="-228600" algn="l" rtl="0" eaLnBrk="0" fontAlgn="base" hangingPunct="0">
        <a:spcBef>
          <a:spcPct val="20000"/>
        </a:spcBef>
        <a:spcAft>
          <a:spcPct val="0"/>
        </a:spcAft>
        <a:buClr>
          <a:schemeClr val="tx1"/>
        </a:buClr>
        <a:buSzPct val="95000"/>
        <a:buFont typeface="Wingdings" charset="2"/>
        <a:buChar char=""/>
        <a:defRPr sz="2200" kern="1200">
          <a:solidFill>
            <a:schemeClr val="tx1"/>
          </a:solidFill>
          <a:latin typeface="Comic Sans MS"/>
          <a:ea typeface="ＭＳ Ｐゴシック" charset="-128"/>
          <a:cs typeface="Comic Sans MS"/>
        </a:defRPr>
      </a:lvl3pPr>
      <a:lvl4pPr marL="1352550" indent="-182563" algn="l" rtl="0" eaLnBrk="0" fontAlgn="base" hangingPunct="0">
        <a:spcBef>
          <a:spcPct val="20000"/>
        </a:spcBef>
        <a:spcAft>
          <a:spcPct val="0"/>
        </a:spcAft>
        <a:buClr>
          <a:schemeClr val="tx1"/>
        </a:buClr>
        <a:buSzPct val="100000"/>
        <a:buFont typeface="Wingdings 3" charset="2"/>
        <a:buChar char=""/>
        <a:defRPr sz="2000" kern="1200">
          <a:solidFill>
            <a:schemeClr val="tx1"/>
          </a:solidFill>
          <a:latin typeface="Comic Sans MS"/>
          <a:ea typeface="ＭＳ Ｐゴシック" charset="-128"/>
          <a:cs typeface="Comic Sans MS"/>
        </a:defRPr>
      </a:lvl4pPr>
      <a:lvl5pPr marL="1544638" indent="-182563" algn="l" rtl="0" eaLnBrk="0" fontAlgn="base" hangingPunct="0">
        <a:spcBef>
          <a:spcPct val="20000"/>
        </a:spcBef>
        <a:spcAft>
          <a:spcPct val="0"/>
        </a:spcAft>
        <a:buClr>
          <a:schemeClr val="tx1"/>
        </a:buClr>
        <a:buFont typeface="Wingdings 2" charset="2"/>
        <a:buChar char=""/>
        <a:defRPr sz="2000" kern="1200">
          <a:solidFill>
            <a:schemeClr val="tx1"/>
          </a:solidFill>
          <a:latin typeface="Comic Sans MS"/>
          <a:ea typeface="ＭＳ Ｐゴシック" charset="-128"/>
          <a:cs typeface="Comic Sans M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8.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9.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0.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1.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1.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3.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mtClean="0"/>
              <a:t>Types</a:t>
            </a:r>
            <a:endParaRPr lang="en-US" dirty="0"/>
          </a:p>
        </p:txBody>
      </p:sp>
      <p:sp>
        <p:nvSpPr>
          <p:cNvPr id="14339" name="Subtitle 2"/>
          <p:cNvSpPr>
            <a:spLocks noGrp="1"/>
          </p:cNvSpPr>
          <p:nvPr>
            <p:ph type="subTitle" idx="1"/>
          </p:nvPr>
        </p:nvSpPr>
        <p:spPr/>
        <p:txBody>
          <a:bodyPr/>
          <a:lstStyle/>
          <a:p>
            <a:r>
              <a:rPr lang="en-GB" smtClean="0"/>
              <a:t>Kathleen Fisher</a:t>
            </a:r>
          </a:p>
        </p:txBody>
      </p:sp>
      <p:sp>
        <p:nvSpPr>
          <p:cNvPr id="14340" name="TextBox 3"/>
          <p:cNvSpPr txBox="1">
            <a:spLocks noChangeArrowheads="1"/>
          </p:cNvSpPr>
          <p:nvPr/>
        </p:nvSpPr>
        <p:spPr bwMode="auto">
          <a:xfrm>
            <a:off x="546100" y="508000"/>
            <a:ext cx="838200" cy="369888"/>
          </a:xfrm>
          <a:prstGeom prst="rect">
            <a:avLst/>
          </a:prstGeom>
          <a:noFill/>
          <a:ln w="9525">
            <a:noFill/>
            <a:miter lim="800000"/>
            <a:headEnd/>
            <a:tailEnd/>
          </a:ln>
        </p:spPr>
        <p:txBody>
          <a:bodyPr wrap="none">
            <a:prstTxWarp prst="textNoShape">
              <a:avLst/>
            </a:prstTxWarp>
            <a:spAutoFit/>
          </a:bodyPr>
          <a:lstStyle/>
          <a:p>
            <a:r>
              <a:rPr lang="en-US">
                <a:latin typeface="Comic Sans MS" charset="0"/>
                <a:ea typeface="Comic Sans MS" charset="0"/>
                <a:cs typeface="Comic Sans MS" charset="0"/>
              </a:rPr>
              <a:t>cs242</a:t>
            </a:r>
          </a:p>
        </p:txBody>
      </p:sp>
      <p:sp>
        <p:nvSpPr>
          <p:cNvPr id="14341" name="TextBox 4"/>
          <p:cNvSpPr txBox="1">
            <a:spLocks noChangeArrowheads="1"/>
          </p:cNvSpPr>
          <p:nvPr/>
        </p:nvSpPr>
        <p:spPr bwMode="auto">
          <a:xfrm>
            <a:off x="1409700" y="5092700"/>
            <a:ext cx="6324600" cy="923925"/>
          </a:xfrm>
          <a:prstGeom prst="rect">
            <a:avLst/>
          </a:prstGeom>
          <a:noFill/>
          <a:ln w="9525">
            <a:noFill/>
            <a:miter lim="800000"/>
            <a:headEnd/>
            <a:tailEnd/>
          </a:ln>
        </p:spPr>
        <p:txBody>
          <a:bodyPr>
            <a:prstTxWarp prst="textNoShape">
              <a:avLst/>
            </a:prstTxWarp>
            <a:spAutoFit/>
          </a:bodyPr>
          <a:lstStyle/>
          <a:p>
            <a:pPr algn="ctr"/>
            <a:r>
              <a:rPr lang="en-US">
                <a:latin typeface="Comic Sans MS" charset="0"/>
                <a:ea typeface="Comic Sans MS" charset="0"/>
                <a:cs typeface="Comic Sans MS" charset="0"/>
              </a:rPr>
              <a:t>Reading: “Concepts in Programming Languages”, Chapter 6</a:t>
            </a:r>
          </a:p>
          <a:p>
            <a:pPr algn="ctr"/>
            <a:r>
              <a:rPr lang="en-US">
                <a:latin typeface="Comic Sans MS" charset="0"/>
                <a:ea typeface="Comic Sans MS" charset="0"/>
                <a:cs typeface="Comic Sans MS" charset="0"/>
              </a:rPr>
              <a:t>         </a:t>
            </a:r>
          </a:p>
          <a:p>
            <a:pPr algn="ctr"/>
            <a:r>
              <a:rPr lang="en-US">
                <a:latin typeface="Comic Sans MS" charset="0"/>
                <a:ea typeface="Comic Sans MS" charset="0"/>
                <a:cs typeface="Comic Sans MS" charset="0"/>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6" name="Rectangle 4"/>
          <p:cNvSpPr>
            <a:spLocks noGrp="1" noChangeArrowheads="1"/>
          </p:cNvSpPr>
          <p:nvPr>
            <p:ph type="title"/>
          </p:nvPr>
        </p:nvSpPr>
        <p:spPr>
          <a:xfrm>
            <a:off x="349250" y="228600"/>
            <a:ext cx="8445500" cy="914400"/>
          </a:xfrm>
        </p:spPr>
        <p:txBody>
          <a:bodyPr/>
          <a:lstStyle/>
          <a:p>
            <a:pPr eaLnBrk="1" hangingPunct="1">
              <a:defRPr/>
            </a:pPr>
            <a:r>
              <a:rPr lang="en-US" sz="3700" dirty="0"/>
              <a:t>Relative</a:t>
            </a:r>
            <a:r>
              <a:rPr lang="en-US" sz="3700" dirty="0" smtClean="0"/>
              <a:t> Type-Safety </a:t>
            </a:r>
            <a:r>
              <a:rPr lang="en-US" sz="3700" dirty="0"/>
              <a:t>of</a:t>
            </a:r>
            <a:r>
              <a:rPr lang="en-US" sz="3700" dirty="0" smtClean="0"/>
              <a:t> Languages </a:t>
            </a:r>
            <a:endParaRPr lang="en-US" sz="3700" dirty="0"/>
          </a:p>
        </p:txBody>
      </p:sp>
      <p:sp>
        <p:nvSpPr>
          <p:cNvPr id="22531" name="Rectangle 5"/>
          <p:cNvSpPr>
            <a:spLocks noGrp="1" noChangeArrowheads="1"/>
          </p:cNvSpPr>
          <p:nvPr>
            <p:ph type="body" idx="1"/>
          </p:nvPr>
        </p:nvSpPr>
        <p:spPr>
          <a:xfrm>
            <a:off x="457200" y="1511300"/>
            <a:ext cx="8229600" cy="4889500"/>
          </a:xfrm>
        </p:spPr>
        <p:txBody>
          <a:bodyPr/>
          <a:lstStyle/>
          <a:p>
            <a:pPr eaLnBrk="1" hangingPunct="1">
              <a:spcAft>
                <a:spcPct val="0"/>
              </a:spcAft>
              <a:buFont typeface="Wingdings 2" charset="2"/>
              <a:buChar char=""/>
            </a:pPr>
            <a:r>
              <a:rPr lang="en-US" sz="2400" dirty="0">
                <a:solidFill>
                  <a:srgbClr val="FFFF00"/>
                </a:solidFill>
                <a:latin typeface="Comic Sans MS" charset="0"/>
              </a:rPr>
              <a:t>Not safe</a:t>
            </a:r>
            <a:r>
              <a:rPr lang="en-US" sz="2400" dirty="0">
                <a:latin typeface="Comic Sans MS" charset="0"/>
              </a:rPr>
              <a:t>: BCPL family, including C and C++</a:t>
            </a:r>
          </a:p>
          <a:p>
            <a:pPr lvl="1" eaLnBrk="1" hangingPunct="1"/>
            <a:r>
              <a:rPr lang="en-US" sz="2000" dirty="0">
                <a:latin typeface="Comic Sans MS" charset="0"/>
              </a:rPr>
              <a:t>Casts,  pointer arithmetic</a:t>
            </a:r>
          </a:p>
          <a:p>
            <a:pPr eaLnBrk="1" hangingPunct="1">
              <a:spcAft>
                <a:spcPct val="0"/>
              </a:spcAft>
              <a:buFont typeface="Wingdings 2" charset="2"/>
              <a:buChar char=""/>
            </a:pPr>
            <a:r>
              <a:rPr lang="en-US" sz="2400" dirty="0">
                <a:solidFill>
                  <a:srgbClr val="FFFF00"/>
                </a:solidFill>
                <a:latin typeface="Comic Sans MS" charset="0"/>
              </a:rPr>
              <a:t>Almost safe</a:t>
            </a:r>
            <a:r>
              <a:rPr lang="en-US" sz="2400" dirty="0">
                <a:latin typeface="Comic Sans MS" charset="0"/>
              </a:rPr>
              <a:t>: </a:t>
            </a:r>
            <a:r>
              <a:rPr lang="en-US" sz="2400" dirty="0" err="1">
                <a:latin typeface="Comic Sans MS" charset="0"/>
              </a:rPr>
              <a:t>Algol</a:t>
            </a:r>
            <a:r>
              <a:rPr lang="en-US" sz="2400" dirty="0">
                <a:latin typeface="Comic Sans MS" charset="0"/>
              </a:rPr>
              <a:t> family, Pascal, </a:t>
            </a:r>
            <a:r>
              <a:rPr lang="en-US" sz="2400" dirty="0" err="1">
                <a:latin typeface="Comic Sans MS" charset="0"/>
              </a:rPr>
              <a:t>Ada</a:t>
            </a:r>
            <a:r>
              <a:rPr lang="en-US" sz="2400" dirty="0">
                <a:latin typeface="Comic Sans MS" charset="0"/>
              </a:rPr>
              <a:t>. </a:t>
            </a:r>
          </a:p>
          <a:p>
            <a:pPr lvl="1" eaLnBrk="1" hangingPunct="1"/>
            <a:r>
              <a:rPr lang="en-US" sz="2000" dirty="0">
                <a:latin typeface="Comic Sans MS" charset="0"/>
              </a:rPr>
              <a:t>Dangling pointers. </a:t>
            </a:r>
          </a:p>
          <a:p>
            <a:pPr lvl="2" eaLnBrk="1" hangingPunct="1"/>
            <a:r>
              <a:rPr lang="en-US" sz="2000" dirty="0">
                <a:latin typeface="Comic Sans MS" charset="0"/>
              </a:rPr>
              <a:t>Allocate a pointer </a:t>
            </a:r>
            <a:r>
              <a:rPr lang="en-US" sz="2000" dirty="0" err="1">
                <a:latin typeface="Comic Sans MS" charset="0"/>
              </a:rPr>
              <a:t>p</a:t>
            </a:r>
            <a:r>
              <a:rPr lang="en-US" sz="2000" dirty="0">
                <a:latin typeface="Comic Sans MS" charset="0"/>
              </a:rPr>
              <a:t> to an integer, </a:t>
            </a:r>
            <a:r>
              <a:rPr lang="en-US" sz="2000" dirty="0" err="1">
                <a:latin typeface="Comic Sans MS" charset="0"/>
              </a:rPr>
              <a:t>deallocate</a:t>
            </a:r>
            <a:r>
              <a:rPr lang="en-US" sz="2000" dirty="0">
                <a:latin typeface="Comic Sans MS" charset="0"/>
              </a:rPr>
              <a:t> the memory referenced by </a:t>
            </a:r>
            <a:r>
              <a:rPr lang="en-US" sz="2000" dirty="0" err="1">
                <a:latin typeface="Comic Sans MS" charset="0"/>
              </a:rPr>
              <a:t>p</a:t>
            </a:r>
            <a:r>
              <a:rPr lang="en-US" sz="2000" dirty="0">
                <a:latin typeface="Comic Sans MS" charset="0"/>
              </a:rPr>
              <a:t>, then later use the value pointed to by </a:t>
            </a:r>
            <a:r>
              <a:rPr lang="en-US" sz="2000" dirty="0" err="1" smtClean="0">
                <a:latin typeface="Comic Sans MS" charset="0"/>
              </a:rPr>
              <a:t>p</a:t>
            </a:r>
            <a:r>
              <a:rPr lang="en-US" sz="2000" dirty="0" smtClean="0">
                <a:latin typeface="Comic Sans MS" charset="0"/>
              </a:rPr>
              <a:t>. </a:t>
            </a:r>
            <a:endParaRPr lang="en-US" sz="2000" dirty="0">
              <a:latin typeface="Comic Sans MS" charset="0"/>
            </a:endParaRPr>
          </a:p>
          <a:p>
            <a:pPr lvl="2" eaLnBrk="1" hangingPunct="1"/>
            <a:r>
              <a:rPr lang="en-US" sz="2000" dirty="0">
                <a:latin typeface="Comic Sans MS" charset="0"/>
              </a:rPr>
              <a:t>No language with explicit </a:t>
            </a:r>
            <a:r>
              <a:rPr lang="en-US" sz="2000" dirty="0" err="1">
                <a:latin typeface="Comic Sans MS" charset="0"/>
              </a:rPr>
              <a:t>deallocation</a:t>
            </a:r>
            <a:r>
              <a:rPr lang="en-US" sz="2000" dirty="0">
                <a:latin typeface="Comic Sans MS" charset="0"/>
              </a:rPr>
              <a:t> of memory is fully type-</a:t>
            </a:r>
            <a:r>
              <a:rPr lang="en-US" sz="2000" dirty="0" smtClean="0">
                <a:latin typeface="Comic Sans MS" charset="0"/>
              </a:rPr>
              <a:t>safe.</a:t>
            </a:r>
          </a:p>
          <a:p>
            <a:pPr eaLnBrk="1" hangingPunct="1">
              <a:spcAft>
                <a:spcPct val="0"/>
              </a:spcAft>
              <a:buFont typeface="Wingdings 2" charset="2"/>
              <a:buChar char=""/>
            </a:pPr>
            <a:r>
              <a:rPr lang="en-US" sz="2400" dirty="0">
                <a:solidFill>
                  <a:srgbClr val="FFFF00"/>
                </a:solidFill>
                <a:latin typeface="Comic Sans MS" charset="0"/>
              </a:rPr>
              <a:t>Safe</a:t>
            </a:r>
            <a:r>
              <a:rPr lang="en-US" sz="2400" dirty="0">
                <a:latin typeface="Comic Sans MS" charset="0"/>
              </a:rPr>
              <a:t>: Lisp,</a:t>
            </a:r>
            <a:r>
              <a:rPr lang="en-US" sz="2400" dirty="0" smtClean="0">
                <a:latin typeface="Comic Sans MS" charset="0"/>
              </a:rPr>
              <a:t> Smalltalk, ML, Haskell, Java, JavaScript</a:t>
            </a:r>
          </a:p>
          <a:p>
            <a:pPr lvl="1" eaLnBrk="1" hangingPunct="1"/>
            <a:r>
              <a:rPr lang="en-US" sz="2000" dirty="0" smtClean="0">
                <a:solidFill>
                  <a:schemeClr val="accent1"/>
                </a:solidFill>
                <a:latin typeface="Comic Sans MS" charset="0"/>
              </a:rPr>
              <a:t>Dynamically typed</a:t>
            </a:r>
            <a:r>
              <a:rPr lang="en-US" sz="2000" dirty="0" smtClean="0">
                <a:latin typeface="Comic Sans MS" charset="0"/>
              </a:rPr>
              <a:t>: Lisp</a:t>
            </a:r>
            <a:r>
              <a:rPr lang="en-US" sz="2000" dirty="0">
                <a:latin typeface="Comic Sans MS" charset="0"/>
              </a:rPr>
              <a:t>, Smalltalk, </a:t>
            </a:r>
            <a:r>
              <a:rPr lang="en-US" sz="2000" dirty="0" smtClean="0">
                <a:latin typeface="Comic Sans MS" charset="0"/>
              </a:rPr>
              <a:t>JavaScript</a:t>
            </a:r>
          </a:p>
          <a:p>
            <a:pPr lvl="1" eaLnBrk="1" hangingPunct="1"/>
            <a:r>
              <a:rPr lang="en-US" sz="2000" dirty="0" smtClean="0">
                <a:solidFill>
                  <a:srgbClr val="CEB966"/>
                </a:solidFill>
                <a:latin typeface="Comic Sans MS" charset="0"/>
              </a:rPr>
              <a:t>Statically typed</a:t>
            </a:r>
            <a:r>
              <a:rPr lang="en-US" sz="2000" dirty="0" smtClean="0">
                <a:latin typeface="Comic Sans MS" charset="0"/>
              </a:rPr>
              <a:t>: ML</a:t>
            </a:r>
            <a:r>
              <a:rPr lang="en-US" sz="2000" dirty="0">
                <a:latin typeface="Comic Sans MS" charset="0"/>
              </a:rPr>
              <a:t>,</a:t>
            </a:r>
            <a:r>
              <a:rPr lang="en-US" sz="2000" dirty="0" smtClean="0">
                <a:latin typeface="Comic Sans MS" charset="0"/>
              </a:rPr>
              <a:t> Haskell, Java</a:t>
            </a:r>
            <a:endParaRPr lang="en-US" sz="2000" dirty="0">
              <a:latin typeface="Comic Sans MS"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 name="TextBox 18"/>
          <p:cNvSpPr txBox="1">
            <a:spLocks noChangeArrowheads="1"/>
          </p:cNvSpPr>
          <p:nvPr/>
        </p:nvSpPr>
        <p:spPr bwMode="auto">
          <a:xfrm>
            <a:off x="1272988" y="4227606"/>
            <a:ext cx="5378823"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a:defRPr/>
            </a:pP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f(int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 return x+1; };</a:t>
            </a:r>
            <a:endParaRPr lang="en-US" b="1" dirty="0" smtClean="0">
              <a:solidFill>
                <a:srgbClr val="000000"/>
              </a:solidFill>
              <a:latin typeface="Courier New"/>
              <a:cs typeface="Courier New"/>
            </a:endParaRPr>
          </a:p>
          <a:p>
            <a:pPr>
              <a:defRPr/>
            </a:pP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g(int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y</a:t>
            </a:r>
            <a:r>
              <a:rPr lang="en-US" b="1" dirty="0" smtClean="0">
                <a:solidFill>
                  <a:srgbClr val="000000"/>
                </a:solidFill>
                <a:latin typeface="Courier New"/>
                <a:cs typeface="Courier New"/>
              </a:rPr>
              <a:t>) { return f(y+1)*2; };</a:t>
            </a:r>
          </a:p>
        </p:txBody>
      </p:sp>
      <p:sp>
        <p:nvSpPr>
          <p:cNvPr id="12290" name="Rectangle 2"/>
          <p:cNvSpPr>
            <a:spLocks noGrp="1" noChangeArrowheads="1"/>
          </p:cNvSpPr>
          <p:nvPr>
            <p:ph type="title"/>
          </p:nvPr>
        </p:nvSpPr>
        <p:spPr>
          <a:xfrm>
            <a:off x="457200" y="122238"/>
            <a:ext cx="8229600" cy="953527"/>
          </a:xfrm>
        </p:spPr>
        <p:txBody>
          <a:bodyPr>
            <a:normAutofit/>
          </a:bodyPr>
          <a:lstStyle/>
          <a:p>
            <a:pPr eaLnBrk="1" hangingPunct="1">
              <a:defRPr/>
            </a:pPr>
            <a:r>
              <a:rPr lang="en-US" sz="3800" dirty="0"/>
              <a:t>Type</a:t>
            </a:r>
            <a:r>
              <a:rPr lang="en-US" sz="3800" dirty="0" smtClean="0"/>
              <a:t> Checking </a:t>
            </a:r>
            <a:r>
              <a:rPr lang="en-US" sz="3800" dirty="0" err="1" smtClean="0"/>
              <a:t>vs.Type</a:t>
            </a:r>
            <a:r>
              <a:rPr lang="en-US" sz="3800" dirty="0" smtClean="0"/>
              <a:t> Inference</a:t>
            </a:r>
            <a:endParaRPr lang="en-US" sz="3800" dirty="0"/>
          </a:p>
        </p:txBody>
      </p:sp>
      <p:sp>
        <p:nvSpPr>
          <p:cNvPr id="12291" name="Rectangle 3"/>
          <p:cNvSpPr>
            <a:spLocks noGrp="1" noChangeArrowheads="1"/>
          </p:cNvSpPr>
          <p:nvPr>
            <p:ph type="body" idx="1"/>
          </p:nvPr>
        </p:nvSpPr>
        <p:spPr>
          <a:xfrm>
            <a:off x="279400" y="1181100"/>
            <a:ext cx="8559800" cy="5473700"/>
          </a:xfrm>
        </p:spPr>
        <p:txBody>
          <a:bodyPr/>
          <a:lstStyle/>
          <a:p>
            <a:pPr eaLnBrk="1" hangingPunct="1">
              <a:defRPr/>
            </a:pPr>
            <a:r>
              <a:rPr lang="en-US" dirty="0"/>
              <a:t>Standard type </a:t>
            </a:r>
            <a:r>
              <a:rPr lang="en-US" dirty="0" smtClean="0"/>
              <a:t>checking:</a:t>
            </a:r>
            <a:endParaRPr lang="en-US" dirty="0" smtClean="0"/>
          </a:p>
          <a:p>
            <a:pPr lvl="1" eaLnBrk="1" hangingPunct="1">
              <a:buFontTx/>
              <a:buNone/>
              <a:defRPr/>
            </a:pPr>
            <a:r>
              <a:rPr lang="en-US" dirty="0" smtClean="0"/>
              <a:t>      </a:t>
            </a:r>
            <a:endParaRPr lang="en-US" b="1" dirty="0" smtClean="0">
              <a:solidFill>
                <a:srgbClr val="CEB966"/>
              </a:solidFill>
              <a:latin typeface="Courier New"/>
              <a:cs typeface="Courier New"/>
            </a:endParaRPr>
          </a:p>
          <a:p>
            <a:pPr lvl="1" eaLnBrk="1" hangingPunct="1">
              <a:defRPr/>
            </a:pPr>
            <a:endParaRPr lang="en-US" b="1" dirty="0" smtClean="0">
              <a:solidFill>
                <a:srgbClr val="CEB966"/>
              </a:solidFill>
              <a:latin typeface="Courier New"/>
              <a:cs typeface="Courier New"/>
            </a:endParaRPr>
          </a:p>
          <a:p>
            <a:pPr lvl="1" eaLnBrk="1" hangingPunct="1">
              <a:defRPr/>
            </a:pPr>
            <a:r>
              <a:rPr lang="en-US" dirty="0" smtClean="0"/>
              <a:t>Examine </a:t>
            </a:r>
            <a:r>
              <a:rPr lang="en-US" dirty="0"/>
              <a:t>body of each </a:t>
            </a:r>
            <a:r>
              <a:rPr lang="en-US" dirty="0" smtClean="0"/>
              <a:t>function.                            Use </a:t>
            </a:r>
            <a:r>
              <a:rPr lang="en-US" dirty="0"/>
              <a:t>declared </a:t>
            </a:r>
            <a:r>
              <a:rPr lang="en-US" dirty="0" smtClean="0"/>
              <a:t>types </a:t>
            </a:r>
            <a:r>
              <a:rPr lang="en-US" dirty="0"/>
              <a:t>to </a:t>
            </a:r>
            <a:r>
              <a:rPr lang="en-US" i="1" dirty="0">
                <a:solidFill>
                  <a:srgbClr val="FFFF00"/>
                </a:solidFill>
              </a:rPr>
              <a:t>check </a:t>
            </a:r>
            <a:r>
              <a:rPr lang="en-US" dirty="0"/>
              <a:t>agreement.</a:t>
            </a:r>
          </a:p>
          <a:p>
            <a:pPr eaLnBrk="1" hangingPunct="1">
              <a:defRPr/>
            </a:pPr>
            <a:r>
              <a:rPr lang="en-US" dirty="0"/>
              <a:t>Type </a:t>
            </a:r>
            <a:r>
              <a:rPr lang="en-US" dirty="0" smtClean="0"/>
              <a:t>inference:</a:t>
            </a:r>
            <a:endParaRPr lang="en-US" dirty="0" smtClean="0"/>
          </a:p>
          <a:p>
            <a:pPr lvl="1" eaLnBrk="1" hangingPunct="1">
              <a:buFontTx/>
              <a:buNone/>
              <a:defRPr/>
            </a:pPr>
            <a:endParaRPr lang="en-US" b="1" dirty="0" smtClean="0">
              <a:solidFill>
                <a:srgbClr val="CEB966"/>
              </a:solidFill>
              <a:latin typeface="Courier New"/>
              <a:cs typeface="Courier New"/>
            </a:endParaRPr>
          </a:p>
          <a:p>
            <a:pPr lvl="1" eaLnBrk="1" hangingPunct="1">
              <a:defRPr/>
            </a:pPr>
            <a:endParaRPr lang="en-US" b="1" dirty="0" smtClean="0">
              <a:solidFill>
                <a:srgbClr val="CEB966"/>
              </a:solidFill>
              <a:latin typeface="Courier New"/>
              <a:cs typeface="Courier New"/>
            </a:endParaRPr>
          </a:p>
          <a:p>
            <a:pPr lvl="1" eaLnBrk="1" hangingPunct="1">
              <a:defRPr/>
            </a:pPr>
            <a:r>
              <a:rPr lang="en-US" dirty="0" smtClean="0"/>
              <a:t>Examine </a:t>
            </a:r>
            <a:r>
              <a:rPr lang="en-US" dirty="0"/>
              <a:t>code </a:t>
            </a:r>
            <a:r>
              <a:rPr lang="en-US" i="1" dirty="0"/>
              <a:t>without </a:t>
            </a:r>
            <a:r>
              <a:rPr lang="en-US" dirty="0"/>
              <a:t>type </a:t>
            </a:r>
            <a:r>
              <a:rPr lang="en-US" dirty="0" smtClean="0"/>
              <a:t>information. </a:t>
            </a:r>
            <a:r>
              <a:rPr lang="en-US" i="1" dirty="0" smtClean="0">
                <a:solidFill>
                  <a:srgbClr val="FFFF00"/>
                </a:solidFill>
              </a:rPr>
              <a:t>Infer </a:t>
            </a:r>
            <a:r>
              <a:rPr lang="en-US" dirty="0" smtClean="0"/>
              <a:t>the most general types that </a:t>
            </a:r>
            <a:r>
              <a:rPr lang="en-US" dirty="0"/>
              <a:t>could have been declared.</a:t>
            </a:r>
            <a:endParaRPr lang="en-US" dirty="0" smtClean="0"/>
          </a:p>
          <a:p>
            <a:pPr eaLnBrk="1" hangingPunct="1">
              <a:defRPr/>
            </a:pPr>
            <a:endParaRPr lang="en-US" dirty="0">
              <a:solidFill>
                <a:srgbClr val="FFFF00"/>
              </a:solidFill>
            </a:endParaRPr>
          </a:p>
        </p:txBody>
      </p:sp>
      <p:grpSp>
        <p:nvGrpSpPr>
          <p:cNvPr id="23557" name="Group 7"/>
          <p:cNvGrpSpPr>
            <a:grpSpLocks/>
          </p:cNvGrpSpPr>
          <p:nvPr/>
        </p:nvGrpSpPr>
        <p:grpSpPr bwMode="auto">
          <a:xfrm>
            <a:off x="2216527" y="4353109"/>
            <a:ext cx="381000" cy="228600"/>
            <a:chOff x="256" y="4032"/>
            <a:chExt cx="240" cy="144"/>
          </a:xfrm>
        </p:grpSpPr>
        <p:sp>
          <p:nvSpPr>
            <p:cNvPr id="23564" name="Line 8"/>
            <p:cNvSpPr>
              <a:spLocks noChangeShapeType="1"/>
            </p:cNvSpPr>
            <p:nvPr/>
          </p:nvSpPr>
          <p:spPr bwMode="auto">
            <a:xfrm flipH="1">
              <a:off x="256" y="4032"/>
              <a:ext cx="240" cy="144"/>
            </a:xfrm>
            <a:prstGeom prst="line">
              <a:avLst/>
            </a:prstGeom>
            <a:noFill/>
            <a:ln w="28575">
              <a:solidFill>
                <a:srgbClr val="C00000"/>
              </a:solidFill>
              <a:round/>
              <a:headEnd/>
              <a:tailEnd/>
            </a:ln>
          </p:spPr>
          <p:txBody>
            <a:bodyPr wrap="none" anchor="ctr">
              <a:prstTxWarp prst="textNoShape">
                <a:avLst/>
              </a:prstTxWarp>
            </a:bodyPr>
            <a:lstStyle/>
            <a:p>
              <a:endParaRPr lang="en-US"/>
            </a:p>
          </p:txBody>
        </p:sp>
        <p:sp>
          <p:nvSpPr>
            <p:cNvPr id="23565" name="Line 9"/>
            <p:cNvSpPr>
              <a:spLocks noChangeShapeType="1"/>
            </p:cNvSpPr>
            <p:nvPr/>
          </p:nvSpPr>
          <p:spPr bwMode="auto">
            <a:xfrm>
              <a:off x="256" y="4032"/>
              <a:ext cx="240" cy="144"/>
            </a:xfrm>
            <a:prstGeom prst="line">
              <a:avLst/>
            </a:prstGeom>
            <a:noFill/>
            <a:ln w="28575">
              <a:solidFill>
                <a:srgbClr val="C00000"/>
              </a:solidFill>
              <a:round/>
              <a:headEnd/>
              <a:tailEnd/>
            </a:ln>
          </p:spPr>
          <p:txBody>
            <a:bodyPr wrap="none" anchor="ctr">
              <a:prstTxWarp prst="textNoShape">
                <a:avLst/>
              </a:prstTxWarp>
            </a:bodyPr>
            <a:lstStyle/>
            <a:p>
              <a:endParaRPr lang="en-US"/>
            </a:p>
          </p:txBody>
        </p:sp>
      </p:grpSp>
      <p:grpSp>
        <p:nvGrpSpPr>
          <p:cNvPr id="23558" name="Group 10"/>
          <p:cNvGrpSpPr>
            <a:grpSpLocks/>
          </p:cNvGrpSpPr>
          <p:nvPr/>
        </p:nvGrpSpPr>
        <p:grpSpPr bwMode="auto">
          <a:xfrm>
            <a:off x="1333501" y="4635499"/>
            <a:ext cx="381000" cy="228600"/>
            <a:chOff x="256" y="4032"/>
            <a:chExt cx="240" cy="144"/>
          </a:xfrm>
        </p:grpSpPr>
        <p:sp>
          <p:nvSpPr>
            <p:cNvPr id="23562" name="Line 11"/>
            <p:cNvSpPr>
              <a:spLocks noChangeShapeType="1"/>
            </p:cNvSpPr>
            <p:nvPr/>
          </p:nvSpPr>
          <p:spPr bwMode="auto">
            <a:xfrm flipH="1">
              <a:off x="256" y="4032"/>
              <a:ext cx="240" cy="144"/>
            </a:xfrm>
            <a:prstGeom prst="line">
              <a:avLst/>
            </a:prstGeom>
            <a:noFill/>
            <a:ln w="28575">
              <a:solidFill>
                <a:srgbClr val="C00000"/>
              </a:solidFill>
              <a:round/>
              <a:headEnd/>
              <a:tailEnd/>
            </a:ln>
          </p:spPr>
          <p:txBody>
            <a:bodyPr wrap="none" anchor="ctr">
              <a:prstTxWarp prst="textNoShape">
                <a:avLst/>
              </a:prstTxWarp>
            </a:bodyPr>
            <a:lstStyle/>
            <a:p>
              <a:endParaRPr lang="en-US"/>
            </a:p>
          </p:txBody>
        </p:sp>
        <p:sp>
          <p:nvSpPr>
            <p:cNvPr id="23563" name="Line 12"/>
            <p:cNvSpPr>
              <a:spLocks noChangeShapeType="1"/>
            </p:cNvSpPr>
            <p:nvPr/>
          </p:nvSpPr>
          <p:spPr bwMode="auto">
            <a:xfrm>
              <a:off x="256" y="4032"/>
              <a:ext cx="240" cy="144"/>
            </a:xfrm>
            <a:prstGeom prst="line">
              <a:avLst/>
            </a:prstGeom>
            <a:noFill/>
            <a:ln w="28575">
              <a:solidFill>
                <a:srgbClr val="C00000"/>
              </a:solidFill>
              <a:round/>
              <a:headEnd/>
              <a:tailEnd/>
            </a:ln>
          </p:spPr>
          <p:txBody>
            <a:bodyPr wrap="none" anchor="ctr">
              <a:prstTxWarp prst="textNoShape">
                <a:avLst/>
              </a:prstTxWarp>
            </a:bodyPr>
            <a:lstStyle/>
            <a:p>
              <a:endParaRPr lang="en-US"/>
            </a:p>
          </p:txBody>
        </p:sp>
      </p:grpSp>
      <p:grpSp>
        <p:nvGrpSpPr>
          <p:cNvPr id="23559" name="Group 13"/>
          <p:cNvGrpSpPr>
            <a:grpSpLocks/>
          </p:cNvGrpSpPr>
          <p:nvPr/>
        </p:nvGrpSpPr>
        <p:grpSpPr bwMode="auto">
          <a:xfrm>
            <a:off x="2184404" y="4635499"/>
            <a:ext cx="381000" cy="228600"/>
            <a:chOff x="256" y="4032"/>
            <a:chExt cx="240" cy="144"/>
          </a:xfrm>
        </p:grpSpPr>
        <p:sp>
          <p:nvSpPr>
            <p:cNvPr id="23560" name="Line 14"/>
            <p:cNvSpPr>
              <a:spLocks noChangeShapeType="1"/>
            </p:cNvSpPr>
            <p:nvPr/>
          </p:nvSpPr>
          <p:spPr bwMode="auto">
            <a:xfrm flipH="1">
              <a:off x="256" y="4032"/>
              <a:ext cx="240" cy="144"/>
            </a:xfrm>
            <a:prstGeom prst="line">
              <a:avLst/>
            </a:prstGeom>
            <a:noFill/>
            <a:ln w="28575">
              <a:solidFill>
                <a:srgbClr val="C00000"/>
              </a:solidFill>
              <a:round/>
              <a:headEnd/>
              <a:tailEnd/>
            </a:ln>
          </p:spPr>
          <p:txBody>
            <a:bodyPr wrap="none" anchor="ctr">
              <a:prstTxWarp prst="textNoShape">
                <a:avLst/>
              </a:prstTxWarp>
            </a:bodyPr>
            <a:lstStyle/>
            <a:p>
              <a:endParaRPr lang="en-US"/>
            </a:p>
          </p:txBody>
        </p:sp>
        <p:sp>
          <p:nvSpPr>
            <p:cNvPr id="23561" name="Line 15"/>
            <p:cNvSpPr>
              <a:spLocks noChangeShapeType="1"/>
            </p:cNvSpPr>
            <p:nvPr/>
          </p:nvSpPr>
          <p:spPr bwMode="auto">
            <a:xfrm>
              <a:off x="256" y="4032"/>
              <a:ext cx="240" cy="144"/>
            </a:xfrm>
            <a:prstGeom prst="line">
              <a:avLst/>
            </a:prstGeom>
            <a:noFill/>
            <a:ln w="28575">
              <a:solidFill>
                <a:srgbClr val="C00000"/>
              </a:solidFill>
              <a:round/>
              <a:headEnd/>
              <a:tailEnd/>
            </a:ln>
          </p:spPr>
          <p:txBody>
            <a:bodyPr wrap="none" anchor="ctr">
              <a:prstTxWarp prst="textNoShape">
                <a:avLst/>
              </a:prstTxWarp>
            </a:bodyPr>
            <a:lstStyle/>
            <a:p>
              <a:endParaRPr lang="en-US"/>
            </a:p>
          </p:txBody>
        </p:sp>
      </p:grpSp>
      <p:sp>
        <p:nvSpPr>
          <p:cNvPr id="17" name="TextBox 16"/>
          <p:cNvSpPr txBox="1">
            <a:spLocks noChangeArrowheads="1"/>
          </p:cNvSpPr>
          <p:nvPr/>
        </p:nvSpPr>
        <p:spPr bwMode="auto">
          <a:xfrm>
            <a:off x="1270000" y="1834030"/>
            <a:ext cx="5378823"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a:defRPr/>
            </a:pP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f(int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 return x+1; };</a:t>
            </a:r>
            <a:endParaRPr lang="en-US" b="1" dirty="0" smtClean="0">
              <a:solidFill>
                <a:srgbClr val="000000"/>
              </a:solidFill>
              <a:latin typeface="Courier New"/>
              <a:cs typeface="Courier New"/>
            </a:endParaRPr>
          </a:p>
          <a:p>
            <a:pPr>
              <a:defRPr/>
            </a:pP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g(int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y</a:t>
            </a:r>
            <a:r>
              <a:rPr lang="en-US" b="1" dirty="0" smtClean="0">
                <a:solidFill>
                  <a:srgbClr val="000000"/>
                </a:solidFill>
                <a:latin typeface="Courier New"/>
                <a:cs typeface="Courier New"/>
              </a:rPr>
              <a:t>) { return f(y+1)*2; };</a:t>
            </a:r>
          </a:p>
        </p:txBody>
      </p:sp>
      <p:grpSp>
        <p:nvGrpSpPr>
          <p:cNvPr id="23556" name="Group 6"/>
          <p:cNvGrpSpPr>
            <a:grpSpLocks/>
          </p:cNvGrpSpPr>
          <p:nvPr/>
        </p:nvGrpSpPr>
        <p:grpSpPr bwMode="auto">
          <a:xfrm>
            <a:off x="1333501" y="4323227"/>
            <a:ext cx="431800" cy="228600"/>
            <a:chOff x="224" y="4032"/>
            <a:chExt cx="272" cy="144"/>
          </a:xfrm>
        </p:grpSpPr>
        <p:sp>
          <p:nvSpPr>
            <p:cNvPr id="23566" name="Line 4"/>
            <p:cNvSpPr>
              <a:spLocks noChangeShapeType="1"/>
            </p:cNvSpPr>
            <p:nvPr/>
          </p:nvSpPr>
          <p:spPr bwMode="auto">
            <a:xfrm flipH="1">
              <a:off x="256" y="4032"/>
              <a:ext cx="240" cy="144"/>
            </a:xfrm>
            <a:prstGeom prst="line">
              <a:avLst/>
            </a:prstGeom>
            <a:noFill/>
            <a:ln w="28575">
              <a:solidFill>
                <a:srgbClr val="C00000"/>
              </a:solidFill>
              <a:round/>
              <a:headEnd/>
              <a:tailEnd/>
            </a:ln>
          </p:spPr>
          <p:txBody>
            <a:bodyPr wrap="none" anchor="ctr">
              <a:prstTxWarp prst="textNoShape">
                <a:avLst/>
              </a:prstTxWarp>
            </a:bodyPr>
            <a:lstStyle/>
            <a:p>
              <a:endParaRPr lang="en-US"/>
            </a:p>
          </p:txBody>
        </p:sp>
        <p:sp>
          <p:nvSpPr>
            <p:cNvPr id="23567" name="Line 5"/>
            <p:cNvSpPr>
              <a:spLocks noChangeShapeType="1"/>
            </p:cNvSpPr>
            <p:nvPr/>
          </p:nvSpPr>
          <p:spPr bwMode="auto">
            <a:xfrm>
              <a:off x="224" y="4032"/>
              <a:ext cx="240" cy="144"/>
            </a:xfrm>
            <a:prstGeom prst="line">
              <a:avLst/>
            </a:prstGeom>
            <a:noFill/>
            <a:ln w="28575">
              <a:solidFill>
                <a:srgbClr val="C00000"/>
              </a:solidFill>
              <a:round/>
              <a:headEnd/>
              <a:tailEnd/>
            </a:ln>
          </p:spPr>
          <p:txBody>
            <a:bodyPr wrap="none" anchor="ctr">
              <a:prstTxWarp prst="textNoShape">
                <a:avLst/>
              </a:prstTxWarp>
            </a:bodyPr>
            <a:lstStyle/>
            <a:p>
              <a:endParaRPr lang="en-US"/>
            </a:p>
          </p:txBody>
        </p:sp>
      </p:grpSp>
      <p:sp>
        <p:nvSpPr>
          <p:cNvPr id="20" name="Rounded Rectangular Callout 19"/>
          <p:cNvSpPr/>
          <p:nvPr/>
        </p:nvSpPr>
        <p:spPr>
          <a:xfrm>
            <a:off x="791882" y="6140855"/>
            <a:ext cx="7664824" cy="442674"/>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indent="0" eaLnBrk="1" hangingPunct="1">
              <a:buFont typeface="Monotype Sorts" charset="2"/>
              <a:buNone/>
              <a:defRPr/>
            </a:pPr>
            <a:r>
              <a:rPr lang="en-US" sz="2000" dirty="0" smtClean="0">
                <a:solidFill>
                  <a:srgbClr val="000000"/>
                </a:solidFill>
                <a:latin typeface="Comic Sans MS"/>
                <a:cs typeface="Comic Sans MS"/>
              </a:rPr>
              <a:t>ML and Haskell are </a:t>
            </a:r>
            <a:r>
              <a:rPr lang="en-US" sz="2000" i="1" dirty="0" smtClean="0">
                <a:solidFill>
                  <a:srgbClr val="000000"/>
                </a:solidFill>
                <a:latin typeface="Comic Sans MS"/>
                <a:cs typeface="Comic Sans MS"/>
              </a:rPr>
              <a:t>designed </a:t>
            </a:r>
            <a:r>
              <a:rPr lang="en-US" sz="2000" dirty="0" smtClean="0">
                <a:solidFill>
                  <a:srgbClr val="000000"/>
                </a:solidFill>
                <a:latin typeface="Comic Sans MS"/>
                <a:cs typeface="Comic Sans MS"/>
              </a:rPr>
              <a:t>to make type inference feasible.</a:t>
            </a:r>
            <a:endParaRPr lang="en-US" sz="2000" dirty="0">
              <a:solidFill>
                <a:srgbClr val="000000"/>
              </a:solidFill>
              <a:latin typeface="Comic Sans MS"/>
              <a:cs typeface="Comic Sans M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US" dirty="0" smtClean="0"/>
              <a:t>Why study type inference?</a:t>
            </a:r>
            <a:endParaRPr lang="en-US" dirty="0"/>
          </a:p>
        </p:txBody>
      </p:sp>
      <p:sp>
        <p:nvSpPr>
          <p:cNvPr id="24579" name="Rectangle 3"/>
          <p:cNvSpPr>
            <a:spLocks noGrp="1" noChangeArrowheads="1"/>
          </p:cNvSpPr>
          <p:nvPr>
            <p:ph type="body" idx="1"/>
          </p:nvPr>
        </p:nvSpPr>
        <p:spPr>
          <a:xfrm>
            <a:off x="317500" y="1600200"/>
            <a:ext cx="8534400" cy="5105400"/>
          </a:xfrm>
        </p:spPr>
        <p:txBody>
          <a:bodyPr/>
          <a:lstStyle/>
          <a:p>
            <a:pPr eaLnBrk="1" hangingPunct="1">
              <a:spcAft>
                <a:spcPct val="0"/>
              </a:spcAft>
              <a:buFont typeface="Wingdings 2" charset="2"/>
              <a:buChar char=""/>
            </a:pPr>
            <a:r>
              <a:rPr lang="en-US" dirty="0">
                <a:latin typeface="Comic Sans MS" charset="0"/>
              </a:rPr>
              <a:t>Types and type checking</a:t>
            </a:r>
            <a:endParaRPr lang="en-US" dirty="0" smtClean="0">
              <a:latin typeface="Comic Sans MS" charset="0"/>
            </a:endParaRPr>
          </a:p>
          <a:p>
            <a:pPr lvl="1" eaLnBrk="1" hangingPunct="1"/>
            <a:r>
              <a:rPr lang="en-US" dirty="0" smtClean="0">
                <a:latin typeface="Comic Sans MS" charset="0"/>
              </a:rPr>
              <a:t>Improved </a:t>
            </a:r>
            <a:r>
              <a:rPr lang="en-US" dirty="0">
                <a:latin typeface="Comic Sans MS" charset="0"/>
              </a:rPr>
              <a:t>steadily since </a:t>
            </a:r>
            <a:r>
              <a:rPr lang="en-US" dirty="0" err="1">
                <a:latin typeface="Comic Sans MS" charset="0"/>
              </a:rPr>
              <a:t>Algol</a:t>
            </a:r>
            <a:r>
              <a:rPr lang="en-US" dirty="0">
                <a:latin typeface="Comic Sans MS" charset="0"/>
              </a:rPr>
              <a:t> </a:t>
            </a:r>
            <a:r>
              <a:rPr lang="en-US" dirty="0" smtClean="0">
                <a:latin typeface="Comic Sans MS" charset="0"/>
              </a:rPr>
              <a:t>60</a:t>
            </a:r>
          </a:p>
          <a:p>
            <a:pPr lvl="2" eaLnBrk="1" hangingPunct="1"/>
            <a:r>
              <a:rPr lang="en-US" dirty="0" smtClean="0">
                <a:latin typeface="Comic Sans MS" charset="0"/>
              </a:rPr>
              <a:t>Eliminated sources of unsoundness.</a:t>
            </a:r>
          </a:p>
          <a:p>
            <a:pPr lvl="2" eaLnBrk="1" hangingPunct="1"/>
            <a:r>
              <a:rPr lang="en-US" dirty="0" smtClean="0">
                <a:latin typeface="Comic Sans MS" charset="0"/>
              </a:rPr>
              <a:t>Become substantially more expressive.</a:t>
            </a:r>
          </a:p>
          <a:p>
            <a:pPr lvl="1" eaLnBrk="1" hangingPunct="1"/>
            <a:r>
              <a:rPr lang="en-US" dirty="0">
                <a:latin typeface="Comic Sans MS" charset="0"/>
              </a:rPr>
              <a:t>Important for </a:t>
            </a:r>
            <a:r>
              <a:rPr lang="en-US" dirty="0" smtClean="0">
                <a:latin typeface="Comic Sans MS" charset="0"/>
              </a:rPr>
              <a:t>modularity, reliability and compilation</a:t>
            </a:r>
          </a:p>
          <a:p>
            <a:pPr eaLnBrk="1" hangingPunct="1">
              <a:spcAft>
                <a:spcPct val="0"/>
              </a:spcAft>
              <a:buFont typeface="Wingdings 2" charset="2"/>
              <a:buChar char=""/>
            </a:pPr>
            <a:r>
              <a:rPr lang="en-US" dirty="0">
                <a:latin typeface="Comic Sans MS" charset="0"/>
              </a:rPr>
              <a:t>Type inference</a:t>
            </a:r>
            <a:endParaRPr lang="en-US" dirty="0" smtClean="0">
              <a:latin typeface="Comic Sans MS" charset="0"/>
            </a:endParaRPr>
          </a:p>
          <a:p>
            <a:pPr lvl="1" eaLnBrk="1" hangingPunct="1"/>
            <a:r>
              <a:rPr lang="en-US" dirty="0" smtClean="0">
                <a:latin typeface="Comic Sans MS" charset="0"/>
              </a:rPr>
              <a:t>Reduces syntactic overhead of expressive </a:t>
            </a:r>
            <a:r>
              <a:rPr lang="en-US" dirty="0" smtClean="0">
                <a:latin typeface="Comic Sans MS" charset="0"/>
              </a:rPr>
              <a:t>types.</a:t>
            </a:r>
          </a:p>
          <a:p>
            <a:pPr lvl="1" eaLnBrk="1" hangingPunct="1"/>
            <a:r>
              <a:rPr lang="en-US" dirty="0" smtClean="0">
                <a:latin typeface="Comic Sans MS" charset="0"/>
              </a:rPr>
              <a:t>Guaranteed to produce </a:t>
            </a:r>
            <a:r>
              <a:rPr lang="en-US" i="1" dirty="0" smtClean="0">
                <a:solidFill>
                  <a:srgbClr val="FFFF00"/>
                </a:solidFill>
                <a:latin typeface="Comic Sans MS" charset="0"/>
              </a:rPr>
              <a:t>most general type</a:t>
            </a:r>
            <a:r>
              <a:rPr lang="en-US" dirty="0" smtClean="0">
                <a:latin typeface="Comic Sans MS" charset="0"/>
              </a:rPr>
              <a:t>.</a:t>
            </a:r>
          </a:p>
          <a:p>
            <a:pPr lvl="1" eaLnBrk="1" hangingPunct="1"/>
            <a:r>
              <a:rPr lang="en-US" dirty="0" smtClean="0">
                <a:latin typeface="Comic Sans MS" charset="0"/>
              </a:rPr>
              <a:t>Widely </a:t>
            </a:r>
            <a:r>
              <a:rPr lang="en-US" dirty="0">
                <a:latin typeface="Comic Sans MS" charset="0"/>
              </a:rPr>
              <a:t>regarded as important language </a:t>
            </a:r>
            <a:r>
              <a:rPr lang="en-US" dirty="0" smtClean="0">
                <a:latin typeface="Comic Sans MS" charset="0"/>
              </a:rPr>
              <a:t>innovation.</a:t>
            </a:r>
          </a:p>
          <a:p>
            <a:pPr lvl="1" eaLnBrk="1" hangingPunct="1"/>
            <a:r>
              <a:rPr lang="en-US" dirty="0" smtClean="0">
                <a:latin typeface="Comic Sans MS" charset="0"/>
              </a:rPr>
              <a:t>Illustrative </a:t>
            </a:r>
            <a:r>
              <a:rPr lang="en-US" dirty="0">
                <a:latin typeface="Comic Sans MS" charset="0"/>
              </a:rPr>
              <a:t>example</a:t>
            </a:r>
            <a:r>
              <a:rPr lang="en-US" dirty="0" smtClean="0">
                <a:latin typeface="Comic Sans MS" charset="0"/>
              </a:rPr>
              <a:t> of a flow</a:t>
            </a:r>
            <a:r>
              <a:rPr lang="en-US" dirty="0">
                <a:latin typeface="Comic Sans MS" charset="0"/>
              </a:rPr>
              <a:t>-insensitive static analysis </a:t>
            </a:r>
            <a:r>
              <a:rPr lang="en-US" dirty="0" smtClean="0">
                <a:latin typeface="Comic Sans MS" charset="0"/>
              </a:rPr>
              <a:t>algorithm.</a:t>
            </a:r>
            <a:endParaRPr lang="en-US" dirty="0" smtClean="0">
              <a:latin typeface="Comic Sans MS"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5662"/>
          </a:xfrm>
        </p:spPr>
        <p:txBody>
          <a:bodyPr/>
          <a:lstStyle/>
          <a:p>
            <a:pPr>
              <a:defRPr/>
            </a:pPr>
            <a:r>
              <a:rPr lang="en-US" dirty="0" smtClean="0"/>
              <a:t>History</a:t>
            </a:r>
            <a:endParaRPr lang="en-US" dirty="0"/>
          </a:p>
        </p:txBody>
      </p:sp>
      <p:sp>
        <p:nvSpPr>
          <p:cNvPr id="25603" name="Content Placeholder 2"/>
          <p:cNvSpPr>
            <a:spLocks noGrp="1"/>
          </p:cNvSpPr>
          <p:nvPr>
            <p:ph idx="1"/>
          </p:nvPr>
        </p:nvSpPr>
        <p:spPr>
          <a:xfrm>
            <a:off x="660400" y="1447800"/>
            <a:ext cx="7569200" cy="4991100"/>
          </a:xfrm>
        </p:spPr>
        <p:txBody>
          <a:bodyPr/>
          <a:lstStyle/>
          <a:p>
            <a:pPr>
              <a:spcAft>
                <a:spcPct val="0"/>
              </a:spcAft>
              <a:buFont typeface="Wingdings 2" charset="2"/>
              <a:buChar char=""/>
            </a:pPr>
            <a:r>
              <a:rPr lang="en-US" sz="2000" dirty="0" smtClean="0">
                <a:latin typeface="Comic Sans MS" charset="0"/>
              </a:rPr>
              <a:t>Original type inference algorithm was invented by </a:t>
            </a:r>
            <a:r>
              <a:rPr lang="en-US" sz="2000" dirty="0" smtClean="0">
                <a:solidFill>
                  <a:schemeClr val="accent1"/>
                </a:solidFill>
                <a:latin typeface="Comic Sans MS" charset="0"/>
              </a:rPr>
              <a:t>Haskell Curry </a:t>
            </a:r>
            <a:r>
              <a:rPr lang="en-US" sz="2000" dirty="0" smtClean="0">
                <a:latin typeface="Comic Sans MS" charset="0"/>
              </a:rPr>
              <a:t>and </a:t>
            </a:r>
            <a:r>
              <a:rPr lang="en-US" sz="2000" dirty="0" smtClean="0">
                <a:solidFill>
                  <a:srgbClr val="CEB966"/>
                </a:solidFill>
                <a:latin typeface="Comic Sans MS" charset="0"/>
              </a:rPr>
              <a:t>Robert </a:t>
            </a:r>
            <a:r>
              <a:rPr lang="en-US" sz="2000" dirty="0" err="1" smtClean="0">
                <a:solidFill>
                  <a:srgbClr val="CEB966"/>
                </a:solidFill>
                <a:latin typeface="Comic Sans MS" charset="0"/>
              </a:rPr>
              <a:t>Feys</a:t>
            </a:r>
            <a:r>
              <a:rPr lang="en-US" sz="2000" dirty="0" smtClean="0">
                <a:latin typeface="Comic Sans MS" charset="0"/>
              </a:rPr>
              <a:t> for the simply typed lambda calculus in 1958.</a:t>
            </a:r>
          </a:p>
          <a:p>
            <a:pPr>
              <a:spcAft>
                <a:spcPct val="0"/>
              </a:spcAft>
              <a:buFont typeface="Wingdings 2" charset="2"/>
              <a:buChar char=""/>
            </a:pPr>
            <a:r>
              <a:rPr lang="en-US" sz="2000" dirty="0" smtClean="0">
                <a:latin typeface="Comic Sans MS" charset="0"/>
              </a:rPr>
              <a:t>In 1969, </a:t>
            </a:r>
            <a:r>
              <a:rPr lang="en-US" sz="2000" dirty="0" err="1" smtClean="0">
                <a:solidFill>
                  <a:srgbClr val="CEB966"/>
                </a:solidFill>
                <a:latin typeface="Comic Sans MS" charset="0"/>
              </a:rPr>
              <a:t>Hindley</a:t>
            </a:r>
            <a:r>
              <a:rPr lang="en-US" sz="2000" dirty="0" smtClean="0">
                <a:solidFill>
                  <a:srgbClr val="CEB966"/>
                </a:solidFill>
                <a:latin typeface="Comic Sans MS" charset="0"/>
              </a:rPr>
              <a:t> </a:t>
            </a:r>
            <a:r>
              <a:rPr lang="en-US" sz="2000" dirty="0" smtClean="0">
                <a:latin typeface="Comic Sans MS" charset="0"/>
              </a:rPr>
              <a:t>extended the algorithm to a richer language and proved it always produced the </a:t>
            </a:r>
            <a:r>
              <a:rPr lang="en-US" sz="2000" i="1" dirty="0" smtClean="0">
                <a:solidFill>
                  <a:srgbClr val="FFFF00"/>
                </a:solidFill>
                <a:latin typeface="Comic Sans MS" charset="0"/>
              </a:rPr>
              <a:t>most general type</a:t>
            </a:r>
            <a:r>
              <a:rPr lang="en-US" sz="2000" dirty="0" smtClean="0">
                <a:latin typeface="Comic Sans MS" charset="0"/>
              </a:rPr>
              <a:t>. </a:t>
            </a:r>
          </a:p>
          <a:p>
            <a:pPr>
              <a:spcAft>
                <a:spcPct val="0"/>
              </a:spcAft>
              <a:buFont typeface="Wingdings 2" charset="2"/>
              <a:buChar char=""/>
            </a:pPr>
            <a:r>
              <a:rPr lang="en-US" sz="2000" dirty="0" smtClean="0">
                <a:latin typeface="Comic Sans MS" charset="0"/>
              </a:rPr>
              <a:t>In 1978, </a:t>
            </a:r>
            <a:r>
              <a:rPr lang="en-US" sz="2000" dirty="0" smtClean="0">
                <a:solidFill>
                  <a:srgbClr val="CEB966"/>
                </a:solidFill>
                <a:latin typeface="Comic Sans MS" charset="0"/>
              </a:rPr>
              <a:t>Milner </a:t>
            </a:r>
            <a:r>
              <a:rPr lang="en-US" sz="2000" dirty="0" smtClean="0">
                <a:latin typeface="Comic Sans MS" charset="0"/>
              </a:rPr>
              <a:t>independently developed equivalent algorithm, called algorithm W, during his work designing ML.</a:t>
            </a:r>
          </a:p>
          <a:p>
            <a:pPr>
              <a:spcAft>
                <a:spcPct val="0"/>
              </a:spcAft>
              <a:buFont typeface="Wingdings 2" charset="2"/>
              <a:buChar char=""/>
            </a:pPr>
            <a:r>
              <a:rPr lang="en-US" sz="2000" dirty="0" smtClean="0">
                <a:latin typeface="Comic Sans MS" charset="0"/>
              </a:rPr>
              <a:t>In 1982, </a:t>
            </a:r>
            <a:r>
              <a:rPr lang="en-US" sz="2000" dirty="0" err="1" smtClean="0">
                <a:solidFill>
                  <a:srgbClr val="CEB966"/>
                </a:solidFill>
                <a:latin typeface="Comic Sans MS" charset="0"/>
              </a:rPr>
              <a:t>Damas</a:t>
            </a:r>
            <a:r>
              <a:rPr lang="en-US" sz="2000" dirty="0" smtClean="0">
                <a:solidFill>
                  <a:srgbClr val="CEB966"/>
                </a:solidFill>
                <a:latin typeface="Comic Sans MS" charset="0"/>
              </a:rPr>
              <a:t> </a:t>
            </a:r>
            <a:r>
              <a:rPr lang="en-US" sz="2000" dirty="0" smtClean="0">
                <a:latin typeface="Comic Sans MS" charset="0"/>
              </a:rPr>
              <a:t>proved the algorithm was </a:t>
            </a:r>
            <a:r>
              <a:rPr lang="en-US" sz="2000" i="1" dirty="0" smtClean="0">
                <a:solidFill>
                  <a:srgbClr val="FFFF00"/>
                </a:solidFill>
                <a:latin typeface="Comic Sans MS" charset="0"/>
              </a:rPr>
              <a:t>complete</a:t>
            </a:r>
            <a:r>
              <a:rPr lang="en-US" sz="2000" dirty="0" smtClean="0">
                <a:latin typeface="Comic Sans MS" charset="0"/>
              </a:rPr>
              <a:t>.</a:t>
            </a:r>
          </a:p>
          <a:p>
            <a:pPr>
              <a:spcAft>
                <a:spcPct val="0"/>
              </a:spcAft>
              <a:buFont typeface="Wingdings 2" charset="2"/>
              <a:buChar char=""/>
            </a:pPr>
            <a:r>
              <a:rPr lang="en-US" sz="2000" dirty="0" smtClean="0">
                <a:latin typeface="Comic Sans MS" charset="0"/>
              </a:rPr>
              <a:t>Already used in many languages: ML, </a:t>
            </a:r>
            <a:r>
              <a:rPr lang="en-US" sz="2000" dirty="0" err="1" smtClean="0">
                <a:latin typeface="Comic Sans MS" charset="0"/>
              </a:rPr>
              <a:t>Ada</a:t>
            </a:r>
            <a:r>
              <a:rPr lang="en-US" sz="2000" dirty="0" smtClean="0">
                <a:latin typeface="Comic Sans MS" charset="0"/>
              </a:rPr>
              <a:t>, Haskell, C# 3.0, F#, Visual Basic .Net 9.0, and soon in: Fortress, Perl 6, C++</a:t>
            </a:r>
            <a:r>
              <a:rPr lang="en-US" sz="2000" dirty="0" smtClean="0">
                <a:latin typeface="Comic Sans MS" charset="0"/>
              </a:rPr>
              <a:t>0x</a:t>
            </a:r>
            <a:endParaRPr lang="en-US" sz="2000" dirty="0" smtClean="0">
              <a:latin typeface="Comic Sans MS"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0656"/>
          </a:xfrm>
        </p:spPr>
        <p:txBody>
          <a:bodyPr/>
          <a:lstStyle/>
          <a:p>
            <a:r>
              <a:rPr lang="en-US" dirty="0" err="1" smtClean="0"/>
              <a:t>uHaskell</a:t>
            </a:r>
            <a:endParaRPr lang="en-US" dirty="0"/>
          </a:p>
        </p:txBody>
      </p:sp>
      <p:sp>
        <p:nvSpPr>
          <p:cNvPr id="3" name="Content Placeholder 2"/>
          <p:cNvSpPr>
            <a:spLocks noGrp="1"/>
          </p:cNvSpPr>
          <p:nvPr>
            <p:ph idx="1"/>
          </p:nvPr>
        </p:nvSpPr>
        <p:spPr>
          <a:xfrm>
            <a:off x="457200" y="1271498"/>
            <a:ext cx="8229600" cy="4708525"/>
          </a:xfrm>
        </p:spPr>
        <p:txBody>
          <a:bodyPr/>
          <a:lstStyle/>
          <a:p>
            <a:r>
              <a:rPr lang="en-US" dirty="0" smtClean="0"/>
              <a:t>Subset of Haskell to explain type inference.</a:t>
            </a:r>
          </a:p>
          <a:p>
            <a:pPr lvl="1"/>
            <a:r>
              <a:rPr lang="en-US" dirty="0" smtClean="0"/>
              <a:t>Haskell and ML both have </a:t>
            </a:r>
            <a:r>
              <a:rPr lang="en-US" dirty="0" smtClean="0">
                <a:solidFill>
                  <a:srgbClr val="FFFF00"/>
                </a:solidFill>
              </a:rPr>
              <a:t>overloading</a:t>
            </a:r>
            <a:r>
              <a:rPr lang="en-US" dirty="0" smtClean="0"/>
              <a:t>, which slightly complicates type inference.  We won’t worry about type inference with overloading.</a:t>
            </a:r>
            <a:endParaRPr lang="en-US" dirty="0"/>
          </a:p>
        </p:txBody>
      </p:sp>
      <p:sp>
        <p:nvSpPr>
          <p:cNvPr id="4" name="Rectangle 3"/>
          <p:cNvSpPr>
            <a:spLocks noChangeArrowheads="1"/>
          </p:cNvSpPr>
          <p:nvPr/>
        </p:nvSpPr>
        <p:spPr bwMode="auto">
          <a:xfrm>
            <a:off x="1066800" y="3503706"/>
            <a:ext cx="7467600" cy="2739211"/>
          </a:xfrm>
          <a:prstGeom prst="rect">
            <a:avLst/>
          </a:prstGeom>
          <a:solidFill>
            <a:srgbClr val="5F84D2"/>
          </a:solidFill>
          <a:ln w="9525">
            <a:noFill/>
            <a:miter lim="800000"/>
            <a:headEnd/>
            <a:tailEnd/>
          </a:ln>
          <a:effectLst/>
        </p:spPr>
        <p:txBody>
          <a:bodyPr wrap="square">
            <a:prstTxWarp prst="textNoShape">
              <a:avLst/>
            </a:prstTxWarp>
            <a:spAutoFit/>
          </a:bodyPr>
          <a:lstStyle/>
          <a:p>
            <a:pPr marL="411480" indent="-283464" fontAlgn="auto">
              <a:lnSpc>
                <a:spcPct val="120000"/>
              </a:lnSpc>
              <a:spcAft>
                <a:spcPts val="0"/>
              </a:spcAft>
              <a:defRPr/>
            </a:pPr>
            <a:r>
              <a:rPr lang="en-US" sz="2400" dirty="0" smtClean="0">
                <a:latin typeface="Chalkboard"/>
                <a:cs typeface="Chalkboard"/>
              </a:rPr>
              <a:t>&lt;</a:t>
            </a:r>
            <a:r>
              <a:rPr lang="en-US" sz="2400" dirty="0" err="1" smtClean="0">
                <a:latin typeface="Chalkboard"/>
                <a:cs typeface="Chalkboard"/>
              </a:rPr>
              <a:t>decl</a:t>
            </a:r>
            <a:r>
              <a:rPr lang="en-US" sz="2400" dirty="0" smtClean="0">
                <a:latin typeface="Chalkboard"/>
                <a:cs typeface="Chalkboard"/>
              </a:rPr>
              <a:t>&gt; ::= [&lt;</a:t>
            </a:r>
            <a:r>
              <a:rPr lang="en-US" sz="2400" dirty="0" smtClean="0">
                <a:latin typeface="Chalkboard"/>
                <a:cs typeface="Chalkboard"/>
              </a:rPr>
              <a:t>name&gt; &lt;</a:t>
            </a:r>
            <a:r>
              <a:rPr lang="en-US" sz="2400" dirty="0" smtClean="0">
                <a:latin typeface="Chalkboard"/>
                <a:cs typeface="Chalkboard"/>
              </a:rPr>
              <a:t>pat&gt;  </a:t>
            </a:r>
            <a:r>
              <a:rPr lang="en-US" sz="2400" dirty="0" smtClean="0">
                <a:latin typeface="Chalkboard"/>
                <a:cs typeface="Chalkboard"/>
              </a:rPr>
              <a:t>= &lt;</a:t>
            </a:r>
            <a:r>
              <a:rPr lang="en-US" sz="2400" dirty="0" smtClean="0">
                <a:latin typeface="Chalkboard"/>
                <a:cs typeface="Chalkboard"/>
              </a:rPr>
              <a:t>exp&gt;]</a:t>
            </a:r>
          </a:p>
          <a:p>
            <a:pPr marL="411480" indent="-283464" fontAlgn="auto">
              <a:lnSpc>
                <a:spcPct val="120000"/>
              </a:lnSpc>
              <a:spcAft>
                <a:spcPts val="0"/>
              </a:spcAft>
              <a:defRPr/>
            </a:pPr>
            <a:r>
              <a:rPr lang="en-US" sz="2400" dirty="0" smtClean="0">
                <a:latin typeface="Chalkboard"/>
                <a:cs typeface="Chalkboard"/>
              </a:rPr>
              <a:t>&lt;pat&gt;  ::=Id  | (&lt;pat&gt;, &lt;pat&gt;) | &lt;pat&gt; : &lt;pat&gt; | []</a:t>
            </a:r>
          </a:p>
          <a:p>
            <a:pPr marL="411480" indent="-283464" fontAlgn="auto">
              <a:lnSpc>
                <a:spcPct val="120000"/>
              </a:lnSpc>
              <a:spcAft>
                <a:spcPts val="0"/>
              </a:spcAft>
              <a:defRPr/>
            </a:pPr>
            <a:r>
              <a:rPr lang="en-US" sz="2400" dirty="0" smtClean="0">
                <a:latin typeface="Chalkboard"/>
                <a:cs typeface="Chalkboard"/>
              </a:rPr>
              <a:t>&lt;exp&gt;  ::= </a:t>
            </a:r>
            <a:r>
              <a:rPr lang="en-US" sz="2400" dirty="0" err="1" smtClean="0">
                <a:latin typeface="Chalkboard"/>
                <a:cs typeface="Chalkboard"/>
              </a:rPr>
              <a:t>Int</a:t>
            </a:r>
            <a:r>
              <a:rPr lang="en-US" sz="2400" dirty="0" smtClean="0">
                <a:latin typeface="Chalkboard"/>
                <a:cs typeface="Chalkboard"/>
              </a:rPr>
              <a:t> | </a:t>
            </a:r>
            <a:r>
              <a:rPr lang="en-US" sz="2400" dirty="0" err="1" smtClean="0">
                <a:latin typeface="Chalkboard"/>
                <a:cs typeface="Chalkboard"/>
              </a:rPr>
              <a:t>Bool</a:t>
            </a:r>
            <a:r>
              <a:rPr lang="en-US" sz="2400" dirty="0" smtClean="0">
                <a:latin typeface="Chalkboard"/>
                <a:cs typeface="Chalkboard"/>
              </a:rPr>
              <a:t> | [] | Id | (&lt;exp&gt;)</a:t>
            </a:r>
          </a:p>
          <a:p>
            <a:pPr marL="411480" indent="-283464" fontAlgn="auto">
              <a:lnSpc>
                <a:spcPct val="120000"/>
              </a:lnSpc>
              <a:spcAft>
                <a:spcPts val="0"/>
              </a:spcAft>
              <a:defRPr/>
            </a:pPr>
            <a:r>
              <a:rPr lang="en-US" sz="2400" dirty="0" smtClean="0">
                <a:latin typeface="Chalkboard"/>
                <a:cs typeface="Chalkboard"/>
              </a:rPr>
              <a:t>          | &lt;exp&gt; &lt;op&gt; &lt;exp&gt;</a:t>
            </a:r>
            <a:endParaRPr lang="en-US" sz="2400" dirty="0" smtClean="0">
              <a:latin typeface="Chalkboard"/>
              <a:cs typeface="Chalkboard"/>
            </a:endParaRPr>
          </a:p>
          <a:p>
            <a:pPr marL="411480" indent="-283464" fontAlgn="auto">
              <a:lnSpc>
                <a:spcPct val="120000"/>
              </a:lnSpc>
              <a:spcAft>
                <a:spcPts val="0"/>
              </a:spcAft>
              <a:defRPr/>
            </a:pPr>
            <a:r>
              <a:rPr lang="en-US" sz="2400" dirty="0" smtClean="0">
                <a:latin typeface="Chalkboard"/>
                <a:cs typeface="Chalkboard"/>
              </a:rPr>
              <a:t>          | </a:t>
            </a:r>
            <a:r>
              <a:rPr lang="en-US" sz="2400" dirty="0" smtClean="0">
                <a:latin typeface="Chalkboard"/>
                <a:cs typeface="Chalkboard"/>
              </a:rPr>
              <a:t>&lt;exp&gt; &lt;exp&gt;</a:t>
            </a:r>
            <a:r>
              <a:rPr lang="en-US" sz="2400" dirty="0" smtClean="0">
                <a:latin typeface="Chalkboard"/>
                <a:cs typeface="Chalkboard"/>
              </a:rPr>
              <a:t>  | (&lt;exp&gt;, &lt;exp&gt;)</a:t>
            </a:r>
          </a:p>
          <a:p>
            <a:pPr marL="411480" indent="-283464" fontAlgn="auto">
              <a:lnSpc>
                <a:spcPct val="120000"/>
              </a:lnSpc>
              <a:spcAft>
                <a:spcPts val="0"/>
              </a:spcAft>
              <a:defRPr/>
            </a:pPr>
            <a:r>
              <a:rPr lang="en-US" sz="2400" dirty="0" smtClean="0">
                <a:latin typeface="Chalkboard"/>
                <a:cs typeface="Chalkboard"/>
              </a:rPr>
              <a:t>          | if &lt;exp&gt; then &lt;exp&gt; else &lt;exp&gt;               </a:t>
            </a:r>
            <a:endParaRPr lang="en-US" sz="2400" dirty="0">
              <a:latin typeface="Chalkboard"/>
              <a:cs typeface="Chalkboard"/>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n-US" dirty="0" smtClean="0"/>
              <a:t>Type Inference: Basic Idea</a:t>
            </a:r>
            <a:endParaRPr lang="en-US" dirty="0"/>
          </a:p>
        </p:txBody>
      </p:sp>
      <p:sp>
        <p:nvSpPr>
          <p:cNvPr id="26627" name="Rectangle 3"/>
          <p:cNvSpPr>
            <a:spLocks noGrp="1" noChangeArrowheads="1"/>
          </p:cNvSpPr>
          <p:nvPr>
            <p:ph type="body" idx="1"/>
          </p:nvPr>
        </p:nvSpPr>
        <p:spPr>
          <a:xfrm>
            <a:off x="190500" y="1600200"/>
            <a:ext cx="8686800" cy="4708525"/>
          </a:xfrm>
        </p:spPr>
        <p:txBody>
          <a:bodyPr/>
          <a:lstStyle/>
          <a:p>
            <a:pPr eaLnBrk="1" hangingPunct="1">
              <a:spcAft>
                <a:spcPct val="0"/>
              </a:spcAft>
              <a:buFont typeface="Wingdings 2" charset="2"/>
              <a:buChar char=""/>
            </a:pPr>
            <a:r>
              <a:rPr lang="en-US" dirty="0">
                <a:latin typeface="Comic Sans MS" charset="0"/>
              </a:rPr>
              <a:t>Example</a:t>
            </a:r>
            <a:endParaRPr lang="en-US" dirty="0" smtClean="0">
              <a:latin typeface="Comic Sans MS" charset="0"/>
            </a:endParaRPr>
          </a:p>
          <a:p>
            <a:pPr lvl="1" eaLnBrk="1" hangingPunct="1">
              <a:buFontTx/>
              <a:buNone/>
            </a:pPr>
            <a:endParaRPr lang="en-US" b="1" dirty="0" smtClean="0">
              <a:solidFill>
                <a:srgbClr val="CEB966"/>
              </a:solidFill>
              <a:latin typeface="Courier New" charset="0"/>
              <a:ea typeface="Courier New" charset="0"/>
              <a:cs typeface="Courier New" charset="0"/>
            </a:endParaRPr>
          </a:p>
          <a:p>
            <a:pPr eaLnBrk="1" hangingPunct="1">
              <a:spcAft>
                <a:spcPct val="0"/>
              </a:spcAft>
              <a:buFont typeface="Wingdings 2" charset="2"/>
              <a:buChar char=""/>
            </a:pPr>
            <a:endParaRPr lang="en-US" b="1" dirty="0" smtClean="0">
              <a:solidFill>
                <a:srgbClr val="CEB966"/>
              </a:solidFill>
              <a:latin typeface="Courier New" charset="0"/>
              <a:ea typeface="Courier New" charset="0"/>
              <a:cs typeface="Courier New" charset="0"/>
              <a:sym typeface="Symbol" charset="2"/>
            </a:endParaRPr>
          </a:p>
          <a:p>
            <a:pPr eaLnBrk="1" hangingPunct="1">
              <a:spcAft>
                <a:spcPct val="0"/>
              </a:spcAft>
              <a:buFont typeface="Wingdings 2" charset="2"/>
              <a:buChar char=""/>
            </a:pPr>
            <a:r>
              <a:rPr lang="en-US" dirty="0" smtClean="0">
                <a:latin typeface="Comic Sans MS" charset="0"/>
                <a:sym typeface="Symbol" charset="2"/>
              </a:rPr>
              <a:t>What is the type of </a:t>
            </a:r>
            <a:r>
              <a:rPr lang="en-US" b="1" dirty="0" err="1" smtClean="0">
                <a:solidFill>
                  <a:srgbClr val="CEB966"/>
                </a:solidFill>
                <a:latin typeface="Courier New" charset="0"/>
                <a:ea typeface="Courier New" charset="0"/>
                <a:cs typeface="Courier New" charset="0"/>
                <a:sym typeface="Symbol" charset="2"/>
              </a:rPr>
              <a:t>f</a:t>
            </a:r>
            <a:r>
              <a:rPr lang="en-US" dirty="0" smtClean="0">
                <a:latin typeface="Comic Sans MS" charset="0"/>
                <a:sym typeface="Symbol" charset="2"/>
              </a:rPr>
              <a:t>?</a:t>
            </a:r>
          </a:p>
          <a:p>
            <a:pPr lvl="1" eaLnBrk="1" hangingPunct="1"/>
            <a:r>
              <a:rPr lang="en-US" b="1" dirty="0" smtClean="0">
                <a:solidFill>
                  <a:srgbClr val="CEB966"/>
                </a:solidFill>
                <a:latin typeface="Courier New" charset="0"/>
                <a:ea typeface="Courier New" charset="0"/>
                <a:cs typeface="Courier New" charset="0"/>
                <a:sym typeface="Symbol" charset="2"/>
              </a:rPr>
              <a:t>+</a:t>
            </a:r>
            <a:r>
              <a:rPr lang="en-US" dirty="0" smtClean="0">
                <a:latin typeface="Comic Sans MS" charset="0"/>
                <a:sym typeface="Symbol" charset="2"/>
              </a:rPr>
              <a:t>  has type: </a:t>
            </a:r>
            <a:r>
              <a:rPr lang="en-US" b="1" dirty="0" err="1" smtClean="0">
                <a:solidFill>
                  <a:srgbClr val="CEB966"/>
                </a:solidFill>
                <a:latin typeface="Courier New" charset="0"/>
                <a:ea typeface="Courier New" charset="0"/>
                <a:cs typeface="Courier New" charset="0"/>
                <a:sym typeface="Symbol" charset="2"/>
              </a:rPr>
              <a:t>Int</a:t>
            </a:r>
            <a:r>
              <a:rPr lang="en-US" b="1" dirty="0" smtClean="0">
                <a:solidFill>
                  <a:srgbClr val="CEB966"/>
                </a:solidFill>
                <a:latin typeface="Courier New" charset="0"/>
                <a:ea typeface="Courier New" charset="0"/>
                <a:cs typeface="Courier New" charset="0"/>
                <a:sym typeface="Symbol" charset="2"/>
              </a:rPr>
              <a:t>  </a:t>
            </a:r>
            <a:r>
              <a:rPr lang="en-US" b="1" dirty="0" err="1" smtClean="0">
                <a:solidFill>
                  <a:srgbClr val="CEB966"/>
                </a:solidFill>
                <a:latin typeface="Courier New" charset="0"/>
                <a:ea typeface="Courier New" charset="0"/>
                <a:cs typeface="Courier New" charset="0"/>
                <a:sym typeface="Symbol" charset="2"/>
              </a:rPr>
              <a:t></a:t>
            </a:r>
            <a:r>
              <a:rPr lang="en-US" b="1" dirty="0" smtClean="0">
                <a:solidFill>
                  <a:srgbClr val="CEB966"/>
                </a:solidFill>
                <a:latin typeface="Courier New" charset="0"/>
                <a:ea typeface="Courier New" charset="0"/>
                <a:cs typeface="Courier New" charset="0"/>
                <a:sym typeface="Symbol" charset="2"/>
              </a:rPr>
              <a:t> </a:t>
            </a:r>
            <a:r>
              <a:rPr lang="en-US" b="1" dirty="0" err="1" smtClean="0">
                <a:solidFill>
                  <a:srgbClr val="CEB966"/>
                </a:solidFill>
                <a:latin typeface="Courier New" charset="0"/>
                <a:ea typeface="Courier New" charset="0"/>
                <a:cs typeface="Courier New" charset="0"/>
                <a:sym typeface="Symbol" charset="2"/>
              </a:rPr>
              <a:t>I</a:t>
            </a:r>
            <a:r>
              <a:rPr lang="en-US" b="1" dirty="0" err="1" smtClean="0">
                <a:solidFill>
                  <a:srgbClr val="CEB966"/>
                </a:solidFill>
                <a:latin typeface="Courier New" charset="0"/>
                <a:ea typeface="Courier New" charset="0"/>
                <a:cs typeface="Courier New" charset="0"/>
                <a:sym typeface="Symbol" charset="2"/>
              </a:rPr>
              <a:t>nt</a:t>
            </a:r>
            <a:r>
              <a:rPr lang="en-US" b="1" dirty="0" smtClean="0">
                <a:solidFill>
                  <a:srgbClr val="CEB966"/>
                </a:solidFill>
                <a:latin typeface="Courier New" charset="0"/>
                <a:ea typeface="Courier New" charset="0"/>
                <a:cs typeface="Courier New" charset="0"/>
                <a:sym typeface="Symbol" charset="2"/>
              </a:rPr>
              <a:t>  </a:t>
            </a:r>
            <a:r>
              <a:rPr lang="en-US" b="1" dirty="0" err="1" smtClean="0">
                <a:solidFill>
                  <a:srgbClr val="CEB966"/>
                </a:solidFill>
                <a:latin typeface="Courier New" charset="0"/>
                <a:ea typeface="Courier New" charset="0"/>
                <a:cs typeface="Courier New" charset="0"/>
                <a:sym typeface="Symbol" charset="2"/>
              </a:rPr>
              <a:t></a:t>
            </a:r>
            <a:r>
              <a:rPr lang="en-US" b="1" dirty="0" smtClean="0">
                <a:solidFill>
                  <a:srgbClr val="CEB966"/>
                </a:solidFill>
                <a:latin typeface="Courier New" charset="0"/>
                <a:ea typeface="Courier New" charset="0"/>
                <a:cs typeface="Courier New" charset="0"/>
                <a:sym typeface="Symbol" charset="2"/>
              </a:rPr>
              <a:t> </a:t>
            </a:r>
            <a:r>
              <a:rPr lang="en-US" b="1" dirty="0" err="1" smtClean="0">
                <a:solidFill>
                  <a:srgbClr val="CEB966"/>
                </a:solidFill>
                <a:latin typeface="Courier New" charset="0"/>
                <a:ea typeface="Courier New" charset="0"/>
                <a:cs typeface="Courier New" charset="0"/>
                <a:sym typeface="Symbol" charset="2"/>
              </a:rPr>
              <a:t>In</a:t>
            </a:r>
            <a:r>
              <a:rPr lang="en-US" b="1" dirty="0" err="1" smtClean="0">
                <a:solidFill>
                  <a:srgbClr val="CEB966"/>
                </a:solidFill>
                <a:latin typeface="Courier New" charset="0"/>
                <a:ea typeface="Courier New" charset="0"/>
                <a:cs typeface="Courier New" charset="0"/>
                <a:sym typeface="Symbol" charset="2"/>
              </a:rPr>
              <a:t>t</a:t>
            </a:r>
            <a:endParaRPr lang="en-US" b="1" dirty="0" smtClean="0">
              <a:solidFill>
                <a:srgbClr val="CEB966"/>
              </a:solidFill>
              <a:latin typeface="Courier New" charset="0"/>
              <a:ea typeface="Courier New" charset="0"/>
              <a:cs typeface="Courier New" charset="0"/>
              <a:sym typeface="Symbol" charset="2"/>
            </a:endParaRPr>
          </a:p>
          <a:p>
            <a:pPr lvl="1" eaLnBrk="1" hangingPunct="1"/>
            <a:r>
              <a:rPr lang="en-US" b="1" dirty="0" smtClean="0">
                <a:solidFill>
                  <a:srgbClr val="CEB966"/>
                </a:solidFill>
                <a:latin typeface="Courier New" charset="0"/>
                <a:ea typeface="Courier New" charset="0"/>
                <a:cs typeface="Courier New" charset="0"/>
                <a:sym typeface="Symbol" charset="2"/>
              </a:rPr>
              <a:t>2</a:t>
            </a:r>
            <a:r>
              <a:rPr lang="en-US" dirty="0" smtClean="0">
                <a:solidFill>
                  <a:srgbClr val="CEB966"/>
                </a:solidFill>
                <a:latin typeface="Courier New" charset="0"/>
                <a:ea typeface="Courier New" charset="0"/>
                <a:cs typeface="Courier New" charset="0"/>
                <a:sym typeface="Symbol" charset="2"/>
              </a:rPr>
              <a:t> </a:t>
            </a:r>
            <a:r>
              <a:rPr lang="en-US" dirty="0" smtClean="0">
                <a:latin typeface="Comic Sans MS" charset="0"/>
                <a:sym typeface="Symbol" charset="2"/>
              </a:rPr>
              <a:t>has</a:t>
            </a:r>
            <a:r>
              <a:rPr lang="en-US" dirty="0" smtClean="0">
                <a:latin typeface="Comic Sans MS" charset="0"/>
                <a:sym typeface="Symbol" charset="2"/>
              </a:rPr>
              <a:t> type</a:t>
            </a:r>
            <a:r>
              <a:rPr lang="en-US" dirty="0" smtClean="0">
                <a:latin typeface="Comic Sans MS" charset="0"/>
                <a:sym typeface="Symbol" charset="2"/>
              </a:rPr>
              <a:t>:</a:t>
            </a:r>
            <a:r>
              <a:rPr lang="en-US" dirty="0" smtClean="0">
                <a:latin typeface="Comic Sans MS" charset="0"/>
                <a:sym typeface="Symbol" charset="2"/>
              </a:rPr>
              <a:t> </a:t>
            </a:r>
            <a:r>
              <a:rPr lang="en-US" b="1" dirty="0" err="1" smtClean="0">
                <a:solidFill>
                  <a:srgbClr val="CEB966"/>
                </a:solidFill>
                <a:latin typeface="Courier New" charset="0"/>
                <a:ea typeface="Courier New" charset="0"/>
                <a:cs typeface="Courier New" charset="0"/>
                <a:sym typeface="Symbol" charset="2"/>
              </a:rPr>
              <a:t>I</a:t>
            </a:r>
            <a:r>
              <a:rPr lang="en-US" b="1" dirty="0" err="1" smtClean="0">
                <a:solidFill>
                  <a:srgbClr val="CEB966"/>
                </a:solidFill>
                <a:latin typeface="Courier New" charset="0"/>
                <a:ea typeface="Courier New" charset="0"/>
                <a:cs typeface="Courier New" charset="0"/>
                <a:sym typeface="Symbol" charset="2"/>
              </a:rPr>
              <a:t>nt</a:t>
            </a:r>
            <a:endParaRPr lang="en-US" b="1" dirty="0" smtClean="0">
              <a:latin typeface="Comic Sans MS" charset="0"/>
              <a:sym typeface="Symbol" charset="2"/>
            </a:endParaRPr>
          </a:p>
          <a:p>
            <a:pPr lvl="1" eaLnBrk="1" hangingPunct="1"/>
            <a:r>
              <a:rPr lang="en-US" dirty="0" smtClean="0">
                <a:latin typeface="Comic Sans MS" charset="0"/>
                <a:sym typeface="Symbol" charset="2"/>
              </a:rPr>
              <a:t>Since we are applying </a:t>
            </a:r>
            <a:r>
              <a:rPr lang="en-US" b="1" dirty="0" smtClean="0">
                <a:solidFill>
                  <a:srgbClr val="CEB966"/>
                </a:solidFill>
                <a:latin typeface="Courier New" charset="0"/>
                <a:ea typeface="Courier New" charset="0"/>
                <a:cs typeface="Courier New" charset="0"/>
                <a:sym typeface="Symbol" charset="2"/>
              </a:rPr>
              <a:t>+</a:t>
            </a:r>
            <a:r>
              <a:rPr lang="en-US" dirty="0" smtClean="0">
                <a:latin typeface="Comic Sans MS" charset="0"/>
                <a:sym typeface="Symbol" charset="2"/>
              </a:rPr>
              <a:t> to </a:t>
            </a:r>
            <a:r>
              <a:rPr lang="en-US" b="1" dirty="0" err="1" smtClean="0">
                <a:solidFill>
                  <a:srgbClr val="CEB966"/>
                </a:solidFill>
                <a:latin typeface="Courier"/>
                <a:ea typeface="Courier New" charset="0"/>
                <a:cs typeface="Courier"/>
                <a:sym typeface="Symbol" charset="2"/>
              </a:rPr>
              <a:t>x</a:t>
            </a:r>
            <a:r>
              <a:rPr lang="en-US" dirty="0" smtClean="0">
                <a:latin typeface="Comic Sans MS" charset="0"/>
                <a:sym typeface="Symbol" charset="2"/>
              </a:rPr>
              <a:t> we need </a:t>
            </a:r>
            <a:r>
              <a:rPr lang="en-US" b="1" dirty="0" err="1" smtClean="0">
                <a:solidFill>
                  <a:srgbClr val="CEB966"/>
                </a:solidFill>
                <a:latin typeface="Courier New" charset="0"/>
                <a:ea typeface="Courier New" charset="0"/>
                <a:cs typeface="Courier New" charset="0"/>
                <a:sym typeface="Symbol" charset="2"/>
              </a:rPr>
              <a:t>x</a:t>
            </a:r>
            <a:r>
              <a:rPr lang="en-US" b="1" dirty="0" smtClean="0">
                <a:solidFill>
                  <a:srgbClr val="CEB966"/>
                </a:solidFill>
                <a:latin typeface="Courier New" charset="0"/>
                <a:ea typeface="Courier New" charset="0"/>
                <a:cs typeface="Courier New" charset="0"/>
                <a:sym typeface="Symbol" charset="2"/>
              </a:rPr>
              <a:t> :: </a:t>
            </a:r>
            <a:r>
              <a:rPr lang="en-US" b="1" dirty="0" err="1" smtClean="0">
                <a:solidFill>
                  <a:srgbClr val="CEB966"/>
                </a:solidFill>
                <a:latin typeface="Courier New" charset="0"/>
                <a:ea typeface="Courier New" charset="0"/>
                <a:cs typeface="Courier New" charset="0"/>
                <a:sym typeface="Symbol" charset="2"/>
              </a:rPr>
              <a:t>I</a:t>
            </a:r>
            <a:r>
              <a:rPr lang="en-US" b="1" dirty="0" err="1" smtClean="0">
                <a:solidFill>
                  <a:srgbClr val="CEB966"/>
                </a:solidFill>
                <a:latin typeface="Courier New" charset="0"/>
                <a:ea typeface="Courier New" charset="0"/>
                <a:cs typeface="Courier New" charset="0"/>
                <a:sym typeface="Symbol" charset="2"/>
              </a:rPr>
              <a:t>nt</a:t>
            </a:r>
            <a:endParaRPr lang="en-US" b="1" dirty="0">
              <a:solidFill>
                <a:srgbClr val="CEB966"/>
              </a:solidFill>
              <a:latin typeface="Courier New" charset="0"/>
              <a:ea typeface="Courier New" charset="0"/>
              <a:cs typeface="Courier New" charset="0"/>
              <a:sym typeface="Symbol" charset="2"/>
            </a:endParaRPr>
          </a:p>
          <a:p>
            <a:pPr lvl="1" eaLnBrk="1" hangingPunct="1"/>
            <a:r>
              <a:rPr lang="en-US" dirty="0">
                <a:latin typeface="Comic Sans MS" charset="0"/>
                <a:sym typeface="Symbol" charset="2"/>
              </a:rPr>
              <a:t>Therefore </a:t>
            </a:r>
            <a:r>
              <a:rPr lang="en-US" b="1" dirty="0" err="1" smtClean="0">
                <a:solidFill>
                  <a:srgbClr val="CEB966"/>
                </a:solidFill>
                <a:latin typeface="Courier New" charset="0"/>
                <a:ea typeface="Courier New" charset="0"/>
                <a:cs typeface="Courier New" charset="0"/>
                <a:sym typeface="Symbol" charset="2"/>
              </a:rPr>
              <a:t>f</a:t>
            </a:r>
            <a:r>
              <a:rPr lang="en-US" b="1" dirty="0">
                <a:solidFill>
                  <a:srgbClr val="CEB966"/>
                </a:solidFill>
                <a:latin typeface="Courier New" charset="0"/>
                <a:ea typeface="Courier New" charset="0"/>
                <a:cs typeface="Courier New" charset="0"/>
                <a:sym typeface="Symbol" charset="2"/>
              </a:rPr>
              <a:t> </a:t>
            </a:r>
            <a:r>
              <a:rPr lang="en-US" b="1" dirty="0" err="1" smtClean="0">
                <a:solidFill>
                  <a:srgbClr val="CEB966"/>
                </a:solidFill>
                <a:latin typeface="Courier New" charset="0"/>
                <a:ea typeface="Courier New" charset="0"/>
                <a:cs typeface="Courier New" charset="0"/>
                <a:sym typeface="Symbol" charset="2"/>
              </a:rPr>
              <a:t>x</a:t>
            </a:r>
            <a:r>
              <a:rPr lang="en-US" b="1" dirty="0" smtClean="0">
                <a:solidFill>
                  <a:srgbClr val="CEB966"/>
                </a:solidFill>
                <a:latin typeface="Courier New" charset="0"/>
                <a:ea typeface="Courier New" charset="0"/>
                <a:cs typeface="Courier New" charset="0"/>
                <a:sym typeface="Symbol" charset="2"/>
              </a:rPr>
              <a:t> </a:t>
            </a:r>
            <a:r>
              <a:rPr lang="en-US" b="1" dirty="0">
                <a:solidFill>
                  <a:srgbClr val="CEB966"/>
                </a:solidFill>
                <a:latin typeface="Courier New" charset="0"/>
                <a:ea typeface="Courier New" charset="0"/>
                <a:cs typeface="Courier New" charset="0"/>
                <a:sym typeface="Symbol" charset="2"/>
              </a:rPr>
              <a:t>= </a:t>
            </a:r>
            <a:r>
              <a:rPr lang="en-US" b="1" dirty="0" smtClean="0">
                <a:solidFill>
                  <a:srgbClr val="CEB966"/>
                </a:solidFill>
                <a:latin typeface="Courier New" charset="0"/>
                <a:ea typeface="Courier New" charset="0"/>
                <a:cs typeface="Courier New" charset="0"/>
                <a:sym typeface="Symbol" charset="2"/>
              </a:rPr>
              <a:t>2 + </a:t>
            </a:r>
            <a:r>
              <a:rPr lang="en-US" b="1" dirty="0" err="1" smtClean="0">
                <a:solidFill>
                  <a:srgbClr val="CEB966"/>
                </a:solidFill>
                <a:latin typeface="Courier New" charset="0"/>
                <a:ea typeface="Courier New" charset="0"/>
                <a:cs typeface="Courier New" charset="0"/>
                <a:sym typeface="Symbol" charset="2"/>
              </a:rPr>
              <a:t>x</a:t>
            </a:r>
            <a:r>
              <a:rPr lang="en-US" b="1" dirty="0" smtClean="0">
                <a:solidFill>
                  <a:srgbClr val="CEB966"/>
                </a:solidFill>
                <a:latin typeface="Courier New" charset="0"/>
                <a:ea typeface="Courier New" charset="0"/>
                <a:cs typeface="Courier New" charset="0"/>
                <a:sym typeface="Symbol" charset="2"/>
              </a:rPr>
              <a:t> </a:t>
            </a:r>
            <a:r>
              <a:rPr lang="en-US" dirty="0">
                <a:latin typeface="Comic Sans MS" charset="0"/>
                <a:sym typeface="Symbol" charset="2"/>
              </a:rPr>
              <a:t>has type</a:t>
            </a:r>
            <a:r>
              <a:rPr lang="en-US" dirty="0" smtClean="0">
                <a:latin typeface="Comic Sans MS" charset="0"/>
                <a:sym typeface="Symbol" charset="2"/>
              </a:rPr>
              <a:t> </a:t>
            </a:r>
            <a:r>
              <a:rPr lang="en-US" b="1" dirty="0" err="1">
                <a:solidFill>
                  <a:srgbClr val="CEB966"/>
                </a:solidFill>
                <a:latin typeface="Courier New" charset="0"/>
                <a:ea typeface="Courier New" charset="0"/>
                <a:cs typeface="Courier New" charset="0"/>
                <a:sym typeface="Symbol" charset="2"/>
              </a:rPr>
              <a:t>I</a:t>
            </a:r>
            <a:r>
              <a:rPr lang="en-US" b="1" dirty="0" err="1" smtClean="0">
                <a:solidFill>
                  <a:srgbClr val="CEB966"/>
                </a:solidFill>
                <a:latin typeface="Courier New" charset="0"/>
                <a:ea typeface="Courier New" charset="0"/>
                <a:cs typeface="Courier New" charset="0"/>
                <a:sym typeface="Symbol" charset="2"/>
              </a:rPr>
              <a:t>nt</a:t>
            </a:r>
            <a:r>
              <a:rPr lang="en-US" b="1" dirty="0" smtClean="0">
                <a:solidFill>
                  <a:srgbClr val="CEB966"/>
                </a:solidFill>
                <a:latin typeface="Courier New" charset="0"/>
                <a:ea typeface="Courier New" charset="0"/>
                <a:cs typeface="Courier New" charset="0"/>
                <a:sym typeface="Symbol" charset="2"/>
              </a:rPr>
              <a:t> </a:t>
            </a:r>
            <a:r>
              <a:rPr lang="en-US" b="1" dirty="0" err="1">
                <a:solidFill>
                  <a:srgbClr val="CEB966"/>
                </a:solidFill>
                <a:latin typeface="Courier New" charset="0"/>
                <a:ea typeface="Courier New" charset="0"/>
                <a:cs typeface="Courier New" charset="0"/>
                <a:sym typeface="Symbol" charset="2"/>
              </a:rPr>
              <a:t></a:t>
            </a:r>
            <a:r>
              <a:rPr lang="en-US" b="1" dirty="0" smtClean="0">
                <a:solidFill>
                  <a:srgbClr val="CEB966"/>
                </a:solidFill>
                <a:latin typeface="Courier New" charset="0"/>
                <a:ea typeface="Courier New" charset="0"/>
                <a:cs typeface="Courier New" charset="0"/>
                <a:sym typeface="Symbol" charset="2"/>
              </a:rPr>
              <a:t> </a:t>
            </a:r>
            <a:r>
              <a:rPr lang="en-US" b="1" dirty="0" err="1">
                <a:solidFill>
                  <a:srgbClr val="CEB966"/>
                </a:solidFill>
                <a:latin typeface="Courier New" charset="0"/>
                <a:ea typeface="Courier New" charset="0"/>
                <a:cs typeface="Courier New" charset="0"/>
                <a:sym typeface="Symbol" charset="2"/>
              </a:rPr>
              <a:t>I</a:t>
            </a:r>
            <a:r>
              <a:rPr lang="en-US" b="1" dirty="0" err="1" smtClean="0">
                <a:solidFill>
                  <a:srgbClr val="CEB966"/>
                </a:solidFill>
                <a:latin typeface="Courier New" charset="0"/>
                <a:ea typeface="Courier New" charset="0"/>
                <a:cs typeface="Courier New" charset="0"/>
                <a:sym typeface="Symbol" charset="2"/>
              </a:rPr>
              <a:t>nt</a:t>
            </a:r>
            <a:endParaRPr lang="en-US" b="1" dirty="0" smtClean="0">
              <a:solidFill>
                <a:srgbClr val="CEB966"/>
              </a:solidFill>
              <a:latin typeface="Courier New" charset="0"/>
              <a:ea typeface="Courier New" charset="0"/>
              <a:cs typeface="Courier New" charset="0"/>
              <a:sym typeface="Symbol" charset="2"/>
            </a:endParaRPr>
          </a:p>
          <a:p>
            <a:pPr lvl="1" eaLnBrk="1" hangingPunct="1">
              <a:buNone/>
            </a:pPr>
            <a:endParaRPr lang="en-US" dirty="0">
              <a:latin typeface="Comic Sans MS" charset="0"/>
              <a:sym typeface="Symbol" charset="2"/>
            </a:endParaRPr>
          </a:p>
        </p:txBody>
      </p:sp>
      <p:sp>
        <p:nvSpPr>
          <p:cNvPr id="4" name="TextBox 3"/>
          <p:cNvSpPr txBox="1">
            <a:spLocks noChangeArrowheads="1"/>
          </p:cNvSpPr>
          <p:nvPr/>
        </p:nvSpPr>
        <p:spPr bwMode="auto">
          <a:xfrm>
            <a:off x="901700" y="2235200"/>
            <a:ext cx="75184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 2 + </a:t>
            </a:r>
            <a:r>
              <a:rPr lang="en-US" b="1" dirty="0" err="1" smtClean="0">
                <a:solidFill>
                  <a:srgbClr val="000000"/>
                </a:solidFill>
                <a:latin typeface="Courier New"/>
                <a:cs typeface="Courier New"/>
              </a:rPr>
              <a:t>x</a:t>
            </a:r>
            <a:endParaRPr lang="en-US" sz="1400" b="1" dirty="0" smtClean="0">
              <a:solidFill>
                <a:srgbClr val="FF0000"/>
              </a:solidFill>
              <a:latin typeface="Courier New"/>
              <a:cs typeface="Courier New"/>
            </a:endParaRPr>
          </a:p>
          <a:p>
            <a:pPr marL="411480" indent="-283464" fontAlgn="auto">
              <a:spcAft>
                <a:spcPts val="0"/>
              </a:spcAft>
              <a:defRPr/>
            </a:pPr>
            <a:r>
              <a:rPr lang="en-US" b="1" dirty="0" smtClean="0">
                <a:solidFill>
                  <a:srgbClr val="000000"/>
                </a:solidFill>
                <a:latin typeface="Courier New"/>
                <a:cs typeface="Courier New"/>
              </a:rPr>
              <a:t>&gt;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-&gt; </a:t>
            </a:r>
            <a:r>
              <a:rPr lang="en-US" b="1" dirty="0" err="1" smtClean="0">
                <a:solidFill>
                  <a:srgbClr val="000000"/>
                </a:solidFill>
                <a:latin typeface="Courier New"/>
                <a:cs typeface="Courier New"/>
              </a:rPr>
              <a:t>Int</a:t>
            </a:r>
            <a:endParaRPr lang="en-US" b="1" dirty="0" smtClean="0">
              <a:solidFill>
                <a:srgbClr val="000000"/>
              </a:solidFill>
              <a:latin typeface="Courier New"/>
              <a:cs typeface="Courier New"/>
            </a:endParaRPr>
          </a:p>
        </p:txBody>
      </p:sp>
      <p:sp>
        <p:nvSpPr>
          <p:cNvPr id="5" name="Rounded Rectangular Callout 4"/>
          <p:cNvSpPr/>
          <p:nvPr/>
        </p:nvSpPr>
        <p:spPr>
          <a:xfrm>
            <a:off x="1030941" y="6140855"/>
            <a:ext cx="6962588" cy="442674"/>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2000" dirty="0" smtClean="0">
                <a:solidFill>
                  <a:schemeClr val="bg1"/>
                </a:solidFill>
                <a:latin typeface="Comic Sans MS" charset="0"/>
                <a:sym typeface="Symbol" charset="2"/>
              </a:rPr>
              <a:t>Overloaded functions introduce more cases to consider.</a:t>
            </a:r>
            <a:endParaRPr lang="en-US" sz="2000" dirty="0" smtClean="0">
              <a:solidFill>
                <a:schemeClr val="bg1"/>
              </a:solidFill>
              <a:latin typeface="Comic Sans MS" charset="0"/>
              <a:sym typeface="Symbol" charset="2"/>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1: Parse Program</a:t>
            </a:r>
            <a:endParaRPr lang="en-US" dirty="0"/>
          </a:p>
        </p:txBody>
      </p:sp>
      <p:sp>
        <p:nvSpPr>
          <p:cNvPr id="3" name="Content Placeholder 2"/>
          <p:cNvSpPr>
            <a:spLocks noGrp="1"/>
          </p:cNvSpPr>
          <p:nvPr>
            <p:ph idx="1"/>
          </p:nvPr>
        </p:nvSpPr>
        <p:spPr/>
        <p:txBody>
          <a:bodyPr/>
          <a:lstStyle/>
          <a:p>
            <a:r>
              <a:rPr lang="en-US" dirty="0" smtClean="0"/>
              <a:t>Parse program text to construct parse tree.</a:t>
            </a:r>
          </a:p>
          <a:p>
            <a:endParaRPr lang="en-US" dirty="0"/>
          </a:p>
        </p:txBody>
      </p:sp>
      <p:pic>
        <p:nvPicPr>
          <p:cNvPr id="4" name="Picture 3"/>
          <p:cNvPicPr>
            <a:picLocks noChangeAspect="1"/>
          </p:cNvPicPr>
          <p:nvPr/>
        </p:nvPicPr>
        <p:blipFill>
          <a:blip r:embed="rId2"/>
          <a:stretch>
            <a:fillRect/>
          </a:stretch>
        </p:blipFill>
        <p:spPr>
          <a:xfrm>
            <a:off x="4914900" y="2533650"/>
            <a:ext cx="3454400" cy="3670300"/>
          </a:xfrm>
          <a:prstGeom prst="rect">
            <a:avLst/>
          </a:prstGeom>
        </p:spPr>
      </p:pic>
      <p:sp>
        <p:nvSpPr>
          <p:cNvPr id="5" name="TextBox 4"/>
          <p:cNvSpPr txBox="1">
            <a:spLocks noChangeArrowheads="1"/>
          </p:cNvSpPr>
          <p:nvPr/>
        </p:nvSpPr>
        <p:spPr bwMode="auto">
          <a:xfrm>
            <a:off x="1841500" y="2527300"/>
            <a:ext cx="1955800" cy="369332"/>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 2 + </a:t>
            </a:r>
            <a:r>
              <a:rPr lang="en-US" b="1" dirty="0" err="1" smtClean="0">
                <a:solidFill>
                  <a:srgbClr val="000000"/>
                </a:solidFill>
                <a:latin typeface="Courier New"/>
                <a:cs typeface="Courier New"/>
              </a:rPr>
              <a:t>x</a:t>
            </a:r>
            <a:endParaRPr lang="en-US" sz="1400" b="1" dirty="0" smtClean="0">
              <a:solidFill>
                <a:srgbClr val="FF0000"/>
              </a:solidFill>
              <a:latin typeface="Courier New"/>
              <a:cs typeface="Courier New"/>
            </a:endParaRPr>
          </a:p>
        </p:txBody>
      </p:sp>
      <p:sp>
        <p:nvSpPr>
          <p:cNvPr id="6" name="Bent Arrow 5"/>
          <p:cNvSpPr/>
          <p:nvPr/>
        </p:nvSpPr>
        <p:spPr>
          <a:xfrm flipV="1">
            <a:off x="2946400" y="3009900"/>
            <a:ext cx="1879600" cy="825500"/>
          </a:xfrm>
          <a:prstGeom prst="bentArrow">
            <a:avLst>
              <a:gd name="adj1" fmla="val 25000"/>
              <a:gd name="adj2" fmla="val 25000"/>
              <a:gd name="adj3" fmla="val 25000"/>
              <a:gd name="adj4" fmla="val 42361"/>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endParaRPr lang="en-US" dirty="0">
              <a:solidFill>
                <a:schemeClr val="tx1"/>
              </a:solidFill>
              <a:latin typeface="Comic Sans MS" pitchFamily="66" charset="0"/>
            </a:endParaRPr>
          </a:p>
        </p:txBody>
      </p:sp>
      <p:sp>
        <p:nvSpPr>
          <p:cNvPr id="9" name="Rounded Rectangular Callout 8"/>
          <p:cNvSpPr/>
          <p:nvPr/>
        </p:nvSpPr>
        <p:spPr>
          <a:xfrm>
            <a:off x="311150" y="4919504"/>
            <a:ext cx="4121150" cy="1600438"/>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kumimoji="1" lang="en-US" sz="2200" dirty="0" smtClean="0">
                <a:solidFill>
                  <a:srgbClr val="000000"/>
                </a:solidFill>
                <a:latin typeface="Chalkboard"/>
                <a:ea typeface="Chalkboard"/>
                <a:cs typeface="Chalkboard"/>
              </a:rPr>
              <a:t>Infix operators are converted to normal function application during parsing:</a:t>
            </a:r>
          </a:p>
          <a:p>
            <a:r>
              <a:rPr kumimoji="1" lang="en-US" sz="2200" dirty="0" smtClean="0">
                <a:solidFill>
                  <a:srgbClr val="000000"/>
                </a:solidFill>
                <a:latin typeface="Chalkboard"/>
                <a:ea typeface="Chalkboard"/>
                <a:cs typeface="Chalkboard"/>
              </a:rPr>
              <a:t>       2 + </a:t>
            </a:r>
            <a:r>
              <a:rPr kumimoji="1" lang="en-US" sz="2200" dirty="0" err="1" smtClean="0">
                <a:solidFill>
                  <a:srgbClr val="000000"/>
                </a:solidFill>
                <a:latin typeface="Chalkboard"/>
                <a:ea typeface="Chalkboard"/>
                <a:cs typeface="Chalkboard"/>
              </a:rPr>
              <a:t>x</a:t>
            </a:r>
            <a:r>
              <a:rPr kumimoji="1" lang="en-US" sz="2200" dirty="0" smtClean="0">
                <a:solidFill>
                  <a:srgbClr val="000000"/>
                </a:solidFill>
                <a:latin typeface="Chalkboard"/>
                <a:ea typeface="Chalkboard"/>
                <a:cs typeface="Chalkboard"/>
              </a:rPr>
              <a:t> </a:t>
            </a:r>
            <a:r>
              <a:rPr kumimoji="1" lang="en-US" sz="2200" dirty="0" smtClean="0">
                <a:solidFill>
                  <a:srgbClr val="000000"/>
                </a:solidFill>
                <a:latin typeface="Chalkboard"/>
                <a:ea typeface="Chalkboard"/>
                <a:cs typeface="Chalkboard"/>
                <a:sym typeface="Wingdings"/>
              </a:rPr>
              <a:t>--&gt; (+) 2 </a:t>
            </a:r>
            <a:r>
              <a:rPr kumimoji="1" lang="en-US" sz="2200" dirty="0" err="1" smtClean="0">
                <a:solidFill>
                  <a:srgbClr val="000000"/>
                </a:solidFill>
                <a:latin typeface="Chalkboard"/>
                <a:ea typeface="Chalkboard"/>
                <a:cs typeface="Chalkboard"/>
                <a:sym typeface="Wingdings"/>
              </a:rPr>
              <a:t>x</a:t>
            </a:r>
            <a:endParaRPr lang="en-US" sz="2200" dirty="0">
              <a:solidFill>
                <a:srgbClr val="0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100" dirty="0" smtClean="0"/>
              <a:t>Step 2: </a:t>
            </a:r>
            <a:br>
              <a:rPr lang="en-US" sz="4100" dirty="0" smtClean="0"/>
            </a:br>
            <a:r>
              <a:rPr lang="en-US" sz="4100" dirty="0" smtClean="0"/>
              <a:t>Assign type variables to nodes </a:t>
            </a:r>
            <a:endParaRPr lang="en-US" sz="4100" dirty="0"/>
          </a:p>
        </p:txBody>
      </p:sp>
      <p:pic>
        <p:nvPicPr>
          <p:cNvPr id="4" name="Picture 3"/>
          <p:cNvPicPr>
            <a:picLocks noChangeAspect="1"/>
          </p:cNvPicPr>
          <p:nvPr/>
        </p:nvPicPr>
        <p:blipFill>
          <a:blip r:embed="rId2"/>
          <a:stretch>
            <a:fillRect/>
          </a:stretch>
        </p:blipFill>
        <p:spPr>
          <a:xfrm>
            <a:off x="1492250" y="1917700"/>
            <a:ext cx="6235700" cy="3530600"/>
          </a:xfrm>
          <a:prstGeom prst="rect">
            <a:avLst/>
          </a:prstGeom>
        </p:spPr>
      </p:pic>
      <p:sp>
        <p:nvSpPr>
          <p:cNvPr id="5" name="TextBox 4"/>
          <p:cNvSpPr txBox="1">
            <a:spLocks noChangeArrowheads="1"/>
          </p:cNvSpPr>
          <p:nvPr/>
        </p:nvSpPr>
        <p:spPr bwMode="auto">
          <a:xfrm>
            <a:off x="5549900" y="2146300"/>
            <a:ext cx="1955800" cy="369332"/>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 2 + </a:t>
            </a:r>
            <a:r>
              <a:rPr lang="en-US" b="1" dirty="0" err="1" smtClean="0">
                <a:solidFill>
                  <a:srgbClr val="000000"/>
                </a:solidFill>
                <a:latin typeface="Courier New"/>
                <a:cs typeface="Courier New"/>
              </a:rPr>
              <a:t>x</a:t>
            </a:r>
            <a:endParaRPr lang="en-US" sz="1400" b="1" dirty="0" smtClean="0">
              <a:solidFill>
                <a:srgbClr val="FF0000"/>
              </a:solidFill>
              <a:latin typeface="Courier New"/>
              <a:cs typeface="Courier New"/>
            </a:endParaRPr>
          </a:p>
        </p:txBody>
      </p:sp>
      <p:sp>
        <p:nvSpPr>
          <p:cNvPr id="6" name="Rounded Rectangular Callout 5"/>
          <p:cNvSpPr/>
          <p:nvPr/>
        </p:nvSpPr>
        <p:spPr>
          <a:xfrm>
            <a:off x="209550" y="5802075"/>
            <a:ext cx="4121150" cy="851297"/>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kumimoji="1" lang="en-US" sz="2200" dirty="0" smtClean="0">
                <a:solidFill>
                  <a:srgbClr val="000000"/>
                </a:solidFill>
                <a:latin typeface="Chalkboard"/>
                <a:ea typeface="Chalkboard"/>
                <a:cs typeface="Chalkboard"/>
              </a:rPr>
              <a:t>Variables are given same type as binding occurrence.</a:t>
            </a:r>
            <a:endParaRPr lang="en-US" sz="2200" dirty="0">
              <a:solidFill>
                <a:srgbClr val="00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30262"/>
          </a:xfrm>
        </p:spPr>
        <p:txBody>
          <a:bodyPr/>
          <a:lstStyle/>
          <a:p>
            <a:r>
              <a:rPr lang="en-US" dirty="0" smtClean="0"/>
              <a:t>Step 3: Add Constraints</a:t>
            </a:r>
            <a:endParaRPr lang="en-US" dirty="0"/>
          </a:p>
        </p:txBody>
      </p:sp>
      <p:grpSp>
        <p:nvGrpSpPr>
          <p:cNvPr id="6" name="Group 5"/>
          <p:cNvGrpSpPr/>
          <p:nvPr/>
        </p:nvGrpSpPr>
        <p:grpSpPr>
          <a:xfrm>
            <a:off x="1143000" y="1257300"/>
            <a:ext cx="6883400" cy="4876800"/>
            <a:chOff x="1143000" y="1447800"/>
            <a:chExt cx="6883400" cy="4876800"/>
          </a:xfrm>
        </p:grpSpPr>
        <p:pic>
          <p:nvPicPr>
            <p:cNvPr id="4" name="Picture 3"/>
            <p:cNvPicPr>
              <a:picLocks noChangeAspect="1"/>
            </p:cNvPicPr>
            <p:nvPr/>
          </p:nvPicPr>
          <p:blipFill>
            <a:blip r:embed="rId3"/>
            <a:stretch>
              <a:fillRect/>
            </a:stretch>
          </p:blipFill>
          <p:spPr>
            <a:xfrm>
              <a:off x="1143000" y="1447800"/>
              <a:ext cx="6883400" cy="4876800"/>
            </a:xfrm>
            <a:prstGeom prst="rect">
              <a:avLst/>
            </a:prstGeom>
          </p:spPr>
        </p:pic>
        <p:sp>
          <p:nvSpPr>
            <p:cNvPr id="5" name="TextBox 4"/>
            <p:cNvSpPr txBox="1">
              <a:spLocks noChangeArrowheads="1"/>
            </p:cNvSpPr>
            <p:nvPr/>
          </p:nvSpPr>
          <p:spPr bwMode="auto">
            <a:xfrm>
              <a:off x="5867400" y="1676400"/>
              <a:ext cx="1955800" cy="369332"/>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 2 + </a:t>
              </a:r>
              <a:r>
                <a:rPr lang="en-US" b="1" dirty="0" err="1" smtClean="0">
                  <a:solidFill>
                    <a:srgbClr val="000000"/>
                  </a:solidFill>
                  <a:latin typeface="Courier New"/>
                  <a:cs typeface="Courier New"/>
                </a:rPr>
                <a:t>x</a:t>
              </a:r>
              <a:endParaRPr lang="en-US" sz="1400" b="1" dirty="0" smtClean="0">
                <a:solidFill>
                  <a:srgbClr val="FF0000"/>
                </a:solidFill>
                <a:latin typeface="Courier New"/>
                <a:cs typeface="Courier New"/>
              </a:endParaRPr>
            </a:p>
          </p:txBody>
        </p:sp>
      </p:grpSp>
      <p:sp>
        <p:nvSpPr>
          <p:cNvPr id="7" name="Rectangle 6"/>
          <p:cNvSpPr/>
          <p:nvPr/>
        </p:nvSpPr>
        <p:spPr>
          <a:xfrm>
            <a:off x="190500" y="3541239"/>
            <a:ext cx="3644900" cy="147732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t_0 = t_1 -&gt; t_6</a:t>
            </a:r>
          </a:p>
          <a:p>
            <a:r>
              <a:rPr lang="en-US" dirty="0" smtClean="0">
                <a:solidFill>
                  <a:schemeClr val="bg2"/>
                </a:solidFill>
                <a:latin typeface="Courier"/>
                <a:cs typeface="Courier"/>
              </a:rPr>
              <a:t>t_4 = t_1 -&gt; t_6</a:t>
            </a:r>
          </a:p>
          <a:p>
            <a:r>
              <a:rPr lang="en-US" dirty="0" smtClean="0">
                <a:solidFill>
                  <a:schemeClr val="bg2"/>
                </a:solidFill>
                <a:latin typeface="Courier"/>
                <a:cs typeface="Courier"/>
              </a:rPr>
              <a:t>t_2 = t_3 -&gt; t_4</a:t>
            </a:r>
          </a:p>
          <a:p>
            <a:r>
              <a:rPr lang="en-US" dirty="0" smtClean="0">
                <a:solidFill>
                  <a:schemeClr val="bg2"/>
                </a:solidFill>
                <a:latin typeface="Courier"/>
                <a:cs typeface="Courier"/>
              </a:rPr>
              <a:t>t_2 =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a:p>
            <a:r>
              <a:rPr lang="en-US" dirty="0" smtClean="0">
                <a:solidFill>
                  <a:schemeClr val="bg2"/>
                </a:solidFill>
                <a:latin typeface="Courier"/>
                <a:cs typeface="Courier"/>
              </a:rPr>
              <a:t>t_3 =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558800" y="211138"/>
            <a:ext cx="8229600" cy="931862"/>
          </a:xfrm>
          <a:effectLst/>
        </p:spPr>
        <p:txBody>
          <a:bodyPr/>
          <a:lstStyle/>
          <a:p>
            <a:r>
              <a:rPr lang="en-US" dirty="0" smtClean="0"/>
              <a:t>Step 4: Solve Constraints</a:t>
            </a:r>
            <a:endParaRPr lang="en-US" dirty="0"/>
          </a:p>
        </p:txBody>
      </p:sp>
      <p:sp>
        <p:nvSpPr>
          <p:cNvPr id="8" name="Rectangle 7"/>
          <p:cNvSpPr/>
          <p:nvPr/>
        </p:nvSpPr>
        <p:spPr>
          <a:xfrm>
            <a:off x="304800" y="1255239"/>
            <a:ext cx="3644900" cy="1477328"/>
          </a:xfrm>
          <a:prstGeom prst="rect">
            <a:avLst/>
          </a:prstGeom>
          <a:solidFill>
            <a:schemeClr val="tx1"/>
          </a:solidFill>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t_0 = t_1 -&gt; t_6</a:t>
            </a:r>
          </a:p>
          <a:p>
            <a:r>
              <a:rPr lang="en-US" dirty="0" smtClean="0">
                <a:solidFill>
                  <a:schemeClr val="bg2"/>
                </a:solidFill>
                <a:latin typeface="Courier"/>
                <a:cs typeface="Courier"/>
              </a:rPr>
              <a:t>t_4 = t_1 -&gt; t_6</a:t>
            </a:r>
          </a:p>
          <a:p>
            <a:r>
              <a:rPr lang="en-US" dirty="0" smtClean="0">
                <a:solidFill>
                  <a:schemeClr val="bg2"/>
                </a:solidFill>
                <a:latin typeface="Courier"/>
                <a:cs typeface="Courier"/>
              </a:rPr>
              <a:t>t_2 = t_3 -&gt; t_4</a:t>
            </a:r>
          </a:p>
          <a:p>
            <a:r>
              <a:rPr lang="en-US" dirty="0" smtClean="0">
                <a:solidFill>
                  <a:schemeClr val="bg2"/>
                </a:solidFill>
                <a:latin typeface="Courier"/>
                <a:cs typeface="Courier"/>
              </a:rPr>
              <a:t>t_2 =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a:p>
            <a:r>
              <a:rPr lang="en-US" dirty="0" smtClean="0">
                <a:solidFill>
                  <a:schemeClr val="bg2"/>
                </a:solidFill>
                <a:latin typeface="Courier"/>
                <a:cs typeface="Courier"/>
              </a:rPr>
              <a:t>t_3 =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p:txBody>
      </p:sp>
      <p:sp>
        <p:nvSpPr>
          <p:cNvPr id="9" name="Rectangle 8"/>
          <p:cNvSpPr/>
          <p:nvPr/>
        </p:nvSpPr>
        <p:spPr>
          <a:xfrm>
            <a:off x="4508500" y="2063236"/>
            <a:ext cx="4635500" cy="369332"/>
          </a:xfrm>
          <a:prstGeom prst="rect">
            <a:avLst/>
          </a:prstGeom>
          <a:solidFill>
            <a:schemeClr val="accent1">
              <a:lumMod val="40000"/>
              <a:lumOff val="6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t_3 -&gt; t_4 =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r>
              <a:rPr lang="en-US" dirty="0" smtClean="0">
                <a:solidFill>
                  <a:schemeClr val="bg2"/>
                </a:solidFill>
                <a:latin typeface="Courier"/>
                <a:cs typeface="Courier"/>
              </a:rPr>
              <a:t>)</a:t>
            </a:r>
          </a:p>
        </p:txBody>
      </p:sp>
      <p:sp>
        <p:nvSpPr>
          <p:cNvPr id="11" name="Rectangle 10"/>
          <p:cNvSpPr/>
          <p:nvPr/>
        </p:nvSpPr>
        <p:spPr>
          <a:xfrm>
            <a:off x="4508500" y="2864537"/>
            <a:ext cx="4445000" cy="646331"/>
          </a:xfrm>
          <a:prstGeom prst="rect">
            <a:avLst/>
          </a:prstGeom>
          <a:solidFill>
            <a:schemeClr val="accent1">
              <a:lumMod val="40000"/>
              <a:lumOff val="6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t_3 =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a:p>
            <a:r>
              <a:rPr lang="en-US" dirty="0" smtClean="0">
                <a:solidFill>
                  <a:schemeClr val="bg2"/>
                </a:solidFill>
                <a:latin typeface="Courier"/>
                <a:cs typeface="Courier"/>
              </a:rPr>
              <a:t>t_4 =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p:txBody>
      </p:sp>
      <p:sp>
        <p:nvSpPr>
          <p:cNvPr id="12" name="Rectangle 11"/>
          <p:cNvSpPr/>
          <p:nvPr/>
        </p:nvSpPr>
        <p:spPr>
          <a:xfrm>
            <a:off x="317500" y="3071339"/>
            <a:ext cx="3644900" cy="1477328"/>
          </a:xfrm>
          <a:prstGeom prst="rect">
            <a:avLst/>
          </a:prstGeom>
          <a:solidFill>
            <a:schemeClr val="tx1"/>
          </a:solidFill>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t_0 = t_1 -&gt; t_6</a:t>
            </a:r>
          </a:p>
          <a:p>
            <a:r>
              <a:rPr lang="en-US" dirty="0" smtClean="0">
                <a:solidFill>
                  <a:schemeClr val="bg2"/>
                </a:solidFill>
                <a:latin typeface="Courier"/>
                <a:cs typeface="Courier"/>
              </a:rPr>
              <a:t>t_4 = t_1 -&gt; t_6</a:t>
            </a:r>
          </a:p>
          <a:p>
            <a:r>
              <a:rPr lang="en-US" dirty="0" smtClean="0">
                <a:solidFill>
                  <a:schemeClr val="bg2"/>
                </a:solidFill>
                <a:latin typeface="Courier"/>
                <a:cs typeface="Courier"/>
              </a:rPr>
              <a:t>t_4 =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a:p>
            <a:r>
              <a:rPr lang="en-US" dirty="0" smtClean="0">
                <a:solidFill>
                  <a:schemeClr val="bg2"/>
                </a:solidFill>
                <a:latin typeface="Courier"/>
                <a:cs typeface="Courier"/>
              </a:rPr>
              <a:t>t_2 =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a:p>
            <a:r>
              <a:rPr lang="en-US" dirty="0" smtClean="0">
                <a:solidFill>
                  <a:schemeClr val="bg2"/>
                </a:solidFill>
                <a:latin typeface="Courier"/>
                <a:cs typeface="Courier"/>
              </a:rPr>
              <a:t>t_3 =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p:txBody>
      </p:sp>
      <p:sp>
        <p:nvSpPr>
          <p:cNvPr id="13" name="Rectangle 12"/>
          <p:cNvSpPr/>
          <p:nvPr/>
        </p:nvSpPr>
        <p:spPr>
          <a:xfrm>
            <a:off x="4508500" y="3930136"/>
            <a:ext cx="4445000" cy="369332"/>
          </a:xfrm>
          <a:prstGeom prst="rect">
            <a:avLst/>
          </a:prstGeom>
          <a:solidFill>
            <a:schemeClr val="accent1">
              <a:lumMod val="40000"/>
              <a:lumOff val="6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t_1 -&gt; t_6 =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p:txBody>
      </p:sp>
      <p:sp>
        <p:nvSpPr>
          <p:cNvPr id="14" name="Rectangle 13"/>
          <p:cNvSpPr/>
          <p:nvPr/>
        </p:nvSpPr>
        <p:spPr>
          <a:xfrm>
            <a:off x="4508500" y="4769537"/>
            <a:ext cx="4445000" cy="646331"/>
          </a:xfrm>
          <a:prstGeom prst="rect">
            <a:avLst/>
          </a:prstGeom>
          <a:solidFill>
            <a:schemeClr val="accent1">
              <a:lumMod val="40000"/>
              <a:lumOff val="6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t_1 =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a:p>
            <a:r>
              <a:rPr lang="en-US" dirty="0" smtClean="0">
                <a:solidFill>
                  <a:schemeClr val="bg2"/>
                </a:solidFill>
                <a:latin typeface="Courier"/>
                <a:cs typeface="Courier"/>
              </a:rPr>
              <a:t>t_6 =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p:txBody>
      </p:sp>
      <p:sp>
        <p:nvSpPr>
          <p:cNvPr id="15" name="Rectangle 14"/>
          <p:cNvSpPr/>
          <p:nvPr/>
        </p:nvSpPr>
        <p:spPr>
          <a:xfrm>
            <a:off x="330200" y="4850540"/>
            <a:ext cx="3644900" cy="1754327"/>
          </a:xfrm>
          <a:prstGeom prst="rect">
            <a:avLst/>
          </a:prstGeom>
          <a:solidFill>
            <a:schemeClr val="tx1"/>
          </a:solidFill>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t_0 =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a:p>
            <a:r>
              <a:rPr lang="en-US" dirty="0" smtClean="0">
                <a:solidFill>
                  <a:schemeClr val="bg2"/>
                </a:solidFill>
                <a:latin typeface="Courier"/>
                <a:cs typeface="Courier"/>
              </a:rPr>
              <a:t>t_1 =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a:p>
            <a:r>
              <a:rPr lang="en-US" dirty="0" smtClean="0">
                <a:solidFill>
                  <a:schemeClr val="bg2"/>
                </a:solidFill>
                <a:latin typeface="Courier"/>
                <a:cs typeface="Courier"/>
              </a:rPr>
              <a:t>t_6 =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a:p>
            <a:r>
              <a:rPr lang="en-US" dirty="0" smtClean="0">
                <a:solidFill>
                  <a:schemeClr val="bg2"/>
                </a:solidFill>
                <a:latin typeface="Courier"/>
                <a:cs typeface="Courier"/>
              </a:rPr>
              <a:t>t_4 =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a:p>
            <a:r>
              <a:rPr lang="en-US" dirty="0" smtClean="0">
                <a:solidFill>
                  <a:schemeClr val="bg2"/>
                </a:solidFill>
                <a:latin typeface="Courier"/>
                <a:cs typeface="Courier"/>
              </a:rPr>
              <a:t>t_2 =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a:p>
            <a:r>
              <a:rPr lang="en-US" dirty="0" smtClean="0">
                <a:solidFill>
                  <a:schemeClr val="bg2"/>
                </a:solidFill>
                <a:latin typeface="Courier"/>
                <a:cs typeface="Courier"/>
              </a:rPr>
              <a:t>t_3 =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p:txBody>
      </p:sp>
      <p:cxnSp>
        <p:nvCxnSpPr>
          <p:cNvPr id="17" name="Straight Arrow Connector 16"/>
          <p:cNvCxnSpPr>
            <a:endCxn id="9" idx="1"/>
          </p:cNvCxnSpPr>
          <p:nvPr/>
        </p:nvCxnSpPr>
        <p:spPr>
          <a:xfrm>
            <a:off x="3086100" y="2019300"/>
            <a:ext cx="1422400" cy="228602"/>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a:endCxn id="9" idx="1"/>
          </p:cNvCxnSpPr>
          <p:nvPr/>
        </p:nvCxnSpPr>
        <p:spPr>
          <a:xfrm flipV="1">
            <a:off x="3810000" y="2247902"/>
            <a:ext cx="698500" cy="38099"/>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9" idx="2"/>
            <a:endCxn id="11" idx="0"/>
          </p:cNvCxnSpPr>
          <p:nvPr/>
        </p:nvCxnSpPr>
        <p:spPr>
          <a:xfrm rot="5400000">
            <a:off x="6562641" y="2600927"/>
            <a:ext cx="431969" cy="9525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11" idx="1"/>
          </p:cNvCxnSpPr>
          <p:nvPr/>
        </p:nvCxnSpPr>
        <p:spPr>
          <a:xfrm rot="10800000">
            <a:off x="3975100" y="3175001"/>
            <a:ext cx="533400" cy="12703"/>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a:endCxn id="13" idx="1"/>
          </p:cNvCxnSpPr>
          <p:nvPr/>
        </p:nvCxnSpPr>
        <p:spPr>
          <a:xfrm>
            <a:off x="2946400" y="3568700"/>
            <a:ext cx="1562100" cy="546102"/>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endCxn id="13" idx="1"/>
          </p:cNvCxnSpPr>
          <p:nvPr/>
        </p:nvCxnSpPr>
        <p:spPr>
          <a:xfrm>
            <a:off x="3073400" y="3886200"/>
            <a:ext cx="1435100" cy="228602"/>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a:stCxn id="13" idx="2"/>
            <a:endCxn id="14" idx="0"/>
          </p:cNvCxnSpPr>
          <p:nvPr/>
        </p:nvCxnSpPr>
        <p:spPr>
          <a:xfrm rot="5400000">
            <a:off x="6495966" y="4534502"/>
            <a:ext cx="470069" cy="158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2" name="Straight Arrow Connector 41"/>
          <p:cNvCxnSpPr>
            <a:stCxn id="14" idx="1"/>
          </p:cNvCxnSpPr>
          <p:nvPr/>
        </p:nvCxnSpPr>
        <p:spPr>
          <a:xfrm rot="10800000" flipV="1">
            <a:off x="3975100" y="5092702"/>
            <a:ext cx="533400" cy="1269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animBg="1"/>
      <p:bldP spid="13" grpId="0" animBg="1"/>
      <p:bldP spid="14" grpId="0" animBg="1"/>
      <p:bldP spid="15" grpId="0"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Outline</a:t>
            </a:r>
            <a:endParaRPr lang="en-US" dirty="0"/>
          </a:p>
        </p:txBody>
      </p:sp>
      <p:sp>
        <p:nvSpPr>
          <p:cNvPr id="16387" name="Rectangle 3"/>
          <p:cNvSpPr>
            <a:spLocks noGrp="1" noChangeArrowheads="1"/>
          </p:cNvSpPr>
          <p:nvPr>
            <p:ph type="body" idx="1"/>
          </p:nvPr>
        </p:nvSpPr>
        <p:spPr/>
        <p:txBody>
          <a:bodyPr>
            <a:normAutofit lnSpcReduction="10000"/>
          </a:bodyPr>
          <a:lstStyle/>
          <a:p>
            <a:r>
              <a:rPr lang="en-US" dirty="0" smtClean="0"/>
              <a:t>General discussion of types</a:t>
            </a:r>
          </a:p>
          <a:p>
            <a:pPr lvl="1"/>
            <a:r>
              <a:rPr lang="en-US" dirty="0" smtClean="0"/>
              <a:t>What is a type?</a:t>
            </a:r>
          </a:p>
          <a:p>
            <a:pPr lvl="1"/>
            <a:r>
              <a:rPr lang="en-US" dirty="0" smtClean="0"/>
              <a:t>Compile-time </a:t>
            </a:r>
            <a:r>
              <a:rPr lang="en-US" dirty="0" err="1" smtClean="0"/>
              <a:t>vs</a:t>
            </a:r>
            <a:r>
              <a:rPr lang="en-US" dirty="0" smtClean="0"/>
              <a:t> run-time checking</a:t>
            </a:r>
          </a:p>
          <a:p>
            <a:pPr lvl="1"/>
            <a:r>
              <a:rPr lang="en-US" dirty="0" smtClean="0"/>
              <a:t>Conservative program analysis</a:t>
            </a:r>
          </a:p>
          <a:p>
            <a:r>
              <a:rPr lang="en-US" dirty="0" smtClean="0"/>
              <a:t>Type inference</a:t>
            </a:r>
          </a:p>
          <a:p>
            <a:pPr lvl="1"/>
            <a:r>
              <a:rPr lang="en-US" dirty="0" smtClean="0"/>
              <a:t>Will study algorithm and examples</a:t>
            </a:r>
          </a:p>
          <a:p>
            <a:pPr lvl="1"/>
            <a:r>
              <a:rPr lang="en-US" dirty="0" smtClean="0"/>
              <a:t>Good example of static analysis algorithm</a:t>
            </a:r>
          </a:p>
          <a:p>
            <a:r>
              <a:rPr lang="en-US" dirty="0" smtClean="0"/>
              <a:t>Polymorphism</a:t>
            </a:r>
          </a:p>
          <a:p>
            <a:pPr lvl="1"/>
            <a:r>
              <a:rPr lang="en-US" dirty="0" smtClean="0"/>
              <a:t>Uniform </a:t>
            </a:r>
            <a:r>
              <a:rPr lang="en-US" dirty="0" err="1" smtClean="0"/>
              <a:t>vs</a:t>
            </a:r>
            <a:r>
              <a:rPr lang="en-US" dirty="0" smtClean="0"/>
              <a:t> non-uniform </a:t>
            </a:r>
            <a:r>
              <a:rPr lang="en-US" dirty="0" err="1" smtClean="0"/>
              <a:t>impl</a:t>
            </a:r>
            <a:r>
              <a:rPr lang="en-US" dirty="0" smtClean="0"/>
              <a:t> of polymorphism</a:t>
            </a:r>
          </a:p>
          <a:p>
            <a:pPr lvl="1"/>
            <a:r>
              <a:rPr lang="en-US" dirty="0" smtClean="0"/>
              <a:t>Polymorphism </a:t>
            </a:r>
            <a:r>
              <a:rPr lang="en-US" dirty="0" err="1" smtClean="0"/>
              <a:t>vs</a:t>
            </a:r>
            <a:r>
              <a:rPr lang="en-US" dirty="0" smtClean="0"/>
              <a:t> overloading</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Step 5:</a:t>
            </a:r>
            <a:br>
              <a:rPr lang="en-US" sz="4200" dirty="0" smtClean="0"/>
            </a:br>
            <a:r>
              <a:rPr lang="en-US" sz="4200" dirty="0" smtClean="0"/>
              <a:t>Determine type of declaration</a:t>
            </a:r>
            <a:endParaRPr lang="en-US" sz="4200" dirty="0"/>
          </a:p>
        </p:txBody>
      </p:sp>
      <p:pic>
        <p:nvPicPr>
          <p:cNvPr id="4" name="Picture 3"/>
          <p:cNvPicPr>
            <a:picLocks noChangeAspect="1"/>
          </p:cNvPicPr>
          <p:nvPr/>
        </p:nvPicPr>
        <p:blipFill>
          <a:blip r:embed="rId2"/>
          <a:stretch>
            <a:fillRect/>
          </a:stretch>
        </p:blipFill>
        <p:spPr>
          <a:xfrm>
            <a:off x="2533650" y="2997200"/>
            <a:ext cx="6235700" cy="3530600"/>
          </a:xfrm>
          <a:prstGeom prst="rect">
            <a:avLst/>
          </a:prstGeom>
        </p:spPr>
      </p:pic>
      <p:sp>
        <p:nvSpPr>
          <p:cNvPr id="5" name="TextBox 4"/>
          <p:cNvSpPr txBox="1">
            <a:spLocks noChangeArrowheads="1"/>
          </p:cNvSpPr>
          <p:nvPr/>
        </p:nvSpPr>
        <p:spPr bwMode="auto">
          <a:xfrm>
            <a:off x="5994400" y="2082800"/>
            <a:ext cx="27813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 2 + </a:t>
            </a:r>
            <a:r>
              <a:rPr lang="en-US" b="1" dirty="0" err="1" smtClean="0">
                <a:solidFill>
                  <a:srgbClr val="000000"/>
                </a:solidFill>
                <a:latin typeface="Courier New"/>
                <a:cs typeface="Courier New"/>
              </a:rPr>
              <a:t>x</a:t>
            </a:r>
            <a:endParaRPr lang="en-US" b="1" dirty="0" smtClean="0">
              <a:solidFill>
                <a:srgbClr val="000000"/>
              </a:solidFill>
              <a:latin typeface="Courier New"/>
              <a:cs typeface="Courier New"/>
            </a:endParaRPr>
          </a:p>
          <a:p>
            <a:pPr marL="411480" indent="-283464" fontAlgn="auto">
              <a:spcAft>
                <a:spcPts val="0"/>
              </a:spcAft>
              <a:defRPr/>
            </a:pPr>
            <a:r>
              <a:rPr lang="en-US" b="1" dirty="0" smtClean="0">
                <a:solidFill>
                  <a:srgbClr val="000000"/>
                </a:solidFill>
                <a:latin typeface="Courier New"/>
                <a:cs typeface="Courier New"/>
              </a:rPr>
              <a:t>&gt;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-&gt; </a:t>
            </a:r>
            <a:r>
              <a:rPr lang="en-US" b="1" dirty="0" err="1" smtClean="0">
                <a:solidFill>
                  <a:srgbClr val="000000"/>
                </a:solidFill>
                <a:latin typeface="Courier New"/>
                <a:cs typeface="Courier New"/>
              </a:rPr>
              <a:t>Int</a:t>
            </a:r>
            <a:endParaRPr lang="en-US" b="1" dirty="0" smtClean="0">
              <a:solidFill>
                <a:srgbClr val="FF0000"/>
              </a:solidFill>
              <a:latin typeface="Courier New"/>
              <a:cs typeface="Courier New"/>
            </a:endParaRPr>
          </a:p>
        </p:txBody>
      </p:sp>
      <p:sp>
        <p:nvSpPr>
          <p:cNvPr id="6" name="Rectangle 5"/>
          <p:cNvSpPr/>
          <p:nvPr/>
        </p:nvSpPr>
        <p:spPr>
          <a:xfrm>
            <a:off x="317500" y="1878740"/>
            <a:ext cx="3644900" cy="1754327"/>
          </a:xfrm>
          <a:prstGeom prst="rect">
            <a:avLst/>
          </a:prstGeom>
          <a:solidFill>
            <a:schemeClr val="tx1"/>
          </a:solidFill>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t_0 =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a:p>
            <a:r>
              <a:rPr lang="en-US" dirty="0" smtClean="0">
                <a:solidFill>
                  <a:schemeClr val="bg2"/>
                </a:solidFill>
                <a:latin typeface="Courier"/>
                <a:cs typeface="Courier"/>
              </a:rPr>
              <a:t>t_1 =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a:p>
            <a:r>
              <a:rPr lang="en-US" dirty="0" smtClean="0">
                <a:solidFill>
                  <a:schemeClr val="bg2"/>
                </a:solidFill>
                <a:latin typeface="Courier"/>
                <a:cs typeface="Courier"/>
              </a:rPr>
              <a:t>t_6 =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a:p>
            <a:r>
              <a:rPr lang="en-US" dirty="0" smtClean="0">
                <a:solidFill>
                  <a:schemeClr val="bg2"/>
                </a:solidFill>
                <a:latin typeface="Courier"/>
                <a:cs typeface="Courier"/>
              </a:rPr>
              <a:t>t_4 =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a:p>
            <a:r>
              <a:rPr lang="en-US" dirty="0" smtClean="0">
                <a:solidFill>
                  <a:schemeClr val="bg2"/>
                </a:solidFill>
                <a:latin typeface="Courier"/>
                <a:cs typeface="Courier"/>
              </a:rPr>
              <a:t>t_2 =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r>
              <a:rPr lang="en-US" dirty="0" smtClean="0">
                <a:solidFill>
                  <a:schemeClr val="bg2"/>
                </a:solidFill>
                <a:latin typeface="Courier"/>
                <a:cs typeface="Courier"/>
              </a:rPr>
              <a:t> -&gt;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a:p>
            <a:r>
              <a:rPr lang="en-US" dirty="0" smtClean="0">
                <a:solidFill>
                  <a:schemeClr val="bg2"/>
                </a:solidFill>
                <a:latin typeface="Courier"/>
                <a:cs typeface="Courier"/>
              </a:rPr>
              <a:t>t_3 =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 Inference Algorithm</a:t>
            </a:r>
            <a:endParaRPr lang="en-US" dirty="0"/>
          </a:p>
        </p:txBody>
      </p:sp>
      <p:sp>
        <p:nvSpPr>
          <p:cNvPr id="3" name="Content Placeholder 2"/>
          <p:cNvSpPr>
            <a:spLocks noGrp="1"/>
          </p:cNvSpPr>
          <p:nvPr>
            <p:ph idx="1"/>
          </p:nvPr>
        </p:nvSpPr>
        <p:spPr/>
        <p:txBody>
          <a:bodyPr/>
          <a:lstStyle/>
          <a:p>
            <a:r>
              <a:rPr lang="en-US" dirty="0" smtClean="0"/>
              <a:t>Parse program to build parse tree</a:t>
            </a:r>
          </a:p>
          <a:p>
            <a:r>
              <a:rPr lang="en-US" dirty="0" smtClean="0"/>
              <a:t>Assign type variables to nodes in tree</a:t>
            </a:r>
          </a:p>
          <a:p>
            <a:r>
              <a:rPr lang="en-US" dirty="0" smtClean="0"/>
              <a:t>Generate constraints:</a:t>
            </a:r>
          </a:p>
          <a:p>
            <a:pPr lvl="1"/>
            <a:r>
              <a:rPr lang="en-US" dirty="0" smtClean="0"/>
              <a:t>From environment: constants (</a:t>
            </a:r>
            <a:r>
              <a:rPr lang="en-US" b="1" dirty="0" smtClean="0">
                <a:solidFill>
                  <a:srgbClr val="CEB966"/>
                </a:solidFill>
                <a:latin typeface="Courier New" charset="0"/>
                <a:ea typeface="Courier New" charset="0"/>
                <a:cs typeface="Courier New" charset="0"/>
              </a:rPr>
              <a:t>2</a:t>
            </a:r>
            <a:r>
              <a:rPr lang="en-US" dirty="0" smtClean="0"/>
              <a:t>), built-in operators (</a:t>
            </a:r>
            <a:r>
              <a:rPr lang="en-US" b="1" dirty="0" smtClean="0">
                <a:solidFill>
                  <a:srgbClr val="CEB966"/>
                </a:solidFill>
                <a:latin typeface="Courier New" charset="0"/>
                <a:ea typeface="Courier New" charset="0"/>
                <a:cs typeface="Courier New" charset="0"/>
              </a:rPr>
              <a:t>+</a:t>
            </a:r>
            <a:r>
              <a:rPr lang="en-US" dirty="0" smtClean="0"/>
              <a:t>), known functions (</a:t>
            </a:r>
            <a:r>
              <a:rPr lang="en-US" b="1" dirty="0" smtClean="0">
                <a:solidFill>
                  <a:srgbClr val="CEB966"/>
                </a:solidFill>
                <a:latin typeface="Courier New" charset="0"/>
                <a:ea typeface="Courier New" charset="0"/>
                <a:cs typeface="Courier New" charset="0"/>
              </a:rPr>
              <a:t>tail</a:t>
            </a:r>
            <a:r>
              <a:rPr lang="en-US" dirty="0" smtClean="0"/>
              <a:t>).</a:t>
            </a:r>
          </a:p>
          <a:p>
            <a:pPr lvl="1"/>
            <a:r>
              <a:rPr lang="en-US" dirty="0" smtClean="0"/>
              <a:t>From form of parse tree: e.g., application and abstraction nodes.</a:t>
            </a:r>
          </a:p>
          <a:p>
            <a:r>
              <a:rPr lang="en-US" dirty="0" smtClean="0"/>
              <a:t>Solve constraints using </a:t>
            </a:r>
            <a:r>
              <a:rPr lang="en-US" dirty="0" smtClean="0">
                <a:solidFill>
                  <a:srgbClr val="FFFF00"/>
                </a:solidFill>
              </a:rPr>
              <a:t>unification</a:t>
            </a:r>
            <a:r>
              <a:rPr lang="en-US" dirty="0" smtClean="0"/>
              <a:t>.</a:t>
            </a:r>
          </a:p>
          <a:p>
            <a:r>
              <a:rPr lang="en-US" dirty="0" smtClean="0"/>
              <a:t>Determine types of top-level declarations.</a:t>
            </a:r>
          </a:p>
          <a:p>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42900" y="274638"/>
            <a:ext cx="8559800" cy="1143000"/>
          </a:xfrm>
        </p:spPr>
        <p:txBody>
          <a:bodyPr>
            <a:noAutofit/>
          </a:bodyPr>
          <a:lstStyle/>
          <a:p>
            <a:pPr eaLnBrk="1" hangingPunct="1">
              <a:defRPr/>
            </a:pPr>
            <a:r>
              <a:rPr lang="en-US" sz="3800" dirty="0" smtClean="0"/>
              <a:t>Constraints from Application Nodes</a:t>
            </a:r>
            <a:endParaRPr lang="en-US" sz="3800" dirty="0"/>
          </a:p>
        </p:txBody>
      </p:sp>
      <p:sp>
        <p:nvSpPr>
          <p:cNvPr id="27651" name="Rectangle 3"/>
          <p:cNvSpPr>
            <a:spLocks noGrp="1" noChangeArrowheads="1"/>
          </p:cNvSpPr>
          <p:nvPr>
            <p:ph idx="1"/>
          </p:nvPr>
        </p:nvSpPr>
        <p:spPr>
          <a:xfrm>
            <a:off x="0" y="1600200"/>
            <a:ext cx="8940800" cy="4708525"/>
          </a:xfrm>
        </p:spPr>
        <p:txBody>
          <a:bodyPr/>
          <a:lstStyle/>
          <a:p>
            <a:pPr eaLnBrk="1" hangingPunct="1">
              <a:buSzPct val="110000"/>
              <a:buFont typeface="Wingdings" charset="2"/>
              <a:buChar char="§"/>
              <a:defRPr/>
            </a:pPr>
            <a:endParaRPr lang="en-US" sz="2400" dirty="0" smtClean="0">
              <a:latin typeface="Comic Sans MS" charset="0"/>
            </a:endParaRPr>
          </a:p>
          <a:p>
            <a:pPr eaLnBrk="1" hangingPunct="1">
              <a:buSzPct val="110000"/>
              <a:buFont typeface="Wingdings" charset="2"/>
              <a:buChar char="§"/>
              <a:defRPr/>
            </a:pPr>
            <a:endParaRPr lang="en-US" sz="2400" dirty="0" smtClean="0">
              <a:latin typeface="Comic Sans MS" charset="0"/>
            </a:endParaRPr>
          </a:p>
          <a:p>
            <a:pPr marL="547688" lvl="1" indent="-411163" eaLnBrk="1" hangingPunct="1">
              <a:spcBef>
                <a:spcPts val="1800"/>
              </a:spcBef>
              <a:spcAft>
                <a:spcPts val="0"/>
              </a:spcAft>
              <a:buClr>
                <a:srgbClr val="FFFF00"/>
              </a:buClr>
              <a:buSzPct val="110000"/>
              <a:buFont typeface="Wingdings 2" charset="2"/>
              <a:buNone/>
              <a:defRPr/>
            </a:pPr>
            <a:endParaRPr lang="en-US" dirty="0" smtClean="0">
              <a:latin typeface="Comic Sans MS" charset="0"/>
            </a:endParaRPr>
          </a:p>
          <a:p>
            <a:pPr marL="547688" lvl="1" indent="-411163" eaLnBrk="1" hangingPunct="1">
              <a:spcBef>
                <a:spcPts val="1800"/>
              </a:spcBef>
              <a:spcAft>
                <a:spcPts val="600"/>
              </a:spcAft>
              <a:buClr>
                <a:srgbClr val="FFFF00"/>
              </a:buClr>
              <a:buSzPct val="110000"/>
              <a:buNone/>
              <a:defRPr/>
            </a:pPr>
            <a:r>
              <a:rPr lang="en-US" dirty="0" smtClean="0">
                <a:latin typeface="Comic Sans MS" charset="0"/>
              </a:rPr>
              <a:t>  Apply </a:t>
            </a:r>
            <a:r>
              <a:rPr lang="en-US" dirty="0" smtClean="0">
                <a:latin typeface="Comic Sans MS" charset="0"/>
              </a:rPr>
              <a:t>function</a:t>
            </a:r>
            <a:r>
              <a:rPr lang="en-US" dirty="0" smtClean="0">
                <a:latin typeface="Comic Sans MS" charset="0"/>
              </a:rPr>
              <a:t> </a:t>
            </a:r>
            <a:r>
              <a:rPr lang="en-US" b="1" dirty="0" err="1" smtClean="0">
                <a:solidFill>
                  <a:srgbClr val="CEB966"/>
                </a:solidFill>
                <a:latin typeface="Courier New" charset="0"/>
                <a:ea typeface="Courier New" charset="0"/>
                <a:cs typeface="Courier New" charset="0"/>
              </a:rPr>
              <a:t>f</a:t>
            </a:r>
            <a:r>
              <a:rPr lang="en-US" dirty="0" smtClean="0">
                <a:latin typeface="Comic Sans MS" charset="0"/>
              </a:rPr>
              <a:t> </a:t>
            </a:r>
            <a:r>
              <a:rPr lang="en-US" dirty="0" smtClean="0">
                <a:latin typeface="Comic Sans MS" charset="0"/>
              </a:rPr>
              <a:t>to argument</a:t>
            </a:r>
            <a:r>
              <a:rPr lang="en-US" dirty="0" smtClean="0">
                <a:latin typeface="Comic Sans MS" charset="0"/>
              </a:rPr>
              <a:t> </a:t>
            </a:r>
            <a:r>
              <a:rPr lang="en-US" b="1" dirty="0" err="1" smtClean="0">
                <a:solidFill>
                  <a:srgbClr val="CEB966"/>
                </a:solidFill>
                <a:latin typeface="Courier New" charset="0"/>
                <a:ea typeface="Courier New" charset="0"/>
                <a:cs typeface="Courier New" charset="0"/>
              </a:rPr>
              <a:t>x</a:t>
            </a:r>
            <a:r>
              <a:rPr lang="en-US" dirty="0" smtClean="0">
                <a:latin typeface="Comic Sans MS" charset="0"/>
              </a:rPr>
              <a:t>: </a:t>
            </a:r>
            <a:endParaRPr lang="en-US" b="1" dirty="0" smtClean="0">
              <a:latin typeface="Comic Sans MS" charset="0"/>
            </a:endParaRPr>
          </a:p>
          <a:p>
            <a:pPr lvl="1" eaLnBrk="1" hangingPunct="1">
              <a:spcAft>
                <a:spcPts val="600"/>
              </a:spcAft>
              <a:defRPr/>
            </a:pPr>
            <a:r>
              <a:rPr lang="en-US" sz="2200" dirty="0" smtClean="0">
                <a:latin typeface="Comic Sans MS" charset="0"/>
              </a:rPr>
              <a:t>Because </a:t>
            </a:r>
            <a:r>
              <a:rPr lang="en-US" sz="2200" b="1" dirty="0" err="1" smtClean="0">
                <a:solidFill>
                  <a:srgbClr val="CEB966"/>
                </a:solidFill>
                <a:latin typeface="Courier New" charset="0"/>
                <a:ea typeface="Courier New" charset="0"/>
                <a:cs typeface="Courier New" charset="0"/>
              </a:rPr>
              <a:t>f</a:t>
            </a:r>
            <a:r>
              <a:rPr lang="en-US" sz="2200" dirty="0" smtClean="0">
                <a:latin typeface="Comic Sans MS" charset="0"/>
              </a:rPr>
              <a:t> is being applied, its type  </a:t>
            </a:r>
            <a:r>
              <a:rPr lang="en-US" sz="2200" dirty="0" smtClean="0">
                <a:latin typeface="Comic Sans MS" charset="0"/>
              </a:rPr>
              <a:t>(</a:t>
            </a:r>
            <a:r>
              <a:rPr lang="en-US" sz="2200" b="1" dirty="0" smtClean="0">
                <a:solidFill>
                  <a:schemeClr val="hlink"/>
                </a:solidFill>
                <a:latin typeface="Courier"/>
                <a:ea typeface="Comic Sans MS" charset="0"/>
                <a:cs typeface="Courier"/>
              </a:rPr>
              <a:t>t_0</a:t>
            </a:r>
            <a:r>
              <a:rPr lang="en-US" sz="2200" dirty="0" smtClean="0">
                <a:solidFill>
                  <a:schemeClr val="hlink"/>
                </a:solidFill>
                <a:latin typeface="Comic Sans MS" charset="0"/>
                <a:ea typeface="Comic Sans MS" charset="0"/>
                <a:cs typeface="Comic Sans MS" charset="0"/>
              </a:rPr>
              <a:t> </a:t>
            </a:r>
            <a:r>
              <a:rPr lang="en-US" sz="2200" dirty="0" smtClean="0">
                <a:latin typeface="Comic Sans MS" charset="0"/>
              </a:rPr>
              <a:t>in figure) must be a function type:  </a:t>
            </a:r>
            <a:r>
              <a:rPr lang="en-US" sz="2200" dirty="0" smtClean="0">
                <a:solidFill>
                  <a:srgbClr val="9CB084"/>
                </a:solidFill>
                <a:latin typeface="Comic Sans MS" charset="0"/>
              </a:rPr>
              <a:t>domain </a:t>
            </a:r>
            <a:r>
              <a:rPr lang="en-US" sz="2200" dirty="0" err="1" smtClean="0">
                <a:solidFill>
                  <a:srgbClr val="9CB084"/>
                </a:solidFill>
                <a:latin typeface="Comic Sans MS" charset="0"/>
                <a:sym typeface="Symbol" charset="2"/>
              </a:rPr>
              <a:t></a:t>
            </a:r>
            <a:r>
              <a:rPr lang="en-US" sz="2200" dirty="0" smtClean="0">
                <a:solidFill>
                  <a:srgbClr val="9CB084"/>
                </a:solidFill>
                <a:latin typeface="Comic Sans MS" charset="0"/>
                <a:sym typeface="Symbol" charset="2"/>
              </a:rPr>
              <a:t> </a:t>
            </a:r>
            <a:r>
              <a:rPr lang="en-US" sz="2200" dirty="0" smtClean="0">
                <a:solidFill>
                  <a:srgbClr val="9CB084"/>
                </a:solidFill>
                <a:latin typeface="Comic Sans MS" charset="0"/>
              </a:rPr>
              <a:t>range</a:t>
            </a:r>
            <a:r>
              <a:rPr lang="en-US" sz="2200" dirty="0" smtClean="0">
                <a:solidFill>
                  <a:srgbClr val="FFFFFF"/>
                </a:solidFill>
                <a:latin typeface="Comic Sans MS" charset="0"/>
              </a:rPr>
              <a:t>.</a:t>
            </a:r>
          </a:p>
          <a:p>
            <a:pPr lvl="1" eaLnBrk="1" hangingPunct="1">
              <a:spcAft>
                <a:spcPts val="600"/>
              </a:spcAft>
              <a:defRPr/>
            </a:pPr>
            <a:r>
              <a:rPr lang="en-US" sz="2200" dirty="0" smtClean="0">
                <a:latin typeface="Comic Sans MS" charset="0"/>
              </a:rPr>
              <a:t>Domain </a:t>
            </a:r>
            <a:r>
              <a:rPr lang="en-US" sz="2200" dirty="0">
                <a:latin typeface="Comic Sans MS" charset="0"/>
              </a:rPr>
              <a:t>of </a:t>
            </a:r>
            <a:r>
              <a:rPr lang="en-US" sz="2200" b="1" dirty="0" err="1">
                <a:solidFill>
                  <a:srgbClr val="CEB966"/>
                </a:solidFill>
                <a:latin typeface="Courier New" charset="0"/>
                <a:ea typeface="Courier New" charset="0"/>
                <a:cs typeface="Courier New" charset="0"/>
              </a:rPr>
              <a:t>f</a:t>
            </a:r>
            <a:r>
              <a:rPr lang="en-US" sz="2200" dirty="0">
                <a:latin typeface="Comic Sans MS" charset="0"/>
              </a:rPr>
              <a:t> must be type of argument </a:t>
            </a:r>
            <a:r>
              <a:rPr lang="en-US" sz="2200" b="1" dirty="0" err="1" smtClean="0">
                <a:solidFill>
                  <a:srgbClr val="CEB966"/>
                </a:solidFill>
                <a:latin typeface="Courier New" charset="0"/>
                <a:ea typeface="Courier New" charset="0"/>
                <a:cs typeface="Courier New" charset="0"/>
              </a:rPr>
              <a:t>x</a:t>
            </a:r>
            <a:r>
              <a:rPr lang="en-US" sz="2200" dirty="0" smtClean="0">
                <a:latin typeface="Comic Sans MS" charset="0"/>
              </a:rPr>
              <a:t>  </a:t>
            </a:r>
            <a:r>
              <a:rPr lang="en-US" sz="2200" dirty="0" smtClean="0">
                <a:latin typeface="Comic Sans MS" charset="0"/>
              </a:rPr>
              <a:t>(</a:t>
            </a:r>
            <a:r>
              <a:rPr lang="en-US" sz="2200" b="1" dirty="0" smtClean="0">
                <a:solidFill>
                  <a:schemeClr val="hlink"/>
                </a:solidFill>
                <a:latin typeface="Courier"/>
                <a:ea typeface="Comic Sans MS" charset="0"/>
                <a:cs typeface="Courier"/>
              </a:rPr>
              <a:t>t_1</a:t>
            </a:r>
            <a:r>
              <a:rPr lang="en-US" sz="2200" dirty="0" smtClean="0">
                <a:solidFill>
                  <a:schemeClr val="hlink"/>
                </a:solidFill>
                <a:latin typeface="Comic Sans MS" charset="0"/>
                <a:ea typeface="Comic Sans MS" charset="0"/>
                <a:cs typeface="Comic Sans MS" charset="0"/>
              </a:rPr>
              <a:t> </a:t>
            </a:r>
            <a:r>
              <a:rPr lang="en-US" sz="2200" dirty="0" smtClean="0">
                <a:latin typeface="Comic Sans MS" charset="0"/>
              </a:rPr>
              <a:t>in figure). </a:t>
            </a:r>
          </a:p>
          <a:p>
            <a:pPr lvl="1" eaLnBrk="1" hangingPunct="1">
              <a:spcAft>
                <a:spcPts val="600"/>
              </a:spcAft>
              <a:defRPr/>
            </a:pPr>
            <a:r>
              <a:rPr lang="en-US" sz="2200" dirty="0" smtClean="0">
                <a:latin typeface="Comic Sans MS" charset="0"/>
              </a:rPr>
              <a:t>Range of </a:t>
            </a:r>
            <a:r>
              <a:rPr lang="en-US" sz="2200" b="1" dirty="0" err="1" smtClean="0">
                <a:solidFill>
                  <a:srgbClr val="CEB966"/>
                </a:solidFill>
                <a:latin typeface="Courier New" charset="0"/>
                <a:ea typeface="Courier New" charset="0"/>
                <a:cs typeface="Courier New" charset="0"/>
              </a:rPr>
              <a:t>f</a:t>
            </a:r>
            <a:r>
              <a:rPr lang="en-US" sz="2200" dirty="0" smtClean="0">
                <a:latin typeface="Comic Sans MS" charset="0"/>
              </a:rPr>
              <a:t> must be result type of </a:t>
            </a:r>
            <a:r>
              <a:rPr lang="en-US" sz="2200" dirty="0" smtClean="0">
                <a:latin typeface="Comic Sans MS" charset="0"/>
              </a:rPr>
              <a:t>expression                  (</a:t>
            </a:r>
            <a:r>
              <a:rPr lang="en-US" sz="2200" b="1" dirty="0" smtClean="0">
                <a:solidFill>
                  <a:srgbClr val="FFC000"/>
                </a:solidFill>
                <a:latin typeface="Courier"/>
                <a:ea typeface="Comic Sans MS" charset="0"/>
                <a:cs typeface="Courier"/>
              </a:rPr>
              <a:t>t_2</a:t>
            </a:r>
            <a:r>
              <a:rPr lang="en-US" sz="2200" dirty="0" smtClean="0">
                <a:solidFill>
                  <a:schemeClr val="hlink"/>
                </a:solidFill>
                <a:latin typeface="Comic Sans MS" charset="0"/>
                <a:ea typeface="Comic Sans MS" charset="0"/>
                <a:cs typeface="Comic Sans MS" charset="0"/>
              </a:rPr>
              <a:t> </a:t>
            </a:r>
            <a:r>
              <a:rPr lang="en-US" sz="2200" dirty="0" smtClean="0">
                <a:latin typeface="Comic Sans MS" charset="0"/>
              </a:rPr>
              <a:t>in figure).</a:t>
            </a:r>
            <a:endParaRPr lang="en-US" sz="2200" dirty="0" smtClean="0">
              <a:solidFill>
                <a:srgbClr val="CEB966"/>
              </a:solidFill>
              <a:latin typeface="Courier New" charset="0"/>
              <a:ea typeface="Courier New" charset="0"/>
              <a:cs typeface="Courier New" charset="0"/>
            </a:endParaRPr>
          </a:p>
          <a:p>
            <a:pPr lvl="1" eaLnBrk="1" hangingPunct="1">
              <a:spcAft>
                <a:spcPts val="600"/>
              </a:spcAft>
              <a:defRPr/>
            </a:pPr>
            <a:r>
              <a:rPr lang="en-US" sz="2200" dirty="0" smtClean="0">
                <a:latin typeface="Comic Sans MS" charset="0"/>
              </a:rPr>
              <a:t>Hence we get the constraint:  </a:t>
            </a:r>
            <a:r>
              <a:rPr lang="en-US" sz="2200" b="1" dirty="0" smtClean="0">
                <a:solidFill>
                  <a:srgbClr val="FFC000"/>
                </a:solidFill>
                <a:latin typeface="Courier"/>
                <a:cs typeface="Courier"/>
              </a:rPr>
              <a:t>t_0 = t_1 -&gt; t_2</a:t>
            </a:r>
            <a:endParaRPr lang="en-US" sz="2000" b="1" dirty="0" smtClean="0">
              <a:solidFill>
                <a:srgbClr val="FFC000"/>
              </a:solidFill>
              <a:latin typeface="Courier"/>
              <a:ea typeface="Comic Sans MS" charset="0"/>
              <a:cs typeface="Courier"/>
            </a:endParaRPr>
          </a:p>
          <a:p>
            <a:pPr lvl="1" eaLnBrk="1" hangingPunct="1">
              <a:defRPr/>
            </a:pPr>
            <a:endParaRPr lang="en-US" sz="2200" dirty="0" smtClean="0">
              <a:latin typeface="Comic Sans MS" charset="0"/>
            </a:endParaRPr>
          </a:p>
        </p:txBody>
      </p:sp>
      <p:grpSp>
        <p:nvGrpSpPr>
          <p:cNvPr id="20" name="Group 19"/>
          <p:cNvGrpSpPr/>
          <p:nvPr/>
        </p:nvGrpSpPr>
        <p:grpSpPr>
          <a:xfrm>
            <a:off x="812800" y="1466850"/>
            <a:ext cx="3632200" cy="1816100"/>
            <a:chOff x="812800" y="1466850"/>
            <a:chExt cx="3632200" cy="1816100"/>
          </a:xfrm>
        </p:grpSpPr>
        <p:pic>
          <p:nvPicPr>
            <p:cNvPr id="18" name="Picture 17"/>
            <p:cNvPicPr>
              <a:picLocks noChangeAspect="1"/>
            </p:cNvPicPr>
            <p:nvPr/>
          </p:nvPicPr>
          <p:blipFill>
            <a:blip r:embed="rId2"/>
            <a:stretch>
              <a:fillRect/>
            </a:stretch>
          </p:blipFill>
          <p:spPr>
            <a:xfrm>
              <a:off x="812800" y="1466850"/>
              <a:ext cx="3632200" cy="1816100"/>
            </a:xfrm>
            <a:prstGeom prst="rect">
              <a:avLst/>
            </a:prstGeom>
          </p:spPr>
        </p:pic>
        <p:sp>
          <p:nvSpPr>
            <p:cNvPr id="19" name="TextBox 18"/>
            <p:cNvSpPr txBox="1">
              <a:spLocks noChangeArrowheads="1"/>
            </p:cNvSpPr>
            <p:nvPr/>
          </p:nvSpPr>
          <p:spPr bwMode="auto">
            <a:xfrm>
              <a:off x="3517900" y="1562100"/>
              <a:ext cx="812800" cy="369332"/>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a:t>
              </a:r>
            </a:p>
          </p:txBody>
        </p:sp>
      </p:grpSp>
      <p:sp>
        <p:nvSpPr>
          <p:cNvPr id="21" name="Rectangle 20"/>
          <p:cNvSpPr/>
          <p:nvPr/>
        </p:nvSpPr>
        <p:spPr>
          <a:xfrm>
            <a:off x="5651500" y="2202937"/>
            <a:ext cx="2489200" cy="369332"/>
          </a:xfrm>
          <a:prstGeom prst="rect">
            <a:avLst/>
          </a:prstGeom>
          <a:solidFill>
            <a:schemeClr val="tx1"/>
          </a:solidFill>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t_0 = t_1 -&gt; t_2</a:t>
            </a:r>
          </a:p>
        </p:txBody>
      </p:sp>
      <p:sp>
        <p:nvSpPr>
          <p:cNvPr id="22" name="Right Arrow 21"/>
          <p:cNvSpPr/>
          <p:nvPr/>
        </p:nvSpPr>
        <p:spPr>
          <a:xfrm>
            <a:off x="4648200" y="2298700"/>
            <a:ext cx="698500" cy="215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endParaRPr lang="en-US"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1">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651">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651">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6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eaLnBrk="1" hangingPunct="1">
              <a:defRPr/>
            </a:pPr>
            <a:r>
              <a:rPr lang="en-US" dirty="0" smtClean="0"/>
              <a:t>Constraints from Abstractions</a:t>
            </a:r>
            <a:endParaRPr lang="en-US" dirty="0"/>
          </a:p>
        </p:txBody>
      </p:sp>
      <p:sp>
        <p:nvSpPr>
          <p:cNvPr id="27652" name="Rectangle 4"/>
          <p:cNvSpPr>
            <a:spLocks noGrp="1" noChangeArrowheads="1"/>
          </p:cNvSpPr>
          <p:nvPr>
            <p:ph idx="1"/>
          </p:nvPr>
        </p:nvSpPr>
        <p:spPr>
          <a:xfrm>
            <a:off x="457200" y="1600200"/>
            <a:ext cx="8445500" cy="4708525"/>
          </a:xfrm>
        </p:spPr>
        <p:txBody>
          <a:bodyPr/>
          <a:lstStyle/>
          <a:p>
            <a:pPr eaLnBrk="1" hangingPunct="1">
              <a:spcAft>
                <a:spcPct val="0"/>
              </a:spcAft>
              <a:buSzPct val="110000"/>
              <a:buFont typeface="Wingdings" charset="2"/>
              <a:buChar char="§"/>
            </a:pPr>
            <a:endParaRPr lang="en-US" sz="2400" dirty="0" smtClean="0">
              <a:latin typeface="Comic Sans MS" charset="0"/>
            </a:endParaRPr>
          </a:p>
          <a:p>
            <a:pPr eaLnBrk="1" hangingPunct="1">
              <a:spcAft>
                <a:spcPct val="0"/>
              </a:spcAft>
              <a:buSzPct val="110000"/>
              <a:buFont typeface="Wingdings" charset="2"/>
              <a:buChar char="§"/>
            </a:pPr>
            <a:endParaRPr lang="en-US" sz="2400" dirty="0" smtClean="0">
              <a:latin typeface="Comic Sans MS" charset="0"/>
            </a:endParaRPr>
          </a:p>
          <a:p>
            <a:pPr eaLnBrk="1" hangingPunct="1">
              <a:spcAft>
                <a:spcPct val="0"/>
              </a:spcAft>
              <a:buSzPct val="110000"/>
              <a:buFont typeface="Wingdings 2" charset="2"/>
              <a:buNone/>
            </a:pPr>
            <a:endParaRPr lang="en-US" sz="2400" dirty="0" smtClean="0">
              <a:latin typeface="Comic Sans MS" charset="0"/>
            </a:endParaRPr>
          </a:p>
          <a:p>
            <a:pPr eaLnBrk="1" hangingPunct="1">
              <a:spcAft>
                <a:spcPts val="600"/>
              </a:spcAft>
              <a:buSzPct val="110000"/>
              <a:buFont typeface="Wingdings" charset="2"/>
              <a:buChar char="§"/>
            </a:pPr>
            <a:r>
              <a:rPr lang="en-US" sz="2400" dirty="0" smtClean="0">
                <a:latin typeface="Comic Sans MS" charset="0"/>
              </a:rPr>
              <a:t>Function</a:t>
            </a:r>
            <a:r>
              <a:rPr lang="en-US" sz="2400" dirty="0" smtClean="0">
                <a:latin typeface="Comic Sans MS" charset="0"/>
              </a:rPr>
              <a:t> declaration:</a:t>
            </a:r>
            <a:endParaRPr lang="en-US" sz="2000" b="1" dirty="0" smtClean="0">
              <a:solidFill>
                <a:srgbClr val="CEB966"/>
              </a:solidFill>
              <a:latin typeface="Courier New" charset="0"/>
              <a:ea typeface="Courier New" charset="0"/>
              <a:cs typeface="Courier New" charset="0"/>
            </a:endParaRPr>
          </a:p>
          <a:p>
            <a:pPr lvl="1" eaLnBrk="1" hangingPunct="1">
              <a:spcAft>
                <a:spcPts val="600"/>
              </a:spcAft>
            </a:pPr>
            <a:r>
              <a:rPr lang="en-US" sz="2200" dirty="0" smtClean="0">
                <a:latin typeface="Comic Sans MS" charset="0"/>
              </a:rPr>
              <a:t>Type of</a:t>
            </a:r>
            <a:r>
              <a:rPr lang="en-US" sz="2200" dirty="0" smtClean="0">
                <a:latin typeface="Comic Sans MS" charset="0"/>
              </a:rPr>
              <a:t> function </a:t>
            </a:r>
            <a:r>
              <a:rPr lang="en-US" sz="2200" b="1" dirty="0" err="1" smtClean="0">
                <a:solidFill>
                  <a:srgbClr val="CEB966"/>
                </a:solidFill>
                <a:latin typeface="Courier New" charset="0"/>
                <a:ea typeface="Courier New" charset="0"/>
                <a:cs typeface="Courier New" charset="0"/>
              </a:rPr>
              <a:t>f</a:t>
            </a:r>
            <a:r>
              <a:rPr lang="en-US" sz="2200" dirty="0" smtClean="0">
                <a:latin typeface="Comic Sans MS" charset="0"/>
              </a:rPr>
              <a:t> (</a:t>
            </a:r>
            <a:r>
              <a:rPr lang="en-US" sz="2200" b="1" dirty="0" smtClean="0">
                <a:solidFill>
                  <a:schemeClr val="hlink"/>
                </a:solidFill>
                <a:latin typeface="Courier"/>
                <a:ea typeface="Comic Sans MS" charset="0"/>
                <a:cs typeface="Courier"/>
              </a:rPr>
              <a:t>t_0</a:t>
            </a:r>
            <a:r>
              <a:rPr lang="en-US" sz="2200" dirty="0" smtClean="0">
                <a:solidFill>
                  <a:schemeClr val="hlink"/>
                </a:solidFill>
                <a:latin typeface="Comic Sans MS" charset="0"/>
                <a:ea typeface="Comic Sans MS" charset="0"/>
                <a:cs typeface="Comic Sans MS" charset="0"/>
              </a:rPr>
              <a:t> </a:t>
            </a:r>
            <a:r>
              <a:rPr lang="en-US" sz="2200" dirty="0" smtClean="0">
                <a:latin typeface="Comic Sans MS" charset="0"/>
              </a:rPr>
              <a:t>in figure) must be a </a:t>
            </a:r>
            <a:r>
              <a:rPr lang="en-US" sz="2200" dirty="0">
                <a:latin typeface="Comic Sans MS" charset="0"/>
              </a:rPr>
              <a:t>function </a:t>
            </a:r>
            <a:r>
              <a:rPr lang="en-US" sz="2200" dirty="0" smtClean="0">
                <a:latin typeface="Comic Sans MS" charset="0"/>
              </a:rPr>
              <a:t>type: </a:t>
            </a:r>
            <a:r>
              <a:rPr lang="en-US" sz="2200" dirty="0" smtClean="0">
                <a:solidFill>
                  <a:srgbClr val="9CB084"/>
                </a:solidFill>
                <a:latin typeface="Comic Sans MS" charset="0"/>
              </a:rPr>
              <a:t>domain </a:t>
            </a:r>
            <a:r>
              <a:rPr lang="en-US" sz="2200" dirty="0" err="1" smtClean="0">
                <a:solidFill>
                  <a:srgbClr val="9CB084"/>
                </a:solidFill>
                <a:latin typeface="Comic Sans MS" charset="0"/>
                <a:sym typeface="Symbol" charset="2"/>
              </a:rPr>
              <a:t></a:t>
            </a:r>
            <a:r>
              <a:rPr lang="en-US" sz="2200" dirty="0" smtClean="0">
                <a:solidFill>
                  <a:srgbClr val="9CB084"/>
                </a:solidFill>
                <a:latin typeface="Comic Sans MS" charset="0"/>
                <a:sym typeface="Symbol" charset="2"/>
              </a:rPr>
              <a:t> </a:t>
            </a:r>
            <a:r>
              <a:rPr lang="en-US" sz="2200" dirty="0" smtClean="0">
                <a:solidFill>
                  <a:srgbClr val="9CB084"/>
                </a:solidFill>
                <a:latin typeface="Comic Sans MS" charset="0"/>
              </a:rPr>
              <a:t>range</a:t>
            </a:r>
            <a:r>
              <a:rPr lang="en-US" sz="2200" dirty="0" smtClean="0">
                <a:latin typeface="Comic Sans MS" charset="0"/>
              </a:rPr>
              <a:t>.</a:t>
            </a:r>
          </a:p>
          <a:p>
            <a:pPr lvl="1" eaLnBrk="1" hangingPunct="1">
              <a:spcAft>
                <a:spcPts val="600"/>
              </a:spcAft>
            </a:pPr>
            <a:r>
              <a:rPr lang="en-US" sz="2200" dirty="0">
                <a:latin typeface="Comic Sans MS" charset="0"/>
              </a:rPr>
              <a:t>Domain is type of</a:t>
            </a:r>
            <a:r>
              <a:rPr lang="en-US" sz="2200" dirty="0" smtClean="0">
                <a:latin typeface="Comic Sans MS" charset="0"/>
              </a:rPr>
              <a:t> abstracted variable </a:t>
            </a:r>
            <a:r>
              <a:rPr lang="en-US" sz="2200" b="1" dirty="0" err="1" smtClean="0">
                <a:solidFill>
                  <a:srgbClr val="CEB966"/>
                </a:solidFill>
                <a:latin typeface="Courier New" charset="0"/>
                <a:ea typeface="Courier New" charset="0"/>
                <a:cs typeface="Courier New" charset="0"/>
              </a:rPr>
              <a:t>x</a:t>
            </a:r>
            <a:r>
              <a:rPr lang="en-US" sz="2200" b="1" dirty="0" smtClean="0">
                <a:solidFill>
                  <a:srgbClr val="CEB966"/>
                </a:solidFill>
                <a:latin typeface="Courier New" charset="0"/>
                <a:ea typeface="Courier New" charset="0"/>
                <a:cs typeface="Courier New" charset="0"/>
              </a:rPr>
              <a:t> </a:t>
            </a:r>
            <a:r>
              <a:rPr lang="en-US" sz="2200" dirty="0" smtClean="0">
                <a:latin typeface="Comic Sans MS" charset="0"/>
              </a:rPr>
              <a:t>(</a:t>
            </a:r>
            <a:r>
              <a:rPr lang="en-US" sz="2200" b="1" dirty="0" smtClean="0">
                <a:solidFill>
                  <a:schemeClr val="hlink"/>
                </a:solidFill>
                <a:latin typeface="Courier"/>
                <a:ea typeface="Comic Sans MS" charset="0"/>
                <a:cs typeface="Courier"/>
              </a:rPr>
              <a:t>t_1</a:t>
            </a:r>
            <a:r>
              <a:rPr lang="en-US" sz="2200" dirty="0" smtClean="0">
                <a:solidFill>
                  <a:schemeClr val="hlink"/>
                </a:solidFill>
                <a:latin typeface="Comic Sans MS" charset="0"/>
                <a:ea typeface="Comic Sans MS" charset="0"/>
                <a:cs typeface="Comic Sans MS" charset="0"/>
              </a:rPr>
              <a:t> </a:t>
            </a:r>
            <a:r>
              <a:rPr lang="en-US" sz="2200" dirty="0" smtClean="0">
                <a:latin typeface="Comic Sans MS" charset="0"/>
              </a:rPr>
              <a:t>in figure).</a:t>
            </a:r>
            <a:endParaRPr lang="en-US" sz="2200" dirty="0" smtClean="0">
              <a:solidFill>
                <a:srgbClr val="CEB966"/>
              </a:solidFill>
              <a:latin typeface="Courier New" charset="0"/>
              <a:ea typeface="Courier New" charset="0"/>
              <a:cs typeface="Courier New" charset="0"/>
            </a:endParaRPr>
          </a:p>
          <a:p>
            <a:pPr lvl="1" eaLnBrk="1" hangingPunct="1">
              <a:spcAft>
                <a:spcPts val="600"/>
              </a:spcAft>
            </a:pPr>
            <a:r>
              <a:rPr lang="en-US" sz="2200" dirty="0">
                <a:latin typeface="Comic Sans MS" charset="0"/>
              </a:rPr>
              <a:t>Range is type of function body </a:t>
            </a:r>
            <a:r>
              <a:rPr lang="en-US" sz="2200" b="1" dirty="0" err="1">
                <a:solidFill>
                  <a:srgbClr val="CEB966"/>
                </a:solidFill>
                <a:latin typeface="Courier New" charset="0"/>
                <a:ea typeface="Courier New" charset="0"/>
                <a:cs typeface="Courier New" charset="0"/>
              </a:rPr>
              <a:t>e</a:t>
            </a:r>
            <a:r>
              <a:rPr lang="en-US" sz="2200" b="1" dirty="0" smtClean="0">
                <a:solidFill>
                  <a:srgbClr val="CEB966"/>
                </a:solidFill>
                <a:latin typeface="Courier New" charset="0"/>
                <a:ea typeface="Courier New" charset="0"/>
                <a:cs typeface="Courier New" charset="0"/>
              </a:rPr>
              <a:t> </a:t>
            </a:r>
            <a:r>
              <a:rPr lang="en-US" sz="2200" dirty="0" smtClean="0">
                <a:latin typeface="Comic Sans MS" charset="0"/>
              </a:rPr>
              <a:t>(</a:t>
            </a:r>
            <a:r>
              <a:rPr lang="en-US" sz="2200" b="1" dirty="0" smtClean="0">
                <a:solidFill>
                  <a:schemeClr val="hlink"/>
                </a:solidFill>
                <a:latin typeface="Courier"/>
                <a:ea typeface="Comic Sans MS" charset="0"/>
                <a:cs typeface="Courier"/>
              </a:rPr>
              <a:t>t_2</a:t>
            </a:r>
            <a:r>
              <a:rPr lang="en-US" sz="2200" dirty="0" smtClean="0">
                <a:solidFill>
                  <a:schemeClr val="hlink"/>
                </a:solidFill>
                <a:latin typeface="Comic Sans MS" charset="0"/>
                <a:ea typeface="Comic Sans MS" charset="0"/>
                <a:cs typeface="Comic Sans MS" charset="0"/>
              </a:rPr>
              <a:t> </a:t>
            </a:r>
            <a:r>
              <a:rPr lang="en-US" sz="2200" dirty="0" smtClean="0">
                <a:latin typeface="Comic Sans MS" charset="0"/>
              </a:rPr>
              <a:t>in figure).</a:t>
            </a:r>
            <a:endParaRPr lang="en-US" sz="2200" dirty="0" smtClean="0">
              <a:latin typeface="Comic Sans MS" charset="0"/>
            </a:endParaRPr>
          </a:p>
          <a:p>
            <a:pPr lvl="1" eaLnBrk="1" hangingPunct="1">
              <a:spcAft>
                <a:spcPts val="600"/>
              </a:spcAft>
            </a:pPr>
            <a:r>
              <a:rPr lang="en-US" sz="2200" dirty="0" smtClean="0">
                <a:solidFill>
                  <a:srgbClr val="FFFFFF"/>
                </a:solidFill>
                <a:latin typeface="Comic Sans MS" charset="0"/>
                <a:ea typeface="Courier New" charset="0"/>
                <a:cs typeface="Courier New" charset="0"/>
              </a:rPr>
              <a:t>Hence we get the constraint</a:t>
            </a:r>
            <a:r>
              <a:rPr lang="en-US" sz="2200" dirty="0" smtClean="0">
                <a:latin typeface="Comic Sans MS" charset="0"/>
              </a:rPr>
              <a:t>: </a:t>
            </a:r>
            <a:r>
              <a:rPr lang="en-US" sz="2200" b="1" dirty="0" smtClean="0">
                <a:solidFill>
                  <a:srgbClr val="FFC000"/>
                </a:solidFill>
                <a:latin typeface="Courier"/>
                <a:cs typeface="Courier"/>
              </a:rPr>
              <a:t>t_0 = t_1 -&gt; t_2</a:t>
            </a:r>
            <a:r>
              <a:rPr lang="en-US" sz="2200" dirty="0" smtClean="0">
                <a:solidFill>
                  <a:srgbClr val="FFFFFF"/>
                </a:solidFill>
                <a:latin typeface="Comic Sans MS" charset="0"/>
                <a:ea typeface="Comic Sans MS" charset="0"/>
                <a:cs typeface="Comic Sans MS" charset="0"/>
              </a:rPr>
              <a:t>.</a:t>
            </a:r>
            <a:endParaRPr lang="en-US" sz="2200" dirty="0">
              <a:solidFill>
                <a:srgbClr val="CEB966"/>
              </a:solidFill>
              <a:latin typeface="Courier New" charset="0"/>
              <a:ea typeface="Courier New" charset="0"/>
              <a:cs typeface="Courier New" charset="0"/>
            </a:endParaRPr>
          </a:p>
        </p:txBody>
      </p:sp>
      <p:grpSp>
        <p:nvGrpSpPr>
          <p:cNvPr id="21" name="Group 20"/>
          <p:cNvGrpSpPr/>
          <p:nvPr/>
        </p:nvGrpSpPr>
        <p:grpSpPr>
          <a:xfrm>
            <a:off x="374650" y="1403350"/>
            <a:ext cx="4940300" cy="1816100"/>
            <a:chOff x="374650" y="1403350"/>
            <a:chExt cx="4940300" cy="1816100"/>
          </a:xfrm>
        </p:grpSpPr>
        <p:pic>
          <p:nvPicPr>
            <p:cNvPr id="17" name="Picture 16"/>
            <p:cNvPicPr>
              <a:picLocks noChangeAspect="1"/>
            </p:cNvPicPr>
            <p:nvPr/>
          </p:nvPicPr>
          <p:blipFill>
            <a:blip r:embed="rId2"/>
            <a:stretch>
              <a:fillRect/>
            </a:stretch>
          </p:blipFill>
          <p:spPr>
            <a:xfrm>
              <a:off x="374650" y="1403350"/>
              <a:ext cx="4940300" cy="1816100"/>
            </a:xfrm>
            <a:prstGeom prst="rect">
              <a:avLst/>
            </a:prstGeom>
          </p:spPr>
        </p:pic>
        <p:sp>
          <p:nvSpPr>
            <p:cNvPr id="18" name="TextBox 17"/>
            <p:cNvSpPr txBox="1">
              <a:spLocks noChangeArrowheads="1"/>
            </p:cNvSpPr>
            <p:nvPr/>
          </p:nvSpPr>
          <p:spPr bwMode="auto">
            <a:xfrm>
              <a:off x="3898900" y="1562100"/>
              <a:ext cx="1270000" cy="369332"/>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e</a:t>
              </a:r>
              <a:endParaRPr lang="en-US" b="1" dirty="0" smtClean="0">
                <a:solidFill>
                  <a:srgbClr val="FF0000"/>
                </a:solidFill>
                <a:latin typeface="Courier New"/>
                <a:cs typeface="Courier New"/>
              </a:endParaRPr>
            </a:p>
          </p:txBody>
        </p:sp>
      </p:grpSp>
      <p:sp>
        <p:nvSpPr>
          <p:cNvPr id="19" name="Rectangle 18"/>
          <p:cNvSpPr/>
          <p:nvPr/>
        </p:nvSpPr>
        <p:spPr>
          <a:xfrm>
            <a:off x="6400800" y="2202937"/>
            <a:ext cx="2489200" cy="369332"/>
          </a:xfrm>
          <a:prstGeom prst="rect">
            <a:avLst/>
          </a:prstGeom>
          <a:solidFill>
            <a:schemeClr val="tx1"/>
          </a:solidFill>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t_0 = t_1 -&gt; t_2</a:t>
            </a:r>
          </a:p>
        </p:txBody>
      </p:sp>
      <p:sp>
        <p:nvSpPr>
          <p:cNvPr id="20" name="Right Arrow 19"/>
          <p:cNvSpPr/>
          <p:nvPr/>
        </p:nvSpPr>
        <p:spPr>
          <a:xfrm>
            <a:off x="5511800" y="2298700"/>
            <a:ext cx="698500" cy="215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endParaRPr lang="en-US"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65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65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65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build="p"/>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Inferring Polymorphic Types</a:t>
            </a:r>
            <a:endParaRPr lang="en-US" dirty="0"/>
          </a:p>
        </p:txBody>
      </p:sp>
      <p:sp>
        <p:nvSpPr>
          <p:cNvPr id="3" name="Content Placeholder 2"/>
          <p:cNvSpPr>
            <a:spLocks noGrp="1"/>
          </p:cNvSpPr>
          <p:nvPr>
            <p:ph idx="1"/>
          </p:nvPr>
        </p:nvSpPr>
        <p:spPr/>
        <p:txBody>
          <a:bodyPr/>
          <a:lstStyle/>
          <a:p>
            <a:r>
              <a:rPr lang="en-US" dirty="0" smtClean="0"/>
              <a:t>Example:</a:t>
            </a:r>
          </a:p>
          <a:p>
            <a:r>
              <a:rPr lang="en-US" dirty="0" smtClean="0"/>
              <a:t>Step 1:                                                     Build Parse Tree</a:t>
            </a:r>
            <a:endParaRPr lang="en-US" dirty="0" smtClean="0"/>
          </a:p>
        </p:txBody>
      </p:sp>
      <p:sp>
        <p:nvSpPr>
          <p:cNvPr id="4" name="TextBox 3"/>
          <p:cNvSpPr txBox="1">
            <a:spLocks noChangeArrowheads="1"/>
          </p:cNvSpPr>
          <p:nvPr/>
        </p:nvSpPr>
        <p:spPr bwMode="auto">
          <a:xfrm>
            <a:off x="2895600" y="1562100"/>
            <a:ext cx="39751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2</a:t>
            </a:r>
          </a:p>
          <a:p>
            <a:pPr marL="411480" indent="-283464" fontAlgn="auto">
              <a:spcAft>
                <a:spcPts val="0"/>
              </a:spcAft>
              <a:defRPr/>
            </a:pPr>
            <a:r>
              <a:rPr lang="en-US" b="1" dirty="0" smtClean="0">
                <a:solidFill>
                  <a:srgbClr val="000000"/>
                </a:solidFill>
                <a:latin typeface="Courier New"/>
                <a:cs typeface="Courier New"/>
              </a:rPr>
              <a:t>&gt;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-&gt; t_4) -&gt; t_4</a:t>
            </a:r>
            <a:endParaRPr lang="en-US" b="1" dirty="0" smtClean="0">
              <a:solidFill>
                <a:srgbClr val="FF0000"/>
              </a:solidFill>
              <a:latin typeface="Courier New"/>
              <a:cs typeface="Courier New"/>
            </a:endParaRPr>
          </a:p>
        </p:txBody>
      </p:sp>
      <p:pic>
        <p:nvPicPr>
          <p:cNvPr id="5" name="Picture 4"/>
          <p:cNvPicPr>
            <a:picLocks noChangeAspect="1"/>
          </p:cNvPicPr>
          <p:nvPr/>
        </p:nvPicPr>
        <p:blipFill>
          <a:blip r:embed="rId3"/>
          <a:stretch>
            <a:fillRect/>
          </a:stretch>
        </p:blipFill>
        <p:spPr>
          <a:xfrm>
            <a:off x="4547582" y="2819400"/>
            <a:ext cx="3872518" cy="31559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Inferring Polymorphic Types</a:t>
            </a:r>
            <a:endParaRPr lang="en-US" dirty="0"/>
          </a:p>
        </p:txBody>
      </p:sp>
      <p:sp>
        <p:nvSpPr>
          <p:cNvPr id="3" name="Content Placeholder 2"/>
          <p:cNvSpPr>
            <a:spLocks noGrp="1"/>
          </p:cNvSpPr>
          <p:nvPr>
            <p:ph idx="1"/>
          </p:nvPr>
        </p:nvSpPr>
        <p:spPr/>
        <p:txBody>
          <a:bodyPr/>
          <a:lstStyle/>
          <a:p>
            <a:r>
              <a:rPr lang="en-US" dirty="0" smtClean="0"/>
              <a:t>Example:</a:t>
            </a:r>
          </a:p>
          <a:p>
            <a:r>
              <a:rPr lang="en-US" dirty="0" smtClean="0"/>
              <a:t>Step 2:                                                     Assign type variables</a:t>
            </a:r>
            <a:endParaRPr lang="en-US" dirty="0" smtClean="0"/>
          </a:p>
        </p:txBody>
      </p:sp>
      <p:sp>
        <p:nvSpPr>
          <p:cNvPr id="4" name="TextBox 3"/>
          <p:cNvSpPr txBox="1">
            <a:spLocks noChangeArrowheads="1"/>
          </p:cNvSpPr>
          <p:nvPr/>
        </p:nvSpPr>
        <p:spPr bwMode="auto">
          <a:xfrm>
            <a:off x="2895600" y="1562100"/>
            <a:ext cx="39751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2</a:t>
            </a:r>
          </a:p>
          <a:p>
            <a:pPr marL="411480" indent="-283464" fontAlgn="auto">
              <a:spcAft>
                <a:spcPts val="0"/>
              </a:spcAft>
              <a:defRPr/>
            </a:pPr>
            <a:r>
              <a:rPr lang="en-US" b="1" dirty="0" smtClean="0">
                <a:solidFill>
                  <a:srgbClr val="000000"/>
                </a:solidFill>
                <a:latin typeface="Courier New"/>
                <a:cs typeface="Courier New"/>
              </a:rPr>
              <a:t>&gt;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-&gt; t_4) -&gt; t_4</a:t>
            </a:r>
            <a:endParaRPr lang="en-US" b="1" dirty="0" smtClean="0">
              <a:solidFill>
                <a:srgbClr val="FF0000"/>
              </a:solidFill>
              <a:latin typeface="Courier New"/>
              <a:cs typeface="Courier New"/>
            </a:endParaRPr>
          </a:p>
        </p:txBody>
      </p:sp>
      <p:pic>
        <p:nvPicPr>
          <p:cNvPr id="6" name="Picture 5"/>
          <p:cNvPicPr>
            <a:picLocks noChangeAspect="1"/>
          </p:cNvPicPr>
          <p:nvPr/>
        </p:nvPicPr>
        <p:blipFill>
          <a:blip r:embed="rId2"/>
          <a:stretch>
            <a:fillRect/>
          </a:stretch>
        </p:blipFill>
        <p:spPr>
          <a:xfrm>
            <a:off x="3086100" y="3797300"/>
            <a:ext cx="5816600" cy="2794000"/>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Inferring Polymorphic Types</a:t>
            </a:r>
            <a:endParaRPr lang="en-US" dirty="0"/>
          </a:p>
        </p:txBody>
      </p:sp>
      <p:sp>
        <p:nvSpPr>
          <p:cNvPr id="3" name="Content Placeholder 2"/>
          <p:cNvSpPr>
            <a:spLocks noGrp="1"/>
          </p:cNvSpPr>
          <p:nvPr>
            <p:ph idx="1"/>
          </p:nvPr>
        </p:nvSpPr>
        <p:spPr/>
        <p:txBody>
          <a:bodyPr/>
          <a:lstStyle/>
          <a:p>
            <a:r>
              <a:rPr lang="en-US" dirty="0" smtClean="0"/>
              <a:t>Example:</a:t>
            </a:r>
          </a:p>
          <a:p>
            <a:r>
              <a:rPr lang="en-US" dirty="0" smtClean="0"/>
              <a:t>Step 3:                                                     Generate constraints</a:t>
            </a:r>
            <a:endParaRPr lang="en-US" dirty="0" smtClean="0"/>
          </a:p>
        </p:txBody>
      </p:sp>
      <p:sp>
        <p:nvSpPr>
          <p:cNvPr id="4" name="TextBox 3"/>
          <p:cNvSpPr txBox="1">
            <a:spLocks noChangeArrowheads="1"/>
          </p:cNvSpPr>
          <p:nvPr/>
        </p:nvSpPr>
        <p:spPr bwMode="auto">
          <a:xfrm>
            <a:off x="2895600" y="1562100"/>
            <a:ext cx="39751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2</a:t>
            </a:r>
          </a:p>
          <a:p>
            <a:pPr marL="411480" indent="-283464" fontAlgn="auto">
              <a:spcAft>
                <a:spcPts val="0"/>
              </a:spcAft>
              <a:defRPr/>
            </a:pPr>
            <a:r>
              <a:rPr lang="en-US" b="1" dirty="0" smtClean="0">
                <a:solidFill>
                  <a:srgbClr val="000000"/>
                </a:solidFill>
                <a:latin typeface="Courier New"/>
                <a:cs typeface="Courier New"/>
              </a:rPr>
              <a:t>&gt;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-&gt; t_4) -&gt; t_4</a:t>
            </a:r>
            <a:endParaRPr lang="en-US" b="1" dirty="0" smtClean="0">
              <a:solidFill>
                <a:srgbClr val="FF0000"/>
              </a:solidFill>
              <a:latin typeface="Courier New"/>
              <a:cs typeface="Courier New"/>
            </a:endParaRPr>
          </a:p>
        </p:txBody>
      </p:sp>
      <p:pic>
        <p:nvPicPr>
          <p:cNvPr id="6" name="Picture 5"/>
          <p:cNvPicPr>
            <a:picLocks noChangeAspect="1"/>
          </p:cNvPicPr>
          <p:nvPr/>
        </p:nvPicPr>
        <p:blipFill>
          <a:blip r:embed="rId3"/>
          <a:stretch>
            <a:fillRect/>
          </a:stretch>
        </p:blipFill>
        <p:spPr>
          <a:xfrm>
            <a:off x="3086100" y="3797300"/>
            <a:ext cx="5816600" cy="2794000"/>
          </a:xfrm>
          <a:prstGeom prst="rect">
            <a:avLst/>
          </a:prstGeom>
        </p:spPr>
      </p:pic>
      <p:sp>
        <p:nvSpPr>
          <p:cNvPr id="7" name="Rectangle 6"/>
          <p:cNvSpPr/>
          <p:nvPr/>
        </p:nvSpPr>
        <p:spPr>
          <a:xfrm>
            <a:off x="1066800" y="3526138"/>
            <a:ext cx="2489200" cy="92333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t_0 = t_1 -&gt; t_4</a:t>
            </a:r>
          </a:p>
          <a:p>
            <a:r>
              <a:rPr lang="en-US" dirty="0" smtClean="0">
                <a:solidFill>
                  <a:schemeClr val="bg2"/>
                </a:solidFill>
                <a:latin typeface="Courier"/>
                <a:cs typeface="Courier"/>
              </a:rPr>
              <a:t>t_1 = t_3 -&gt; t_4</a:t>
            </a:r>
          </a:p>
          <a:p>
            <a:r>
              <a:rPr lang="en-US" dirty="0" smtClean="0">
                <a:solidFill>
                  <a:schemeClr val="bg2"/>
                </a:solidFill>
                <a:latin typeface="Courier"/>
                <a:cs typeface="Courier"/>
              </a:rPr>
              <a:t>t_3 =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Inferring Polymorphic Types</a:t>
            </a:r>
            <a:endParaRPr lang="en-US" dirty="0"/>
          </a:p>
        </p:txBody>
      </p:sp>
      <p:sp>
        <p:nvSpPr>
          <p:cNvPr id="3" name="Content Placeholder 2"/>
          <p:cNvSpPr>
            <a:spLocks noGrp="1"/>
          </p:cNvSpPr>
          <p:nvPr>
            <p:ph idx="1"/>
          </p:nvPr>
        </p:nvSpPr>
        <p:spPr/>
        <p:txBody>
          <a:bodyPr/>
          <a:lstStyle/>
          <a:p>
            <a:r>
              <a:rPr lang="en-US" dirty="0" smtClean="0"/>
              <a:t>Example:</a:t>
            </a:r>
          </a:p>
          <a:p>
            <a:r>
              <a:rPr lang="en-US" dirty="0" smtClean="0"/>
              <a:t>Step 4:                                                     Solve constraints</a:t>
            </a:r>
            <a:endParaRPr lang="en-US" dirty="0" smtClean="0"/>
          </a:p>
        </p:txBody>
      </p:sp>
      <p:sp>
        <p:nvSpPr>
          <p:cNvPr id="4" name="TextBox 3"/>
          <p:cNvSpPr txBox="1">
            <a:spLocks noChangeArrowheads="1"/>
          </p:cNvSpPr>
          <p:nvPr/>
        </p:nvSpPr>
        <p:spPr bwMode="auto">
          <a:xfrm>
            <a:off x="2895600" y="1562100"/>
            <a:ext cx="39751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2</a:t>
            </a:r>
          </a:p>
          <a:p>
            <a:pPr marL="411480" indent="-283464" fontAlgn="auto">
              <a:spcAft>
                <a:spcPts val="0"/>
              </a:spcAft>
              <a:defRPr/>
            </a:pPr>
            <a:r>
              <a:rPr lang="en-US" b="1" dirty="0" smtClean="0">
                <a:solidFill>
                  <a:srgbClr val="000000"/>
                </a:solidFill>
                <a:latin typeface="Courier New"/>
                <a:cs typeface="Courier New"/>
              </a:rPr>
              <a:t>&gt;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-&gt; t_4) -&gt; t_4</a:t>
            </a:r>
            <a:endParaRPr lang="en-US" b="1" dirty="0" smtClean="0">
              <a:solidFill>
                <a:srgbClr val="FF0000"/>
              </a:solidFill>
              <a:latin typeface="Courier New"/>
              <a:cs typeface="Courier New"/>
            </a:endParaRPr>
          </a:p>
        </p:txBody>
      </p:sp>
      <p:pic>
        <p:nvPicPr>
          <p:cNvPr id="6" name="Picture 5"/>
          <p:cNvPicPr>
            <a:picLocks noChangeAspect="1"/>
          </p:cNvPicPr>
          <p:nvPr/>
        </p:nvPicPr>
        <p:blipFill>
          <a:blip r:embed="rId2"/>
          <a:stretch>
            <a:fillRect/>
          </a:stretch>
        </p:blipFill>
        <p:spPr>
          <a:xfrm>
            <a:off x="3086100" y="3797300"/>
            <a:ext cx="5816600" cy="2794000"/>
          </a:xfrm>
          <a:prstGeom prst="rect">
            <a:avLst/>
          </a:prstGeom>
        </p:spPr>
      </p:pic>
      <p:sp>
        <p:nvSpPr>
          <p:cNvPr id="7" name="Rectangle 6"/>
          <p:cNvSpPr/>
          <p:nvPr/>
        </p:nvSpPr>
        <p:spPr>
          <a:xfrm>
            <a:off x="1066800" y="3526138"/>
            <a:ext cx="2489200" cy="92333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t_0 = t_1 -&gt; t_4</a:t>
            </a:r>
          </a:p>
          <a:p>
            <a:r>
              <a:rPr lang="en-US" dirty="0" smtClean="0">
                <a:solidFill>
                  <a:schemeClr val="bg2"/>
                </a:solidFill>
                <a:latin typeface="Courier"/>
                <a:cs typeface="Courier"/>
              </a:rPr>
              <a:t>t_1 = t_3 -&gt; t_4</a:t>
            </a:r>
          </a:p>
          <a:p>
            <a:r>
              <a:rPr lang="en-US" dirty="0" smtClean="0">
                <a:solidFill>
                  <a:schemeClr val="bg2"/>
                </a:solidFill>
                <a:latin typeface="Courier"/>
                <a:cs typeface="Courier"/>
              </a:rPr>
              <a:t>t_3 =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p:txBody>
      </p:sp>
      <p:sp>
        <p:nvSpPr>
          <p:cNvPr id="8" name="Rectangle 7"/>
          <p:cNvSpPr/>
          <p:nvPr/>
        </p:nvSpPr>
        <p:spPr>
          <a:xfrm>
            <a:off x="381000" y="5758504"/>
            <a:ext cx="3721100" cy="92333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t_0 = (</a:t>
            </a:r>
            <a:r>
              <a:rPr lang="en-US" dirty="0" err="1" smtClean="0">
                <a:solidFill>
                  <a:schemeClr val="bg2"/>
                </a:solidFill>
                <a:latin typeface="Courier"/>
                <a:cs typeface="Courier"/>
              </a:rPr>
              <a:t>Int</a:t>
            </a:r>
            <a:r>
              <a:rPr lang="en-US" dirty="0" smtClean="0">
                <a:solidFill>
                  <a:schemeClr val="bg2"/>
                </a:solidFill>
                <a:latin typeface="Courier"/>
                <a:cs typeface="Courier"/>
              </a:rPr>
              <a:t> -&gt; t_4)</a:t>
            </a:r>
            <a:r>
              <a:rPr lang="en-US" dirty="0" smtClean="0">
                <a:solidFill>
                  <a:schemeClr val="bg2"/>
                </a:solidFill>
                <a:latin typeface="Courier"/>
                <a:cs typeface="Courier"/>
              </a:rPr>
              <a:t> -&gt; t_4</a:t>
            </a:r>
          </a:p>
          <a:p>
            <a:r>
              <a:rPr lang="en-US" dirty="0" smtClean="0">
                <a:solidFill>
                  <a:schemeClr val="bg2"/>
                </a:solidFill>
                <a:latin typeface="Courier"/>
                <a:cs typeface="Courier"/>
              </a:rPr>
              <a:t>t_1 =  </a:t>
            </a:r>
            <a:r>
              <a:rPr lang="en-US" dirty="0" err="1" smtClean="0">
                <a:solidFill>
                  <a:schemeClr val="bg2"/>
                </a:solidFill>
                <a:latin typeface="Courier"/>
                <a:cs typeface="Courier"/>
              </a:rPr>
              <a:t>Int</a:t>
            </a:r>
            <a:r>
              <a:rPr lang="en-US" dirty="0" smtClean="0">
                <a:solidFill>
                  <a:schemeClr val="bg2"/>
                </a:solidFill>
                <a:latin typeface="Courier"/>
                <a:cs typeface="Courier"/>
              </a:rPr>
              <a:t> -&gt; t_4</a:t>
            </a:r>
          </a:p>
          <a:p>
            <a:r>
              <a:rPr lang="en-US" dirty="0" smtClean="0">
                <a:solidFill>
                  <a:schemeClr val="bg2"/>
                </a:solidFill>
                <a:latin typeface="Courier"/>
                <a:cs typeface="Courier"/>
              </a:rPr>
              <a:t>t_3 =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p:txBody>
      </p:sp>
      <p:sp>
        <p:nvSpPr>
          <p:cNvPr id="10" name="Down Arrow 9"/>
          <p:cNvSpPr/>
          <p:nvPr/>
        </p:nvSpPr>
        <p:spPr>
          <a:xfrm>
            <a:off x="1879600" y="4635500"/>
            <a:ext cx="330200" cy="939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endParaRPr lang="en-US" dirty="0">
              <a:latin typeface="Comic Sans MS" pitchFamily="66"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Inferring Polymorphic Types</a:t>
            </a:r>
            <a:endParaRPr lang="en-US" dirty="0"/>
          </a:p>
        </p:txBody>
      </p:sp>
      <p:sp>
        <p:nvSpPr>
          <p:cNvPr id="3" name="Content Placeholder 2"/>
          <p:cNvSpPr>
            <a:spLocks noGrp="1"/>
          </p:cNvSpPr>
          <p:nvPr>
            <p:ph idx="1"/>
          </p:nvPr>
        </p:nvSpPr>
        <p:spPr/>
        <p:txBody>
          <a:bodyPr/>
          <a:lstStyle/>
          <a:p>
            <a:r>
              <a:rPr lang="en-US" dirty="0" smtClean="0"/>
              <a:t>Example:</a:t>
            </a:r>
          </a:p>
          <a:p>
            <a:r>
              <a:rPr lang="en-US" dirty="0" smtClean="0"/>
              <a:t>Step 5:                                                     Determine type of top-level declaration</a:t>
            </a:r>
            <a:endParaRPr lang="en-US" dirty="0" smtClean="0"/>
          </a:p>
        </p:txBody>
      </p:sp>
      <p:sp>
        <p:nvSpPr>
          <p:cNvPr id="4" name="TextBox 3"/>
          <p:cNvSpPr txBox="1">
            <a:spLocks noChangeArrowheads="1"/>
          </p:cNvSpPr>
          <p:nvPr/>
        </p:nvSpPr>
        <p:spPr bwMode="auto">
          <a:xfrm>
            <a:off x="2895600" y="1562100"/>
            <a:ext cx="39751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2</a:t>
            </a:r>
          </a:p>
          <a:p>
            <a:pPr marL="411480" indent="-283464" fontAlgn="auto">
              <a:spcAft>
                <a:spcPts val="0"/>
              </a:spcAft>
              <a:defRPr/>
            </a:pPr>
            <a:r>
              <a:rPr lang="en-US" b="1" dirty="0" smtClean="0">
                <a:solidFill>
                  <a:srgbClr val="000000"/>
                </a:solidFill>
                <a:latin typeface="Courier New"/>
                <a:cs typeface="Courier New"/>
              </a:rPr>
              <a:t>&gt;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-&gt; t_4) -&gt; t_4</a:t>
            </a:r>
            <a:endParaRPr lang="en-US" b="1" dirty="0" smtClean="0">
              <a:solidFill>
                <a:srgbClr val="FF0000"/>
              </a:solidFill>
              <a:latin typeface="Courier New"/>
              <a:cs typeface="Courier New"/>
            </a:endParaRPr>
          </a:p>
        </p:txBody>
      </p:sp>
      <p:pic>
        <p:nvPicPr>
          <p:cNvPr id="6" name="Picture 5"/>
          <p:cNvPicPr>
            <a:picLocks noChangeAspect="1"/>
          </p:cNvPicPr>
          <p:nvPr/>
        </p:nvPicPr>
        <p:blipFill>
          <a:blip r:embed="rId2"/>
          <a:stretch>
            <a:fillRect/>
          </a:stretch>
        </p:blipFill>
        <p:spPr>
          <a:xfrm>
            <a:off x="3086100" y="3797300"/>
            <a:ext cx="5816600" cy="2794000"/>
          </a:xfrm>
          <a:prstGeom prst="rect">
            <a:avLst/>
          </a:prstGeom>
        </p:spPr>
      </p:pic>
      <p:sp>
        <p:nvSpPr>
          <p:cNvPr id="8" name="Rectangle 7"/>
          <p:cNvSpPr/>
          <p:nvPr/>
        </p:nvSpPr>
        <p:spPr>
          <a:xfrm>
            <a:off x="381000" y="5758504"/>
            <a:ext cx="3721100" cy="92333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t_0 = </a:t>
            </a:r>
            <a:r>
              <a:rPr lang="en-US" b="1" dirty="0" smtClean="0">
                <a:solidFill>
                  <a:schemeClr val="bg2"/>
                </a:solidFill>
                <a:latin typeface="Courier"/>
                <a:cs typeface="Courier"/>
              </a:rPr>
              <a:t>(</a:t>
            </a:r>
            <a:r>
              <a:rPr lang="en-US" b="1" dirty="0" err="1" smtClean="0">
                <a:solidFill>
                  <a:schemeClr val="bg2"/>
                </a:solidFill>
                <a:latin typeface="Courier"/>
                <a:cs typeface="Courier"/>
              </a:rPr>
              <a:t>Int</a:t>
            </a:r>
            <a:r>
              <a:rPr lang="en-US" b="1" dirty="0" smtClean="0">
                <a:solidFill>
                  <a:schemeClr val="bg2"/>
                </a:solidFill>
                <a:latin typeface="Courier"/>
                <a:cs typeface="Courier"/>
              </a:rPr>
              <a:t> -&gt; t_4)</a:t>
            </a:r>
            <a:r>
              <a:rPr lang="en-US" b="1" dirty="0" smtClean="0">
                <a:solidFill>
                  <a:schemeClr val="bg2"/>
                </a:solidFill>
                <a:latin typeface="Courier"/>
                <a:cs typeface="Courier"/>
              </a:rPr>
              <a:t> -&gt; t_4</a:t>
            </a:r>
          </a:p>
          <a:p>
            <a:r>
              <a:rPr lang="en-US" dirty="0" smtClean="0">
                <a:solidFill>
                  <a:schemeClr val="bg2"/>
                </a:solidFill>
                <a:latin typeface="Courier"/>
                <a:cs typeface="Courier"/>
              </a:rPr>
              <a:t>t_1 =  </a:t>
            </a:r>
            <a:r>
              <a:rPr lang="en-US" dirty="0" err="1" smtClean="0">
                <a:solidFill>
                  <a:schemeClr val="bg2"/>
                </a:solidFill>
                <a:latin typeface="Courier"/>
                <a:cs typeface="Courier"/>
              </a:rPr>
              <a:t>Int</a:t>
            </a:r>
            <a:r>
              <a:rPr lang="en-US" dirty="0" smtClean="0">
                <a:solidFill>
                  <a:schemeClr val="bg2"/>
                </a:solidFill>
                <a:latin typeface="Courier"/>
                <a:cs typeface="Courier"/>
              </a:rPr>
              <a:t> -&gt; t_4</a:t>
            </a:r>
          </a:p>
          <a:p>
            <a:r>
              <a:rPr lang="en-US" dirty="0" smtClean="0">
                <a:solidFill>
                  <a:schemeClr val="bg2"/>
                </a:solidFill>
                <a:latin typeface="Courier"/>
                <a:cs typeface="Courier"/>
              </a:rPr>
              <a:t>t_3 =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p:txBody>
      </p:sp>
      <p:sp>
        <p:nvSpPr>
          <p:cNvPr id="9" name="Rounded Rectangular Callout 8"/>
          <p:cNvSpPr/>
          <p:nvPr/>
        </p:nvSpPr>
        <p:spPr>
          <a:xfrm>
            <a:off x="755650" y="3404990"/>
            <a:ext cx="2813050" cy="1225867"/>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kumimoji="1" lang="en-US" sz="2200" dirty="0" smtClean="0">
                <a:solidFill>
                  <a:srgbClr val="000000"/>
                </a:solidFill>
                <a:latin typeface="Chalkboard"/>
                <a:ea typeface="Chalkboard"/>
                <a:cs typeface="Chalkboard"/>
              </a:rPr>
              <a:t>Unconstrained type variables become </a:t>
            </a:r>
            <a:r>
              <a:rPr kumimoji="1" lang="en-US" sz="2200" dirty="0" smtClean="0">
                <a:solidFill>
                  <a:srgbClr val="000000"/>
                </a:solidFill>
                <a:latin typeface="Chalkboard"/>
                <a:ea typeface="Chalkboard"/>
                <a:cs typeface="Chalkboard"/>
              </a:rPr>
              <a:t>polymorphic types.</a:t>
            </a:r>
            <a:endParaRPr lang="en-US" sz="2200" dirty="0">
              <a:solidFill>
                <a:srgbClr val="00000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en-US" dirty="0" smtClean="0"/>
              <a:t>Using </a:t>
            </a:r>
            <a:r>
              <a:rPr lang="en-US" dirty="0"/>
              <a:t>Polymorphic </a:t>
            </a:r>
            <a:r>
              <a:rPr lang="en-US" dirty="0" smtClean="0"/>
              <a:t>Functions</a:t>
            </a:r>
            <a:endParaRPr lang="en-US" dirty="0"/>
          </a:p>
        </p:txBody>
      </p:sp>
      <p:sp>
        <p:nvSpPr>
          <p:cNvPr id="31747" name="Rectangle 3"/>
          <p:cNvSpPr>
            <a:spLocks noGrp="1" noChangeArrowheads="1"/>
          </p:cNvSpPr>
          <p:nvPr>
            <p:ph type="body" idx="1"/>
          </p:nvPr>
        </p:nvSpPr>
        <p:spPr>
          <a:xfrm>
            <a:off x="457200" y="1600200"/>
            <a:ext cx="6667500" cy="4457700"/>
          </a:xfrm>
        </p:spPr>
        <p:txBody>
          <a:bodyPr/>
          <a:lstStyle/>
          <a:p>
            <a:pPr eaLnBrk="1" hangingPunct="1">
              <a:spcAft>
                <a:spcPct val="0"/>
              </a:spcAft>
              <a:buFont typeface="Wingdings 2" charset="2"/>
              <a:buChar char=""/>
            </a:pPr>
            <a:r>
              <a:rPr lang="en-US" dirty="0" smtClean="0">
                <a:latin typeface="Comic Sans MS" charset="0"/>
              </a:rPr>
              <a:t>Function:</a:t>
            </a:r>
          </a:p>
          <a:p>
            <a:pPr lvl="1" eaLnBrk="1" hangingPunct="1">
              <a:buFontTx/>
              <a:buNone/>
            </a:pPr>
            <a:endParaRPr lang="en-US" b="1" dirty="0" smtClean="0">
              <a:solidFill>
                <a:srgbClr val="CEB966"/>
              </a:solidFill>
              <a:latin typeface="Courier New" charset="0"/>
              <a:ea typeface="Courier New" charset="0"/>
              <a:cs typeface="Courier New" charset="0"/>
            </a:endParaRPr>
          </a:p>
          <a:p>
            <a:pPr eaLnBrk="1" hangingPunct="1">
              <a:spcAft>
                <a:spcPct val="0"/>
              </a:spcAft>
              <a:buFont typeface="Wingdings 2" charset="2"/>
              <a:buChar char=""/>
            </a:pPr>
            <a:r>
              <a:rPr lang="en-US" dirty="0" smtClean="0">
                <a:latin typeface="Comic Sans MS" charset="0"/>
                <a:sym typeface="Symbol" charset="2"/>
              </a:rPr>
              <a:t>Possible applications:</a:t>
            </a:r>
            <a:endParaRPr lang="en-US" dirty="0" smtClean="0">
              <a:latin typeface="Comic Sans MS" charset="0"/>
              <a:sym typeface="Symbol" charset="2"/>
            </a:endParaRPr>
          </a:p>
        </p:txBody>
      </p:sp>
      <p:sp>
        <p:nvSpPr>
          <p:cNvPr id="6" name="TextBox 5"/>
          <p:cNvSpPr txBox="1">
            <a:spLocks noChangeArrowheads="1"/>
          </p:cNvSpPr>
          <p:nvPr/>
        </p:nvSpPr>
        <p:spPr bwMode="auto">
          <a:xfrm>
            <a:off x="2882900" y="1536700"/>
            <a:ext cx="39751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2</a:t>
            </a:r>
          </a:p>
          <a:p>
            <a:pPr marL="411480" indent="-283464" fontAlgn="auto">
              <a:spcAft>
                <a:spcPts val="0"/>
              </a:spcAft>
              <a:defRPr/>
            </a:pPr>
            <a:r>
              <a:rPr lang="en-US" b="1" dirty="0" smtClean="0">
                <a:solidFill>
                  <a:srgbClr val="000000"/>
                </a:solidFill>
                <a:latin typeface="Courier New"/>
                <a:cs typeface="Courier New"/>
              </a:rPr>
              <a:t>&gt;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-&gt; t_4) -&gt; t_4</a:t>
            </a:r>
            <a:endParaRPr lang="en-US" b="1" dirty="0" smtClean="0">
              <a:solidFill>
                <a:srgbClr val="FF0000"/>
              </a:solidFill>
              <a:latin typeface="Courier New"/>
              <a:cs typeface="Courier New"/>
            </a:endParaRPr>
          </a:p>
        </p:txBody>
      </p:sp>
      <p:sp>
        <p:nvSpPr>
          <p:cNvPr id="7" name="TextBox 6"/>
          <p:cNvSpPr txBox="1">
            <a:spLocks noChangeArrowheads="1"/>
          </p:cNvSpPr>
          <p:nvPr/>
        </p:nvSpPr>
        <p:spPr bwMode="auto">
          <a:xfrm>
            <a:off x="660400" y="3543300"/>
            <a:ext cx="3721100" cy="1477328"/>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smtClean="0">
                <a:solidFill>
                  <a:srgbClr val="000000"/>
                </a:solidFill>
                <a:latin typeface="Courier New"/>
                <a:cs typeface="Courier New"/>
              </a:rPr>
              <a:t>add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 2 + </a:t>
            </a:r>
            <a:r>
              <a:rPr lang="en-US" b="1" dirty="0" err="1" smtClean="0">
                <a:solidFill>
                  <a:srgbClr val="000000"/>
                </a:solidFill>
                <a:latin typeface="Courier New"/>
                <a:cs typeface="Courier New"/>
              </a:rPr>
              <a:t>x</a:t>
            </a:r>
            <a:endParaRPr lang="en-US" b="1" dirty="0" smtClean="0">
              <a:solidFill>
                <a:srgbClr val="000000"/>
              </a:solidFill>
              <a:latin typeface="Courier New"/>
              <a:cs typeface="Courier New"/>
            </a:endParaRPr>
          </a:p>
          <a:p>
            <a:pPr marL="411480" indent="-283464" fontAlgn="auto">
              <a:spcAft>
                <a:spcPts val="0"/>
              </a:spcAft>
              <a:defRPr/>
            </a:pPr>
            <a:r>
              <a:rPr lang="en-US" b="1" dirty="0" smtClean="0">
                <a:solidFill>
                  <a:srgbClr val="000000"/>
                </a:solidFill>
                <a:latin typeface="Courier New"/>
                <a:cs typeface="Courier New"/>
              </a:rPr>
              <a:t>&gt; add </a:t>
            </a:r>
            <a:r>
              <a:rPr lang="en-US" b="1" dirty="0" smtClean="0">
                <a:solidFill>
                  <a:srgbClr val="000000"/>
                </a:solidFill>
                <a:latin typeface="Courier New"/>
                <a:cs typeface="Courier New"/>
              </a:rPr>
              <a: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-&gt; </a:t>
            </a:r>
            <a:r>
              <a:rPr lang="en-US" b="1" dirty="0" err="1" smtClean="0">
                <a:solidFill>
                  <a:srgbClr val="000000"/>
                </a:solidFill>
                <a:latin typeface="Courier New"/>
                <a:cs typeface="Courier New"/>
              </a:rPr>
              <a:t>Int</a:t>
            </a:r>
            <a:endParaRPr lang="en-US" b="1" dirty="0" smtClean="0">
              <a:solidFill>
                <a:srgbClr val="000000"/>
              </a:solidFill>
              <a:latin typeface="Courier New"/>
              <a:cs typeface="Courier New"/>
            </a:endParaRPr>
          </a:p>
          <a:p>
            <a:pPr marL="411480" indent="-283464" fontAlgn="auto">
              <a:spcAft>
                <a:spcPts val="0"/>
              </a:spcAft>
              <a:defRPr/>
            </a:pPr>
            <a:endParaRPr lang="en-US" b="1" dirty="0" smtClean="0">
              <a:solidFill>
                <a:srgbClr val="000000"/>
              </a:solidFill>
              <a:latin typeface="Courier New"/>
              <a:cs typeface="Courier New"/>
            </a:endParaRPr>
          </a:p>
          <a:p>
            <a:pPr marL="411480" indent="-283464" fontAlgn="auto">
              <a:spcAft>
                <a:spcPts val="0"/>
              </a:spcAft>
              <a:defRPr/>
            </a:pPr>
            <a:r>
              <a:rPr lang="en-US" b="1" dirty="0" err="1" smtClean="0">
                <a:solidFill>
                  <a:schemeClr val="bg1"/>
                </a:solidFill>
                <a:latin typeface="Courier New"/>
                <a:cs typeface="Courier New"/>
              </a:rPr>
              <a:t>f</a:t>
            </a:r>
            <a:r>
              <a:rPr lang="en-US" b="1" dirty="0" smtClean="0">
                <a:solidFill>
                  <a:schemeClr val="bg1"/>
                </a:solidFill>
                <a:latin typeface="Courier New"/>
                <a:cs typeface="Courier New"/>
              </a:rPr>
              <a:t> add</a:t>
            </a:r>
          </a:p>
          <a:p>
            <a:pPr marL="411480" indent="-283464" fontAlgn="auto">
              <a:spcAft>
                <a:spcPts val="0"/>
              </a:spcAft>
              <a:defRPr/>
            </a:pPr>
            <a:r>
              <a:rPr lang="en-US" b="1" dirty="0" smtClean="0">
                <a:solidFill>
                  <a:schemeClr val="bg1"/>
                </a:solidFill>
                <a:latin typeface="Courier New"/>
                <a:cs typeface="Courier New"/>
              </a:rPr>
              <a:t>&gt; 4 :: </a:t>
            </a:r>
            <a:r>
              <a:rPr lang="en-US" b="1" dirty="0" err="1" smtClean="0">
                <a:solidFill>
                  <a:schemeClr val="bg1"/>
                </a:solidFill>
                <a:latin typeface="Courier New"/>
                <a:cs typeface="Courier New"/>
              </a:rPr>
              <a:t>Int</a:t>
            </a:r>
            <a:endParaRPr lang="en-US" b="1" dirty="0" smtClean="0">
              <a:solidFill>
                <a:schemeClr val="bg1"/>
              </a:solidFill>
              <a:latin typeface="Courier New"/>
              <a:cs typeface="Courier New"/>
            </a:endParaRPr>
          </a:p>
        </p:txBody>
      </p:sp>
      <p:sp>
        <p:nvSpPr>
          <p:cNvPr id="8" name="TextBox 7"/>
          <p:cNvSpPr txBox="1">
            <a:spLocks noChangeArrowheads="1"/>
          </p:cNvSpPr>
          <p:nvPr/>
        </p:nvSpPr>
        <p:spPr bwMode="auto">
          <a:xfrm>
            <a:off x="4660900" y="3551872"/>
            <a:ext cx="4051300" cy="1477328"/>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isEven</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 </a:t>
            </a:r>
            <a:r>
              <a:rPr lang="en-US" b="1" dirty="0" smtClean="0">
                <a:solidFill>
                  <a:srgbClr val="000000"/>
                </a:solidFill>
                <a:latin typeface="Courier New"/>
                <a:cs typeface="Courier New"/>
              </a:rPr>
              <a:t>mod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2) == 0</a:t>
            </a:r>
            <a:endParaRPr lang="en-US" b="1" dirty="0" smtClean="0">
              <a:solidFill>
                <a:srgbClr val="000000"/>
              </a:solidFill>
              <a:latin typeface="Courier New"/>
              <a:cs typeface="Courier New"/>
            </a:endParaRPr>
          </a:p>
          <a:p>
            <a:pPr marL="411480" indent="-283464" fontAlgn="auto">
              <a:spcAft>
                <a:spcPts val="0"/>
              </a:spcAft>
              <a:defRPr/>
            </a:pPr>
            <a:r>
              <a:rPr lang="en-US" b="1" dirty="0" smtClean="0">
                <a:solidFill>
                  <a:srgbClr val="000000"/>
                </a:solidFill>
                <a:latin typeface="Courier New"/>
                <a:cs typeface="Courier New"/>
              </a:rPr>
              <a:t>&gt; </a:t>
            </a:r>
            <a:r>
              <a:rPr lang="en-US" b="1" dirty="0" err="1" smtClean="0">
                <a:solidFill>
                  <a:srgbClr val="000000"/>
                </a:solidFill>
                <a:latin typeface="Courier New"/>
                <a:cs typeface="Courier New"/>
              </a:rPr>
              <a:t>isEven</a:t>
            </a:r>
            <a:r>
              <a:rPr lang="en-US" b="1" dirty="0" smtClean="0">
                <a:solidFill>
                  <a:srgbClr val="000000"/>
                </a:solidFill>
                <a:latin typeface="Courier New"/>
                <a:cs typeface="Courier New"/>
              </a:rPr>
              <a:t>:</a:t>
            </a:r>
            <a:r>
              <a:rPr lang="en-US" b="1" dirty="0" smtClean="0">
                <a:solidFill>
                  <a:srgbClr val="000000"/>
                </a:solidFill>
                <a:latin typeface="Courier New"/>
                <a:cs typeface="Courier New"/>
              </a:rPr>
              <a: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-&gt; </a:t>
            </a:r>
            <a:r>
              <a:rPr lang="en-US" b="1" dirty="0" err="1" smtClean="0">
                <a:solidFill>
                  <a:srgbClr val="000000"/>
                </a:solidFill>
                <a:latin typeface="Courier New"/>
                <a:cs typeface="Courier New"/>
              </a:rPr>
              <a:t>Bool</a:t>
            </a:r>
            <a:endParaRPr lang="en-US" b="1" dirty="0" smtClean="0">
              <a:solidFill>
                <a:srgbClr val="000000"/>
              </a:solidFill>
              <a:latin typeface="Courier New"/>
              <a:cs typeface="Courier New"/>
            </a:endParaRPr>
          </a:p>
          <a:p>
            <a:pPr marL="411480" indent="-283464" fontAlgn="auto">
              <a:spcAft>
                <a:spcPts val="0"/>
              </a:spcAft>
              <a:defRPr/>
            </a:pPr>
            <a:endParaRPr lang="en-US" b="1" dirty="0" smtClean="0">
              <a:solidFill>
                <a:srgbClr val="000000"/>
              </a:solidFill>
              <a:latin typeface="Courier New"/>
              <a:cs typeface="Courier New"/>
            </a:endParaRPr>
          </a:p>
          <a:p>
            <a:pPr marL="411480" indent="-283464" fontAlgn="auto">
              <a:spcAft>
                <a:spcPts val="0"/>
              </a:spcAft>
              <a:defRPr/>
            </a:pPr>
            <a:r>
              <a:rPr lang="en-US" b="1" dirty="0" err="1" smtClean="0">
                <a:solidFill>
                  <a:schemeClr val="bg1"/>
                </a:solidFill>
                <a:latin typeface="Courier New"/>
                <a:cs typeface="Courier New"/>
              </a:rPr>
              <a:t>f</a:t>
            </a:r>
            <a:r>
              <a:rPr lang="en-US" b="1" dirty="0" smtClean="0">
                <a:solidFill>
                  <a:schemeClr val="bg1"/>
                </a:solidFill>
                <a:latin typeface="Courier New"/>
                <a:cs typeface="Courier New"/>
              </a:rPr>
              <a:t> </a:t>
            </a:r>
            <a:r>
              <a:rPr lang="en-US" b="1" dirty="0" err="1" smtClean="0">
                <a:solidFill>
                  <a:schemeClr val="bg1"/>
                </a:solidFill>
                <a:latin typeface="Courier New"/>
                <a:cs typeface="Courier New"/>
              </a:rPr>
              <a:t>isEven</a:t>
            </a:r>
            <a:endParaRPr lang="en-US" b="1" dirty="0" smtClean="0">
              <a:solidFill>
                <a:schemeClr val="bg1"/>
              </a:solidFill>
              <a:latin typeface="Courier New"/>
              <a:cs typeface="Courier New"/>
            </a:endParaRPr>
          </a:p>
          <a:p>
            <a:pPr marL="411480" indent="-283464" fontAlgn="auto">
              <a:spcAft>
                <a:spcPts val="0"/>
              </a:spcAft>
              <a:defRPr/>
            </a:pPr>
            <a:r>
              <a:rPr lang="en-US" b="1" dirty="0" smtClean="0">
                <a:solidFill>
                  <a:schemeClr val="bg1"/>
                </a:solidFill>
                <a:latin typeface="Courier New"/>
                <a:cs typeface="Courier New"/>
              </a:rPr>
              <a:t>&gt; True :: </a:t>
            </a:r>
            <a:r>
              <a:rPr lang="en-US" b="1" dirty="0" err="1" smtClean="0">
                <a:solidFill>
                  <a:schemeClr val="bg1"/>
                </a:solidFill>
                <a:latin typeface="Courier New"/>
                <a:cs typeface="Courier New"/>
              </a:rPr>
              <a:t>Int</a:t>
            </a:r>
            <a:endParaRPr lang="en-US" b="1" dirty="0" smtClean="0">
              <a:solidFill>
                <a:schemeClr val="bg1"/>
              </a:solidFill>
              <a:latin typeface="Courier New"/>
              <a:cs typeface="Courier New"/>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defRPr/>
            </a:pPr>
            <a:r>
              <a:rPr lang="en-US" sz="4000" dirty="0"/>
              <a:t>Language</a:t>
            </a:r>
            <a:r>
              <a:rPr lang="en-US" sz="4000" dirty="0" smtClean="0"/>
              <a:t> Goals </a:t>
            </a:r>
            <a:r>
              <a:rPr lang="en-US" sz="4000" dirty="0"/>
              <a:t>and</a:t>
            </a:r>
            <a:r>
              <a:rPr lang="en-US" sz="4000" dirty="0" smtClean="0"/>
              <a:t> Trade</a:t>
            </a:r>
            <a:r>
              <a:rPr lang="en-US" sz="4000" dirty="0"/>
              <a:t>-offs</a:t>
            </a:r>
          </a:p>
        </p:txBody>
      </p:sp>
      <p:sp>
        <p:nvSpPr>
          <p:cNvPr id="17411" name="Content Placeholder 10"/>
          <p:cNvSpPr>
            <a:spLocks noGrp="1"/>
          </p:cNvSpPr>
          <p:nvPr>
            <p:ph idx="1"/>
          </p:nvPr>
        </p:nvSpPr>
        <p:spPr>
          <a:xfrm>
            <a:off x="114300" y="1574800"/>
            <a:ext cx="6743700" cy="4902200"/>
          </a:xfrm>
        </p:spPr>
        <p:txBody>
          <a:bodyPr/>
          <a:lstStyle/>
          <a:p>
            <a:pPr eaLnBrk="1" hangingPunct="1">
              <a:spcAft>
                <a:spcPct val="0"/>
              </a:spcAft>
              <a:buFont typeface="Wingdings 2" charset="2"/>
              <a:buChar char=""/>
            </a:pPr>
            <a:r>
              <a:rPr lang="en-US" sz="2400" dirty="0">
                <a:latin typeface="Comic Sans MS" charset="0"/>
              </a:rPr>
              <a:t>Thoughts to keep in mind</a:t>
            </a:r>
          </a:p>
          <a:p>
            <a:pPr lvl="1" eaLnBrk="1" hangingPunct="1"/>
            <a:r>
              <a:rPr lang="en-US" sz="2000" dirty="0">
                <a:latin typeface="Comic Sans MS" charset="0"/>
              </a:rPr>
              <a:t>What features are convenient for programmer?</a:t>
            </a:r>
          </a:p>
          <a:p>
            <a:pPr lvl="1" eaLnBrk="1" hangingPunct="1"/>
            <a:r>
              <a:rPr lang="en-US" sz="2000" dirty="0">
                <a:latin typeface="Comic Sans MS" charset="0"/>
              </a:rPr>
              <a:t>What other features do they prevent?</a:t>
            </a:r>
          </a:p>
          <a:p>
            <a:pPr lvl="1" eaLnBrk="1" hangingPunct="1"/>
            <a:r>
              <a:rPr lang="en-US" sz="2000" dirty="0">
                <a:latin typeface="Comic Sans MS" charset="0"/>
              </a:rPr>
              <a:t>What are design tradeoffs?</a:t>
            </a:r>
          </a:p>
          <a:p>
            <a:pPr lvl="2" eaLnBrk="1" hangingPunct="1"/>
            <a:r>
              <a:rPr lang="en-US" sz="1800" dirty="0">
                <a:latin typeface="Comic Sans MS" charset="0"/>
              </a:rPr>
              <a:t>Easy to write but harder to read?</a:t>
            </a:r>
          </a:p>
          <a:p>
            <a:pPr lvl="2" eaLnBrk="1" hangingPunct="1"/>
            <a:r>
              <a:rPr lang="en-US" sz="1800" dirty="0">
                <a:latin typeface="Comic Sans MS" charset="0"/>
              </a:rPr>
              <a:t>Easy to write but poorer error messages</a:t>
            </a:r>
            <a:r>
              <a:rPr lang="en-US" sz="1800" dirty="0" smtClean="0">
                <a:latin typeface="Comic Sans MS" charset="0"/>
              </a:rPr>
              <a:t>?</a:t>
            </a:r>
          </a:p>
          <a:p>
            <a:pPr lvl="1" eaLnBrk="1" hangingPunct="1"/>
            <a:r>
              <a:rPr lang="en-US" sz="2000" dirty="0">
                <a:latin typeface="Comic Sans MS" charset="0"/>
              </a:rPr>
              <a:t>What are the implementation costs?</a:t>
            </a:r>
          </a:p>
        </p:txBody>
      </p:sp>
      <p:grpSp>
        <p:nvGrpSpPr>
          <p:cNvPr id="17412" name="Group 8"/>
          <p:cNvGrpSpPr>
            <a:grpSpLocks/>
          </p:cNvGrpSpPr>
          <p:nvPr/>
        </p:nvGrpSpPr>
        <p:grpSpPr bwMode="auto">
          <a:xfrm>
            <a:off x="4863354" y="3811495"/>
            <a:ext cx="4191000" cy="2971800"/>
            <a:chOff x="1600200" y="1828800"/>
            <a:chExt cx="6019800" cy="4343400"/>
          </a:xfrm>
        </p:grpSpPr>
        <p:sp>
          <p:nvSpPr>
            <p:cNvPr id="17413" name="Oval 4"/>
            <p:cNvSpPr>
              <a:spLocks noChangeArrowheads="1"/>
            </p:cNvSpPr>
            <p:nvPr/>
          </p:nvSpPr>
          <p:spPr bwMode="auto">
            <a:xfrm>
              <a:off x="2514600" y="1828800"/>
              <a:ext cx="2209800" cy="1828800"/>
            </a:xfrm>
            <a:prstGeom prst="ellipse">
              <a:avLst/>
            </a:prstGeom>
            <a:solidFill>
              <a:srgbClr val="92D050"/>
            </a:solidFill>
            <a:ln w="28575">
              <a:solidFill>
                <a:schemeClr val="tx1"/>
              </a:solidFill>
              <a:round/>
              <a:headEnd/>
              <a:tailEnd type="triangle" w="med" len="med"/>
            </a:ln>
          </p:spPr>
          <p:txBody>
            <a:bodyPr>
              <a:prstTxWarp prst="textNoShape">
                <a:avLst/>
              </a:prstTxWarp>
            </a:bodyPr>
            <a:lstStyle/>
            <a:p>
              <a:r>
                <a:rPr lang="en-US" sz="1600"/>
                <a:t>Architect</a:t>
              </a:r>
            </a:p>
          </p:txBody>
        </p:sp>
        <p:sp>
          <p:nvSpPr>
            <p:cNvPr id="17414" name="Oval 5"/>
            <p:cNvSpPr>
              <a:spLocks noChangeArrowheads="1"/>
            </p:cNvSpPr>
            <p:nvPr/>
          </p:nvSpPr>
          <p:spPr bwMode="auto">
            <a:xfrm>
              <a:off x="5486400" y="3581400"/>
              <a:ext cx="2133600" cy="1828800"/>
            </a:xfrm>
            <a:prstGeom prst="ellipse">
              <a:avLst/>
            </a:prstGeom>
            <a:solidFill>
              <a:srgbClr val="C00000"/>
            </a:solidFill>
            <a:ln w="28575">
              <a:solidFill>
                <a:schemeClr val="tx1"/>
              </a:solidFill>
              <a:round/>
              <a:headEnd/>
              <a:tailEnd type="triangle" w="med" len="med"/>
            </a:ln>
          </p:spPr>
          <p:txBody>
            <a:bodyPr anchor="ctr">
              <a:prstTxWarp prst="textNoShape">
                <a:avLst/>
              </a:prstTxWarp>
            </a:bodyPr>
            <a:lstStyle/>
            <a:p>
              <a:pPr algn="r"/>
              <a:r>
                <a:rPr lang="en-US" sz="1600"/>
                <a:t>Compiler,</a:t>
              </a:r>
            </a:p>
            <a:p>
              <a:pPr algn="r"/>
              <a:r>
                <a:rPr lang="en-US" sz="1600"/>
                <a:t>Runtime environ-ment</a:t>
              </a:r>
            </a:p>
          </p:txBody>
        </p:sp>
        <p:sp>
          <p:nvSpPr>
            <p:cNvPr id="17415" name="Oval 6"/>
            <p:cNvSpPr>
              <a:spLocks noChangeArrowheads="1"/>
            </p:cNvSpPr>
            <p:nvPr/>
          </p:nvSpPr>
          <p:spPr bwMode="auto">
            <a:xfrm>
              <a:off x="4648200" y="1905000"/>
              <a:ext cx="2209800" cy="1828800"/>
            </a:xfrm>
            <a:prstGeom prst="ellipse">
              <a:avLst/>
            </a:prstGeom>
            <a:solidFill>
              <a:srgbClr val="7030A0"/>
            </a:solidFill>
            <a:ln w="28575">
              <a:solidFill>
                <a:schemeClr val="tx1"/>
              </a:solidFill>
              <a:round/>
              <a:headEnd/>
              <a:tailEnd type="triangle" w="med" len="med"/>
            </a:ln>
          </p:spPr>
          <p:txBody>
            <a:bodyPr wrap="none" lIns="0" rIns="0">
              <a:prstTxWarp prst="textNoShape">
                <a:avLst/>
              </a:prstTxWarp>
            </a:bodyPr>
            <a:lstStyle/>
            <a:p>
              <a:r>
                <a:rPr lang="en-US" sz="1600"/>
                <a:t>Programmer</a:t>
              </a:r>
            </a:p>
          </p:txBody>
        </p:sp>
        <p:sp>
          <p:nvSpPr>
            <p:cNvPr id="17416" name="Oval 7"/>
            <p:cNvSpPr>
              <a:spLocks noChangeArrowheads="1"/>
            </p:cNvSpPr>
            <p:nvPr/>
          </p:nvSpPr>
          <p:spPr bwMode="auto">
            <a:xfrm>
              <a:off x="1600200" y="3505200"/>
              <a:ext cx="2209800" cy="1828800"/>
            </a:xfrm>
            <a:prstGeom prst="ellipse">
              <a:avLst/>
            </a:prstGeom>
            <a:solidFill>
              <a:srgbClr val="7030A0"/>
            </a:solidFill>
            <a:ln w="28575">
              <a:solidFill>
                <a:schemeClr val="tx1"/>
              </a:solidFill>
              <a:round/>
              <a:headEnd/>
              <a:tailEnd type="triangle" w="med" len="med"/>
            </a:ln>
          </p:spPr>
          <p:txBody>
            <a:bodyPr lIns="0" anchor="ctr">
              <a:prstTxWarp prst="textNoShape">
                <a:avLst/>
              </a:prstTxWarp>
            </a:bodyPr>
            <a:lstStyle/>
            <a:p>
              <a:r>
                <a:rPr lang="en-US" sz="1600"/>
                <a:t>Tester</a:t>
              </a:r>
            </a:p>
          </p:txBody>
        </p:sp>
        <p:sp>
          <p:nvSpPr>
            <p:cNvPr id="17417" name="Oval 8"/>
            <p:cNvSpPr>
              <a:spLocks noChangeArrowheads="1"/>
            </p:cNvSpPr>
            <p:nvPr/>
          </p:nvSpPr>
          <p:spPr bwMode="auto">
            <a:xfrm>
              <a:off x="3351415" y="4343400"/>
              <a:ext cx="2363585" cy="1828800"/>
            </a:xfrm>
            <a:prstGeom prst="ellipse">
              <a:avLst/>
            </a:prstGeom>
            <a:solidFill>
              <a:srgbClr val="FFC000"/>
            </a:solidFill>
            <a:ln w="28575">
              <a:solidFill>
                <a:schemeClr val="tx1"/>
              </a:solidFill>
              <a:round/>
              <a:headEnd/>
              <a:tailEnd type="triangle" w="med" len="med"/>
            </a:ln>
          </p:spPr>
          <p:txBody>
            <a:bodyPr anchor="b" anchorCtr="1">
              <a:prstTxWarp prst="textNoShape">
                <a:avLst/>
              </a:prstTxWarp>
            </a:bodyPr>
            <a:lstStyle/>
            <a:p>
              <a:r>
                <a:rPr lang="en-US" sz="1600"/>
                <a:t>DiagnosticTools</a:t>
              </a:r>
            </a:p>
          </p:txBody>
        </p:sp>
        <p:sp>
          <p:nvSpPr>
            <p:cNvPr id="17418" name="Oval 9"/>
            <p:cNvSpPr>
              <a:spLocks noChangeArrowheads="1"/>
            </p:cNvSpPr>
            <p:nvPr/>
          </p:nvSpPr>
          <p:spPr bwMode="auto">
            <a:xfrm>
              <a:off x="3048000" y="2514600"/>
              <a:ext cx="2895600" cy="2590800"/>
            </a:xfrm>
            <a:prstGeom prst="ellipse">
              <a:avLst/>
            </a:prstGeom>
            <a:solidFill>
              <a:schemeClr val="accent1"/>
            </a:solidFill>
            <a:ln w="28575">
              <a:solidFill>
                <a:schemeClr val="tx1"/>
              </a:solidFill>
              <a:round/>
              <a:headEnd/>
              <a:tailEnd type="triangle" w="med" len="med"/>
            </a:ln>
          </p:spPr>
          <p:txBody>
            <a:bodyPr anchor="ctr" anchorCtr="1">
              <a:prstTxWarp prst="textNoShape">
                <a:avLst/>
              </a:prstTxWarp>
            </a:bodyPr>
            <a:lstStyle/>
            <a:p>
              <a:r>
                <a:rPr lang="en-US" sz="1600"/>
                <a:t>Programming Language</a:t>
              </a:r>
            </a:p>
          </p:txBody>
        </p:sp>
      </p:gr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Rectangle 1026"/>
          <p:cNvSpPr>
            <a:spLocks noGrp="1" noChangeArrowheads="1"/>
          </p:cNvSpPr>
          <p:nvPr>
            <p:ph type="title"/>
          </p:nvPr>
        </p:nvSpPr>
        <p:spPr/>
        <p:txBody>
          <a:bodyPr/>
          <a:lstStyle/>
          <a:p>
            <a:pPr eaLnBrk="1" hangingPunct="1">
              <a:defRPr/>
            </a:pPr>
            <a:r>
              <a:rPr lang="en-US" dirty="0"/>
              <a:t>Recognizing</a:t>
            </a:r>
            <a:r>
              <a:rPr lang="en-US" dirty="0" smtClean="0"/>
              <a:t> Type Errors</a:t>
            </a:r>
            <a:endParaRPr lang="en-US" dirty="0"/>
          </a:p>
        </p:txBody>
      </p:sp>
      <p:sp>
        <p:nvSpPr>
          <p:cNvPr id="19459" name="Rectangle 1027"/>
          <p:cNvSpPr>
            <a:spLocks noGrp="1" noChangeArrowheads="1"/>
          </p:cNvSpPr>
          <p:nvPr>
            <p:ph type="body" idx="1"/>
          </p:nvPr>
        </p:nvSpPr>
        <p:spPr>
          <a:xfrm>
            <a:off x="457200" y="1600200"/>
            <a:ext cx="8369300" cy="4978400"/>
          </a:xfrm>
        </p:spPr>
        <p:txBody>
          <a:bodyPr/>
          <a:lstStyle/>
          <a:p>
            <a:pPr eaLnBrk="1" hangingPunct="1">
              <a:defRPr/>
            </a:pPr>
            <a:r>
              <a:rPr lang="en-US" sz="2400" dirty="0"/>
              <a:t>Function</a:t>
            </a:r>
            <a:endParaRPr lang="en-US" sz="2400" dirty="0" smtClean="0"/>
          </a:p>
          <a:p>
            <a:pPr lvl="1" eaLnBrk="1" hangingPunct="1">
              <a:buFontTx/>
              <a:buNone/>
              <a:defRPr/>
            </a:pPr>
            <a:endParaRPr lang="en-US" sz="2000" b="1" dirty="0" smtClean="0">
              <a:solidFill>
                <a:srgbClr val="CEB966"/>
              </a:solidFill>
              <a:latin typeface="Courier New"/>
              <a:cs typeface="Courier New"/>
              <a:sym typeface="Symbol" charset="2"/>
            </a:endParaRPr>
          </a:p>
          <a:p>
            <a:pPr eaLnBrk="1" hangingPunct="1">
              <a:defRPr/>
            </a:pPr>
            <a:r>
              <a:rPr lang="en-US" sz="2400" dirty="0">
                <a:sym typeface="Symbol" charset="2"/>
              </a:rPr>
              <a:t>Incorrect </a:t>
            </a:r>
            <a:r>
              <a:rPr lang="en-US" sz="2400" dirty="0" smtClean="0">
                <a:sym typeface="Symbol" charset="2"/>
              </a:rPr>
              <a:t>use</a:t>
            </a:r>
            <a:endParaRPr lang="en-US" sz="2400" dirty="0" smtClean="0">
              <a:sym typeface="Symbol" charset="2"/>
            </a:endParaRPr>
          </a:p>
          <a:p>
            <a:pPr eaLnBrk="1" hangingPunct="1">
              <a:defRPr/>
            </a:pPr>
            <a:endParaRPr lang="en-US" sz="2400" dirty="0" smtClean="0">
              <a:sym typeface="Symbol" charset="2"/>
            </a:endParaRPr>
          </a:p>
          <a:p>
            <a:pPr eaLnBrk="1" hangingPunct="1">
              <a:defRPr/>
            </a:pPr>
            <a:endParaRPr lang="en-US" sz="2400" dirty="0" smtClean="0">
              <a:sym typeface="Symbol" charset="2"/>
            </a:endParaRPr>
          </a:p>
          <a:p>
            <a:pPr eaLnBrk="1" hangingPunct="1">
              <a:defRPr/>
            </a:pPr>
            <a:endParaRPr lang="en-US" sz="2400" dirty="0" smtClean="0">
              <a:sym typeface="Symbol" charset="2"/>
            </a:endParaRPr>
          </a:p>
          <a:p>
            <a:pPr eaLnBrk="1" hangingPunct="1">
              <a:defRPr/>
            </a:pPr>
            <a:endParaRPr lang="en-US" dirty="0" smtClean="0">
              <a:sym typeface="Symbol" charset="2"/>
            </a:endParaRPr>
          </a:p>
          <a:p>
            <a:pPr eaLnBrk="1" hangingPunct="1">
              <a:defRPr/>
            </a:pPr>
            <a:r>
              <a:rPr lang="en-US" sz="2400" dirty="0" smtClean="0">
                <a:sym typeface="Symbol" charset="2"/>
              </a:rPr>
              <a:t>Type error:                                                         cannot unify </a:t>
            </a:r>
            <a:r>
              <a:rPr lang="en-US" sz="2400" b="1" dirty="0" err="1" smtClean="0">
                <a:latin typeface="Courier"/>
                <a:cs typeface="Courier"/>
                <a:sym typeface="Symbol" charset="2"/>
              </a:rPr>
              <a:t>B</a:t>
            </a:r>
            <a:r>
              <a:rPr lang="en-US" sz="2400" b="1" dirty="0" err="1" smtClean="0">
                <a:latin typeface="Courier"/>
                <a:cs typeface="Courier"/>
              </a:rPr>
              <a:t>ool</a:t>
            </a:r>
            <a:r>
              <a:rPr lang="en-US" sz="2400" b="1" dirty="0" smtClean="0">
                <a:latin typeface="Courier"/>
                <a:cs typeface="Courier"/>
              </a:rPr>
              <a:t> </a:t>
            </a:r>
            <a:r>
              <a:rPr lang="en-US" sz="2400" b="1" dirty="0" err="1" smtClean="0">
                <a:latin typeface="Courier"/>
                <a:cs typeface="Courier"/>
                <a:sym typeface="Symbol" charset="2"/>
              </a:rPr>
              <a:t></a:t>
            </a:r>
            <a:r>
              <a:rPr lang="en-US" sz="2400" b="1" dirty="0" smtClean="0">
                <a:latin typeface="Courier"/>
                <a:cs typeface="Courier"/>
                <a:sym typeface="Symbol" charset="2"/>
              </a:rPr>
              <a:t> </a:t>
            </a:r>
            <a:r>
              <a:rPr lang="en-US" sz="2400" b="1" dirty="0" err="1" smtClean="0">
                <a:latin typeface="Courier"/>
                <a:cs typeface="Courier"/>
                <a:sym typeface="Symbol" charset="2"/>
              </a:rPr>
              <a:t>B</a:t>
            </a:r>
            <a:r>
              <a:rPr lang="en-US" sz="2400" b="1" dirty="0" err="1" smtClean="0">
                <a:latin typeface="Courier"/>
                <a:cs typeface="Courier"/>
                <a:sym typeface="Symbol" charset="2"/>
              </a:rPr>
              <a:t>ool</a:t>
            </a:r>
            <a:r>
              <a:rPr lang="en-US" sz="2400" b="1" dirty="0" smtClean="0">
                <a:latin typeface="Courier"/>
                <a:cs typeface="Courier"/>
                <a:sym typeface="Symbol" charset="2"/>
              </a:rPr>
              <a:t> </a:t>
            </a:r>
            <a:r>
              <a:rPr lang="en-US" sz="2400" dirty="0" smtClean="0">
                <a:sym typeface="Symbol" charset="2"/>
              </a:rPr>
              <a:t>and  </a:t>
            </a:r>
            <a:r>
              <a:rPr lang="en-US" sz="2400" b="1" dirty="0" err="1" smtClean="0">
                <a:latin typeface="Courier"/>
                <a:cs typeface="Courier"/>
                <a:sym typeface="Symbol" charset="2"/>
              </a:rPr>
              <a:t>I</a:t>
            </a:r>
            <a:r>
              <a:rPr lang="en-US" sz="2400" b="1" dirty="0" err="1" smtClean="0">
                <a:latin typeface="Courier"/>
                <a:cs typeface="Courier"/>
              </a:rPr>
              <a:t>nt</a:t>
            </a:r>
            <a:r>
              <a:rPr lang="en-US" sz="2400" b="1" dirty="0" smtClean="0">
                <a:latin typeface="Courier"/>
                <a:cs typeface="Courier"/>
              </a:rPr>
              <a:t> </a:t>
            </a:r>
            <a:r>
              <a:rPr lang="en-US" sz="2400" b="1" dirty="0" err="1" smtClean="0">
                <a:latin typeface="Courier"/>
                <a:cs typeface="Courier"/>
                <a:sym typeface="Symbol" charset="2"/>
              </a:rPr>
              <a:t></a:t>
            </a:r>
            <a:r>
              <a:rPr lang="en-US" sz="2400" b="1" dirty="0" smtClean="0">
                <a:latin typeface="Courier"/>
                <a:cs typeface="Courier"/>
                <a:sym typeface="Symbol" charset="2"/>
              </a:rPr>
              <a:t> </a:t>
            </a:r>
            <a:r>
              <a:rPr lang="en-US" sz="2400" b="1" dirty="0" err="1" smtClean="0">
                <a:latin typeface="Courier"/>
                <a:cs typeface="Courier"/>
                <a:sym typeface="Symbol" charset="2"/>
              </a:rPr>
              <a:t>t</a:t>
            </a:r>
            <a:endParaRPr lang="en-US" sz="2400" b="1" dirty="0" smtClean="0">
              <a:latin typeface="Courier"/>
              <a:cs typeface="Courier"/>
              <a:sym typeface="Symbol" charset="2"/>
            </a:endParaRPr>
          </a:p>
          <a:p>
            <a:pPr lvl="1" eaLnBrk="1" hangingPunct="1">
              <a:defRPr/>
            </a:pPr>
            <a:endParaRPr lang="en-US" sz="2000" dirty="0">
              <a:sym typeface="Symbol" charset="2"/>
            </a:endParaRPr>
          </a:p>
        </p:txBody>
      </p:sp>
      <p:sp>
        <p:nvSpPr>
          <p:cNvPr id="4" name="TextBox 3"/>
          <p:cNvSpPr txBox="1">
            <a:spLocks noChangeArrowheads="1"/>
          </p:cNvSpPr>
          <p:nvPr/>
        </p:nvSpPr>
        <p:spPr bwMode="auto">
          <a:xfrm>
            <a:off x="2870200" y="1473200"/>
            <a:ext cx="39751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2</a:t>
            </a:r>
          </a:p>
          <a:p>
            <a:pPr marL="411480" indent="-283464" fontAlgn="auto">
              <a:spcAft>
                <a:spcPts val="0"/>
              </a:spcAft>
              <a:defRPr/>
            </a:pPr>
            <a:r>
              <a:rPr lang="en-US" b="1" dirty="0" smtClean="0">
                <a:solidFill>
                  <a:srgbClr val="000000"/>
                </a:solidFill>
                <a:latin typeface="Courier New"/>
                <a:cs typeface="Courier New"/>
              </a:rPr>
              <a:t>&gt;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-&gt; </a:t>
            </a:r>
            <a:r>
              <a:rPr lang="en-US" b="1" dirty="0" err="1" smtClean="0">
                <a:solidFill>
                  <a:srgbClr val="000000"/>
                </a:solidFill>
                <a:latin typeface="Courier New"/>
                <a:cs typeface="Courier New"/>
              </a:rPr>
              <a:t>t</a:t>
            </a:r>
            <a:r>
              <a:rPr lang="en-US" b="1" dirty="0" smtClean="0">
                <a:solidFill>
                  <a:srgbClr val="000000"/>
                </a:solidFill>
                <a:latin typeface="Courier New"/>
                <a:cs typeface="Courier New"/>
              </a:rPr>
              <a:t>) </a:t>
            </a:r>
            <a:r>
              <a:rPr lang="en-US" b="1" dirty="0" smtClean="0">
                <a:solidFill>
                  <a:srgbClr val="000000"/>
                </a:solidFill>
                <a:latin typeface="Courier New"/>
                <a:cs typeface="Courier New"/>
              </a:rPr>
              <a:t>-&gt; </a:t>
            </a:r>
            <a:r>
              <a:rPr lang="en-US" b="1" dirty="0" err="1" smtClean="0">
                <a:solidFill>
                  <a:srgbClr val="000000"/>
                </a:solidFill>
                <a:latin typeface="Courier New"/>
                <a:cs typeface="Courier New"/>
              </a:rPr>
              <a:t>t</a:t>
            </a:r>
            <a:endParaRPr lang="en-US" b="1" dirty="0" smtClean="0">
              <a:solidFill>
                <a:srgbClr val="FF0000"/>
              </a:solidFill>
              <a:latin typeface="Courier New"/>
              <a:cs typeface="Courier New"/>
            </a:endParaRPr>
          </a:p>
        </p:txBody>
      </p:sp>
      <p:sp>
        <p:nvSpPr>
          <p:cNvPr id="5" name="TextBox 4"/>
          <p:cNvSpPr txBox="1">
            <a:spLocks noChangeArrowheads="1"/>
          </p:cNvSpPr>
          <p:nvPr/>
        </p:nvSpPr>
        <p:spPr bwMode="auto">
          <a:xfrm>
            <a:off x="1600200" y="3187700"/>
            <a:ext cx="6007100" cy="2031325"/>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smtClean="0">
                <a:solidFill>
                  <a:srgbClr val="000000"/>
                </a:solidFill>
                <a:latin typeface="Courier New"/>
                <a:cs typeface="Courier New"/>
              </a:rPr>
              <a:t>not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 if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then True else False </a:t>
            </a:r>
            <a:endParaRPr lang="en-US" b="1" dirty="0" smtClean="0">
              <a:solidFill>
                <a:srgbClr val="000000"/>
              </a:solidFill>
              <a:latin typeface="Courier New"/>
              <a:cs typeface="Courier New"/>
            </a:endParaRPr>
          </a:p>
          <a:p>
            <a:pPr marL="411480" indent="-283464" fontAlgn="auto">
              <a:spcAft>
                <a:spcPts val="0"/>
              </a:spcAft>
              <a:defRPr/>
            </a:pPr>
            <a:r>
              <a:rPr lang="en-US" b="1" dirty="0" smtClean="0">
                <a:solidFill>
                  <a:srgbClr val="000000"/>
                </a:solidFill>
                <a:latin typeface="Courier New"/>
                <a:cs typeface="Courier New"/>
              </a:rPr>
              <a:t>&gt; not </a:t>
            </a:r>
            <a:r>
              <a:rPr lang="en-US" b="1" dirty="0" smtClean="0">
                <a:solidFill>
                  <a:srgbClr val="000000"/>
                </a:solidFill>
                <a:latin typeface="Courier New"/>
                <a:cs typeface="Courier New"/>
              </a:rPr>
              <a: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Bool</a:t>
            </a:r>
            <a:r>
              <a:rPr lang="en-US" b="1" dirty="0" smtClean="0">
                <a:solidFill>
                  <a:srgbClr val="000000"/>
                </a:solidFill>
                <a:latin typeface="Courier New"/>
                <a:cs typeface="Courier New"/>
              </a:rPr>
              <a:t> -&gt; </a:t>
            </a:r>
            <a:r>
              <a:rPr lang="en-US" b="1" dirty="0" err="1" smtClean="0">
                <a:solidFill>
                  <a:srgbClr val="000000"/>
                </a:solidFill>
                <a:latin typeface="Courier New"/>
                <a:cs typeface="Courier New"/>
              </a:rPr>
              <a:t>Bool</a:t>
            </a:r>
            <a:endParaRPr lang="en-US" b="1" dirty="0" smtClean="0">
              <a:solidFill>
                <a:srgbClr val="000000"/>
              </a:solidFill>
              <a:latin typeface="Courier New"/>
              <a:cs typeface="Courier New"/>
            </a:endParaRPr>
          </a:p>
          <a:p>
            <a:pPr marL="411480" indent="-283464" fontAlgn="auto">
              <a:spcAft>
                <a:spcPts val="0"/>
              </a:spcAft>
              <a:defRPr/>
            </a:pPr>
            <a:endParaRPr lang="en-US" b="1" dirty="0" smtClean="0">
              <a:solidFill>
                <a:srgbClr val="000000"/>
              </a:solidFill>
              <a:latin typeface="Courier New"/>
              <a:cs typeface="Courier New"/>
            </a:endParaRPr>
          </a:p>
          <a:p>
            <a:pPr marL="411480" indent="-283464" fontAlgn="auto">
              <a:spcAft>
                <a:spcPts val="0"/>
              </a:spcAft>
              <a:defRPr/>
            </a:pPr>
            <a:r>
              <a:rPr lang="en-US" b="1" dirty="0" err="1" smtClean="0">
                <a:solidFill>
                  <a:srgbClr val="FF0000"/>
                </a:solidFill>
                <a:latin typeface="Courier New"/>
                <a:cs typeface="Courier New"/>
              </a:rPr>
              <a:t>f</a:t>
            </a:r>
            <a:r>
              <a:rPr lang="en-US" b="1" dirty="0" smtClean="0">
                <a:solidFill>
                  <a:srgbClr val="FF0000"/>
                </a:solidFill>
                <a:latin typeface="Courier New"/>
                <a:cs typeface="Courier New"/>
              </a:rPr>
              <a:t> not</a:t>
            </a:r>
          </a:p>
          <a:p>
            <a:pPr marL="411480" indent="-283464" fontAlgn="auto">
              <a:spcAft>
                <a:spcPts val="0"/>
              </a:spcAft>
              <a:defRPr/>
            </a:pPr>
            <a:r>
              <a:rPr lang="en-US" b="1" dirty="0" smtClean="0">
                <a:solidFill>
                  <a:srgbClr val="FF0000"/>
                </a:solidFill>
                <a:latin typeface="Courier New"/>
                <a:cs typeface="Courier New"/>
              </a:rPr>
              <a:t>&gt; Error: operator and operand don’t agree</a:t>
            </a:r>
          </a:p>
          <a:p>
            <a:pPr marL="411480" indent="-283464" fontAlgn="auto">
              <a:spcAft>
                <a:spcPts val="0"/>
              </a:spcAft>
              <a:defRPr/>
            </a:pPr>
            <a:r>
              <a:rPr lang="en-US" b="1" dirty="0" smtClean="0">
                <a:solidFill>
                  <a:srgbClr val="FF0000"/>
                </a:solidFill>
                <a:latin typeface="Courier New"/>
                <a:cs typeface="Courier New"/>
              </a:rPr>
              <a:t>  operator domain: </a:t>
            </a:r>
            <a:r>
              <a:rPr lang="en-US" b="1" dirty="0" err="1" smtClean="0">
                <a:solidFill>
                  <a:srgbClr val="FF0000"/>
                </a:solidFill>
                <a:latin typeface="Courier New"/>
                <a:cs typeface="Courier New"/>
              </a:rPr>
              <a:t>Int</a:t>
            </a:r>
            <a:r>
              <a:rPr lang="en-US" b="1" dirty="0" smtClean="0">
                <a:solidFill>
                  <a:srgbClr val="FF0000"/>
                </a:solidFill>
                <a:latin typeface="Courier New"/>
                <a:cs typeface="Courier New"/>
              </a:rPr>
              <a:t> -&gt; a</a:t>
            </a:r>
          </a:p>
          <a:p>
            <a:pPr marL="411480" indent="-283464" fontAlgn="auto">
              <a:spcAft>
                <a:spcPts val="0"/>
              </a:spcAft>
              <a:defRPr/>
            </a:pPr>
            <a:r>
              <a:rPr lang="en-US" b="1" dirty="0" smtClean="0">
                <a:solidFill>
                  <a:srgbClr val="FF0000"/>
                </a:solidFill>
                <a:latin typeface="Courier New"/>
                <a:cs typeface="Courier New"/>
              </a:rPr>
              <a:t>  operand:         </a:t>
            </a:r>
            <a:r>
              <a:rPr lang="en-US" b="1" dirty="0" err="1" smtClean="0">
                <a:solidFill>
                  <a:srgbClr val="FF0000"/>
                </a:solidFill>
                <a:latin typeface="Courier New"/>
                <a:cs typeface="Courier New"/>
              </a:rPr>
              <a:t>Bool</a:t>
            </a:r>
            <a:r>
              <a:rPr lang="en-US" b="1" dirty="0" smtClean="0">
                <a:solidFill>
                  <a:srgbClr val="FF0000"/>
                </a:solidFill>
                <a:latin typeface="Courier New"/>
                <a:cs typeface="Courier New"/>
              </a:rPr>
              <a:t> -&gt; </a:t>
            </a:r>
            <a:r>
              <a:rPr lang="en-US" b="1" dirty="0" err="1" smtClean="0">
                <a:solidFill>
                  <a:srgbClr val="FF0000"/>
                </a:solidFill>
                <a:latin typeface="Courier New"/>
                <a:cs typeface="Courier New"/>
              </a:rPr>
              <a:t>Bool</a:t>
            </a:r>
            <a:endParaRPr lang="en-US" b="1" dirty="0" smtClean="0">
              <a:solidFill>
                <a:srgbClr val="FF0000"/>
              </a:solidFill>
              <a:latin typeface="Courier New"/>
              <a:cs typeface="Courier New"/>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p:txBody>
          <a:bodyPr/>
          <a:lstStyle/>
          <a:p>
            <a:r>
              <a:rPr lang="en-US" dirty="0" smtClean="0"/>
              <a:t>Example:</a:t>
            </a:r>
          </a:p>
          <a:p>
            <a:r>
              <a:rPr lang="en-US" dirty="0" smtClean="0"/>
              <a:t>Step 1:                                                     Build Parse Tree</a:t>
            </a:r>
            <a:endParaRPr lang="en-US" dirty="0" smtClean="0"/>
          </a:p>
        </p:txBody>
      </p:sp>
      <p:sp>
        <p:nvSpPr>
          <p:cNvPr id="4" name="TextBox 3"/>
          <p:cNvSpPr txBox="1">
            <a:spLocks noChangeArrowheads="1"/>
          </p:cNvSpPr>
          <p:nvPr/>
        </p:nvSpPr>
        <p:spPr bwMode="auto">
          <a:xfrm>
            <a:off x="2895600" y="1562100"/>
            <a:ext cx="46863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g,x</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a:t>
            </a:r>
          </a:p>
          <a:p>
            <a:pPr marL="411480" indent="-283464" fontAlgn="auto">
              <a:spcAft>
                <a:spcPts val="0"/>
              </a:spcAft>
              <a:defRPr/>
            </a:pPr>
            <a:r>
              <a:rPr lang="en-US" b="1" dirty="0" smtClean="0">
                <a:solidFill>
                  <a:srgbClr val="000000"/>
                </a:solidFill>
                <a:latin typeface="Courier New"/>
                <a:cs typeface="Courier New"/>
              </a:rPr>
              <a:t>&gt;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smtClean="0">
                <a:solidFill>
                  <a:srgbClr val="000000"/>
                </a:solidFill>
                <a:latin typeface="Courier New"/>
                <a:cs typeface="Courier New"/>
              </a:rPr>
              <a:t>:: (t_8 -&gt; t_8, t_8) -&gt; t_8</a:t>
            </a:r>
            <a:endParaRPr lang="en-US" b="1" dirty="0" smtClean="0">
              <a:solidFill>
                <a:srgbClr val="FF0000"/>
              </a:solidFill>
              <a:latin typeface="Courier New"/>
              <a:cs typeface="Courier New"/>
            </a:endParaRPr>
          </a:p>
        </p:txBody>
      </p:sp>
      <p:pic>
        <p:nvPicPr>
          <p:cNvPr id="6" name="Picture 5"/>
          <p:cNvPicPr>
            <a:picLocks noChangeAspect="1"/>
          </p:cNvPicPr>
          <p:nvPr/>
        </p:nvPicPr>
        <p:blipFill>
          <a:blip r:embed="rId3"/>
          <a:stretch>
            <a:fillRect/>
          </a:stretch>
        </p:blipFill>
        <p:spPr>
          <a:xfrm>
            <a:off x="4375150" y="2844800"/>
            <a:ext cx="4254500" cy="3429000"/>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p:txBody>
          <a:bodyPr/>
          <a:lstStyle/>
          <a:p>
            <a:r>
              <a:rPr lang="en-US" dirty="0" smtClean="0"/>
              <a:t>Example:</a:t>
            </a:r>
          </a:p>
          <a:p>
            <a:r>
              <a:rPr lang="en-US" dirty="0" smtClean="0"/>
              <a:t>Step 2:  Assign type variables</a:t>
            </a:r>
            <a:endParaRPr lang="en-US" dirty="0" smtClean="0"/>
          </a:p>
        </p:txBody>
      </p:sp>
      <p:sp>
        <p:nvSpPr>
          <p:cNvPr id="7" name="TextBox 6"/>
          <p:cNvSpPr txBox="1">
            <a:spLocks noChangeArrowheads="1"/>
          </p:cNvSpPr>
          <p:nvPr/>
        </p:nvSpPr>
        <p:spPr bwMode="auto">
          <a:xfrm>
            <a:off x="2895600" y="1562100"/>
            <a:ext cx="46863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g,x</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a:t>
            </a:r>
          </a:p>
          <a:p>
            <a:pPr marL="411480" indent="-283464" fontAlgn="auto">
              <a:spcAft>
                <a:spcPts val="0"/>
              </a:spcAft>
              <a:defRPr/>
            </a:pPr>
            <a:r>
              <a:rPr lang="en-US" b="1" dirty="0" smtClean="0">
                <a:solidFill>
                  <a:srgbClr val="000000"/>
                </a:solidFill>
                <a:latin typeface="Courier New"/>
                <a:cs typeface="Courier New"/>
              </a:rPr>
              <a:t>&gt;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smtClean="0">
                <a:solidFill>
                  <a:srgbClr val="000000"/>
                </a:solidFill>
                <a:latin typeface="Courier New"/>
                <a:cs typeface="Courier New"/>
              </a:rPr>
              <a:t>:: (t_8 -&gt; t_8, t_8) -&gt; t_8</a:t>
            </a:r>
            <a:endParaRPr lang="en-US" b="1" dirty="0" smtClean="0">
              <a:solidFill>
                <a:srgbClr val="FF0000"/>
              </a:solidFill>
              <a:latin typeface="Courier New"/>
              <a:cs typeface="Courier New"/>
            </a:endParaRPr>
          </a:p>
        </p:txBody>
      </p:sp>
      <p:pic>
        <p:nvPicPr>
          <p:cNvPr id="8" name="Picture 7"/>
          <p:cNvPicPr>
            <a:picLocks noChangeAspect="1"/>
          </p:cNvPicPr>
          <p:nvPr/>
        </p:nvPicPr>
        <p:blipFill>
          <a:blip r:embed="rId2"/>
          <a:stretch>
            <a:fillRect/>
          </a:stretch>
        </p:blipFill>
        <p:spPr>
          <a:xfrm>
            <a:off x="971550" y="3136900"/>
            <a:ext cx="7886700" cy="3429000"/>
          </a:xfrm>
          <a:prstGeom prst="rect">
            <a:avLst/>
          </a:prstGeom>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p:txBody>
          <a:bodyPr/>
          <a:lstStyle/>
          <a:p>
            <a:r>
              <a:rPr lang="en-US" dirty="0" smtClean="0"/>
              <a:t>Example:</a:t>
            </a:r>
          </a:p>
          <a:p>
            <a:r>
              <a:rPr lang="en-US" dirty="0" smtClean="0"/>
              <a:t>Step 3: Generate constraints</a:t>
            </a:r>
            <a:endParaRPr lang="en-US" dirty="0" smtClean="0"/>
          </a:p>
        </p:txBody>
      </p:sp>
      <p:sp>
        <p:nvSpPr>
          <p:cNvPr id="8" name="TextBox 7"/>
          <p:cNvSpPr txBox="1">
            <a:spLocks noChangeArrowheads="1"/>
          </p:cNvSpPr>
          <p:nvPr/>
        </p:nvSpPr>
        <p:spPr bwMode="auto">
          <a:xfrm>
            <a:off x="2895600" y="1562100"/>
            <a:ext cx="46863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g,x</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a:t>
            </a:r>
          </a:p>
          <a:p>
            <a:pPr marL="411480" indent="-283464" fontAlgn="auto">
              <a:spcAft>
                <a:spcPts val="0"/>
              </a:spcAft>
              <a:defRPr/>
            </a:pPr>
            <a:r>
              <a:rPr lang="en-US" b="1" dirty="0" smtClean="0">
                <a:solidFill>
                  <a:srgbClr val="000000"/>
                </a:solidFill>
                <a:latin typeface="Courier New"/>
                <a:cs typeface="Courier New"/>
              </a:rPr>
              <a:t>&gt;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smtClean="0">
                <a:solidFill>
                  <a:srgbClr val="000000"/>
                </a:solidFill>
                <a:latin typeface="Courier New"/>
                <a:cs typeface="Courier New"/>
              </a:rPr>
              <a:t>:: (t_8 -&gt; t_8, t_8) -&gt; t_8</a:t>
            </a:r>
            <a:endParaRPr lang="en-US" b="1" dirty="0" smtClean="0">
              <a:solidFill>
                <a:srgbClr val="FF0000"/>
              </a:solidFill>
              <a:latin typeface="Courier New"/>
              <a:cs typeface="Courier New"/>
            </a:endParaRPr>
          </a:p>
        </p:txBody>
      </p:sp>
      <p:pic>
        <p:nvPicPr>
          <p:cNvPr id="10" name="Picture 9"/>
          <p:cNvPicPr>
            <a:picLocks noChangeAspect="1"/>
          </p:cNvPicPr>
          <p:nvPr/>
        </p:nvPicPr>
        <p:blipFill>
          <a:blip r:embed="rId2"/>
          <a:stretch>
            <a:fillRect/>
          </a:stretch>
        </p:blipFill>
        <p:spPr>
          <a:xfrm>
            <a:off x="971550" y="3136900"/>
            <a:ext cx="7886700" cy="3429000"/>
          </a:xfrm>
          <a:prstGeom prst="rect">
            <a:avLst/>
          </a:prstGeom>
        </p:spPr>
      </p:pic>
      <p:sp>
        <p:nvSpPr>
          <p:cNvPr id="7" name="Rectangle 6"/>
          <p:cNvSpPr/>
          <p:nvPr/>
        </p:nvSpPr>
        <p:spPr>
          <a:xfrm>
            <a:off x="6405283" y="2610698"/>
            <a:ext cx="2489200" cy="1200329"/>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t_0 = t_3 -&gt; t_8</a:t>
            </a:r>
          </a:p>
          <a:p>
            <a:r>
              <a:rPr lang="en-US" dirty="0" smtClean="0">
                <a:solidFill>
                  <a:schemeClr val="bg2"/>
                </a:solidFill>
                <a:latin typeface="Courier"/>
                <a:cs typeface="Courier"/>
              </a:rPr>
              <a:t>t_3 = (t_1, t_2)</a:t>
            </a:r>
          </a:p>
          <a:p>
            <a:r>
              <a:rPr lang="en-US" dirty="0" smtClean="0">
                <a:solidFill>
                  <a:schemeClr val="bg2"/>
                </a:solidFill>
                <a:latin typeface="Courier"/>
                <a:cs typeface="Courier"/>
              </a:rPr>
              <a:t>t_1 = t</a:t>
            </a:r>
            <a:r>
              <a:rPr lang="en-US" dirty="0" smtClean="0">
                <a:solidFill>
                  <a:schemeClr val="bg2"/>
                </a:solidFill>
                <a:latin typeface="Courier"/>
                <a:cs typeface="Courier"/>
              </a:rPr>
              <a:t>_7 -&gt; t_8</a:t>
            </a:r>
          </a:p>
          <a:p>
            <a:r>
              <a:rPr lang="en-US" dirty="0" smtClean="0">
                <a:solidFill>
                  <a:schemeClr val="bg2"/>
                </a:solidFill>
                <a:latin typeface="Courier"/>
                <a:cs typeface="Courier"/>
              </a:rPr>
              <a:t>t_1 = t_2 -&gt; t_7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p:txBody>
          <a:bodyPr/>
          <a:lstStyle/>
          <a:p>
            <a:r>
              <a:rPr lang="en-US" dirty="0" smtClean="0"/>
              <a:t>Example:</a:t>
            </a:r>
          </a:p>
          <a:p>
            <a:r>
              <a:rPr lang="en-US" dirty="0" smtClean="0"/>
              <a:t>Step 4: Solve constraints</a:t>
            </a:r>
            <a:endParaRPr lang="en-US" dirty="0" smtClean="0"/>
          </a:p>
        </p:txBody>
      </p:sp>
      <p:sp>
        <p:nvSpPr>
          <p:cNvPr id="8" name="TextBox 7"/>
          <p:cNvSpPr txBox="1">
            <a:spLocks noChangeArrowheads="1"/>
          </p:cNvSpPr>
          <p:nvPr/>
        </p:nvSpPr>
        <p:spPr bwMode="auto">
          <a:xfrm>
            <a:off x="2895600" y="1562100"/>
            <a:ext cx="46863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g,x</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a:t>
            </a:r>
          </a:p>
          <a:p>
            <a:pPr marL="411480" indent="-283464" fontAlgn="auto">
              <a:spcAft>
                <a:spcPts val="0"/>
              </a:spcAft>
              <a:defRPr/>
            </a:pPr>
            <a:r>
              <a:rPr lang="en-US" b="1" dirty="0" smtClean="0">
                <a:solidFill>
                  <a:srgbClr val="000000"/>
                </a:solidFill>
                <a:latin typeface="Courier New"/>
                <a:cs typeface="Courier New"/>
              </a:rPr>
              <a:t>&gt;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smtClean="0">
                <a:solidFill>
                  <a:srgbClr val="000000"/>
                </a:solidFill>
                <a:latin typeface="Courier New"/>
                <a:cs typeface="Courier New"/>
              </a:rPr>
              <a:t>:: (t_8 -&gt; t_8, t_8) -&gt; t_8</a:t>
            </a:r>
            <a:endParaRPr lang="en-US" b="1" dirty="0" smtClean="0">
              <a:solidFill>
                <a:srgbClr val="FF0000"/>
              </a:solidFill>
              <a:latin typeface="Courier New"/>
              <a:cs typeface="Courier New"/>
            </a:endParaRPr>
          </a:p>
        </p:txBody>
      </p:sp>
      <p:pic>
        <p:nvPicPr>
          <p:cNvPr id="10" name="Picture 9"/>
          <p:cNvPicPr>
            <a:picLocks noChangeAspect="1"/>
          </p:cNvPicPr>
          <p:nvPr/>
        </p:nvPicPr>
        <p:blipFill>
          <a:blip r:embed="rId3"/>
          <a:stretch>
            <a:fillRect/>
          </a:stretch>
        </p:blipFill>
        <p:spPr>
          <a:xfrm>
            <a:off x="971550" y="3136900"/>
            <a:ext cx="7886700" cy="3429000"/>
          </a:xfrm>
          <a:prstGeom prst="rect">
            <a:avLst/>
          </a:prstGeom>
        </p:spPr>
      </p:pic>
      <p:sp>
        <p:nvSpPr>
          <p:cNvPr id="7" name="Rectangle 6"/>
          <p:cNvSpPr/>
          <p:nvPr/>
        </p:nvSpPr>
        <p:spPr>
          <a:xfrm>
            <a:off x="6451600" y="2625639"/>
            <a:ext cx="2489200" cy="1200329"/>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t_0 = t_3 -&gt; t_8</a:t>
            </a:r>
          </a:p>
          <a:p>
            <a:r>
              <a:rPr lang="en-US" dirty="0" smtClean="0">
                <a:solidFill>
                  <a:schemeClr val="bg2"/>
                </a:solidFill>
                <a:latin typeface="Courier"/>
                <a:cs typeface="Courier"/>
              </a:rPr>
              <a:t>t_3 = (t_1, t_2)</a:t>
            </a:r>
          </a:p>
          <a:p>
            <a:r>
              <a:rPr lang="en-US" dirty="0" smtClean="0">
                <a:solidFill>
                  <a:schemeClr val="bg2"/>
                </a:solidFill>
                <a:latin typeface="Courier"/>
                <a:cs typeface="Courier"/>
              </a:rPr>
              <a:t>t_1 = t</a:t>
            </a:r>
            <a:r>
              <a:rPr lang="en-US" dirty="0" smtClean="0">
                <a:solidFill>
                  <a:schemeClr val="bg2"/>
                </a:solidFill>
                <a:latin typeface="Courier"/>
                <a:cs typeface="Courier"/>
              </a:rPr>
              <a:t>_7 -&gt; t_8</a:t>
            </a:r>
          </a:p>
          <a:p>
            <a:r>
              <a:rPr lang="en-US" dirty="0" smtClean="0">
                <a:solidFill>
                  <a:schemeClr val="bg2"/>
                </a:solidFill>
                <a:latin typeface="Courier"/>
                <a:cs typeface="Courier"/>
              </a:rPr>
              <a:t>t_1 = t_2 -&gt; t_7</a:t>
            </a:r>
          </a:p>
        </p:txBody>
      </p:sp>
      <p:sp>
        <p:nvSpPr>
          <p:cNvPr id="9" name="Rectangle 8"/>
          <p:cNvSpPr/>
          <p:nvPr/>
        </p:nvSpPr>
        <p:spPr>
          <a:xfrm>
            <a:off x="292100" y="6254237"/>
            <a:ext cx="4546600" cy="36933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t_0 </a:t>
            </a:r>
            <a:r>
              <a:rPr lang="en-US" dirty="0" smtClean="0">
                <a:solidFill>
                  <a:schemeClr val="bg2"/>
                </a:solidFill>
                <a:latin typeface="Courier"/>
                <a:cs typeface="Courier"/>
              </a:rPr>
              <a:t>= </a:t>
            </a:r>
            <a:r>
              <a:rPr lang="en-US" dirty="0" smtClean="0">
                <a:solidFill>
                  <a:schemeClr val="bg2"/>
                </a:solidFill>
                <a:latin typeface="Courier"/>
                <a:cs typeface="Courier"/>
              </a:rPr>
              <a:t>(t_8 </a:t>
            </a:r>
            <a:r>
              <a:rPr lang="en-US" dirty="0" smtClean="0">
                <a:solidFill>
                  <a:schemeClr val="bg2"/>
                </a:solidFill>
                <a:latin typeface="Courier"/>
                <a:cs typeface="Courier"/>
              </a:rPr>
              <a:t>-&gt; t_8</a:t>
            </a:r>
            <a:r>
              <a:rPr lang="en-US" dirty="0" smtClean="0">
                <a:solidFill>
                  <a:schemeClr val="bg2"/>
                </a:solidFill>
                <a:latin typeface="Courier"/>
                <a:cs typeface="Courier"/>
              </a:rPr>
              <a:t>, t_8) </a:t>
            </a:r>
            <a:r>
              <a:rPr lang="en-US" dirty="0" smtClean="0">
                <a:solidFill>
                  <a:schemeClr val="bg2"/>
                </a:solidFill>
                <a:latin typeface="Courier"/>
                <a:cs typeface="Courier"/>
              </a:rPr>
              <a:t>-&gt; t_8</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p:txBody>
          <a:bodyPr/>
          <a:lstStyle/>
          <a:p>
            <a:r>
              <a:rPr lang="en-US" dirty="0" smtClean="0"/>
              <a:t>Example:</a:t>
            </a:r>
          </a:p>
          <a:p>
            <a:r>
              <a:rPr lang="en-US" dirty="0" smtClean="0"/>
              <a:t>Step 5: Determine type of </a:t>
            </a:r>
            <a:r>
              <a:rPr lang="en-US" dirty="0" err="1" smtClean="0"/>
              <a:t>f</a:t>
            </a:r>
            <a:endParaRPr lang="en-US" dirty="0" smtClean="0"/>
          </a:p>
        </p:txBody>
      </p:sp>
      <p:sp>
        <p:nvSpPr>
          <p:cNvPr id="8" name="TextBox 7"/>
          <p:cNvSpPr txBox="1">
            <a:spLocks noChangeArrowheads="1"/>
          </p:cNvSpPr>
          <p:nvPr/>
        </p:nvSpPr>
        <p:spPr bwMode="auto">
          <a:xfrm>
            <a:off x="2895600" y="1562100"/>
            <a:ext cx="46863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g,x</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g</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a:t>
            </a:r>
          </a:p>
          <a:p>
            <a:pPr marL="411480" indent="-283464" fontAlgn="auto">
              <a:spcAft>
                <a:spcPts val="0"/>
              </a:spcAft>
              <a:defRPr/>
            </a:pPr>
            <a:r>
              <a:rPr lang="en-US" b="1" dirty="0" smtClean="0">
                <a:solidFill>
                  <a:srgbClr val="000000"/>
                </a:solidFill>
                <a:latin typeface="Courier New"/>
                <a:cs typeface="Courier New"/>
              </a:rPr>
              <a:t>&gt;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smtClean="0">
                <a:solidFill>
                  <a:srgbClr val="000000"/>
                </a:solidFill>
                <a:latin typeface="Courier New"/>
                <a:cs typeface="Courier New"/>
              </a:rPr>
              <a:t>:: (t_8 -&gt; t_8, t_8) -&gt; t_8</a:t>
            </a:r>
            <a:endParaRPr lang="en-US" b="1" dirty="0" smtClean="0">
              <a:solidFill>
                <a:srgbClr val="FF0000"/>
              </a:solidFill>
              <a:latin typeface="Courier New"/>
              <a:cs typeface="Courier New"/>
            </a:endParaRPr>
          </a:p>
        </p:txBody>
      </p:sp>
      <p:pic>
        <p:nvPicPr>
          <p:cNvPr id="10" name="Picture 9"/>
          <p:cNvPicPr>
            <a:picLocks noChangeAspect="1"/>
          </p:cNvPicPr>
          <p:nvPr/>
        </p:nvPicPr>
        <p:blipFill>
          <a:blip r:embed="rId3"/>
          <a:stretch>
            <a:fillRect/>
          </a:stretch>
        </p:blipFill>
        <p:spPr>
          <a:xfrm>
            <a:off x="971550" y="3136900"/>
            <a:ext cx="7886700" cy="3429000"/>
          </a:xfrm>
          <a:prstGeom prst="rect">
            <a:avLst/>
          </a:prstGeom>
        </p:spPr>
      </p:pic>
      <p:sp>
        <p:nvSpPr>
          <p:cNvPr id="7" name="Rectangle 6"/>
          <p:cNvSpPr/>
          <p:nvPr/>
        </p:nvSpPr>
        <p:spPr>
          <a:xfrm>
            <a:off x="6451600" y="2625639"/>
            <a:ext cx="2489200" cy="1200329"/>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t_0 = t_3 -&gt; t_8</a:t>
            </a:r>
          </a:p>
          <a:p>
            <a:r>
              <a:rPr lang="en-US" dirty="0" smtClean="0">
                <a:solidFill>
                  <a:schemeClr val="bg2"/>
                </a:solidFill>
                <a:latin typeface="Courier"/>
                <a:cs typeface="Courier"/>
              </a:rPr>
              <a:t>t_3 = (t_1, t_2)</a:t>
            </a:r>
          </a:p>
          <a:p>
            <a:r>
              <a:rPr lang="en-US" dirty="0" smtClean="0">
                <a:solidFill>
                  <a:schemeClr val="bg2"/>
                </a:solidFill>
                <a:latin typeface="Courier"/>
                <a:cs typeface="Courier"/>
              </a:rPr>
              <a:t>t_1 = t</a:t>
            </a:r>
            <a:r>
              <a:rPr lang="en-US" dirty="0" smtClean="0">
                <a:solidFill>
                  <a:schemeClr val="bg2"/>
                </a:solidFill>
                <a:latin typeface="Courier"/>
                <a:cs typeface="Courier"/>
              </a:rPr>
              <a:t>_7 -&gt; t_8</a:t>
            </a:r>
          </a:p>
          <a:p>
            <a:r>
              <a:rPr lang="en-US" dirty="0" smtClean="0">
                <a:solidFill>
                  <a:schemeClr val="bg2"/>
                </a:solidFill>
                <a:latin typeface="Courier"/>
                <a:cs typeface="Courier"/>
              </a:rPr>
              <a:t>t_1 = t_2 -&gt; t_7</a:t>
            </a:r>
          </a:p>
        </p:txBody>
      </p:sp>
      <p:sp>
        <p:nvSpPr>
          <p:cNvPr id="9" name="Rectangle 8"/>
          <p:cNvSpPr/>
          <p:nvPr/>
        </p:nvSpPr>
        <p:spPr>
          <a:xfrm>
            <a:off x="292100" y="6254237"/>
            <a:ext cx="4546600" cy="36933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b="1" dirty="0" smtClean="0">
                <a:solidFill>
                  <a:schemeClr val="bg2"/>
                </a:solidFill>
                <a:latin typeface="Courier"/>
                <a:cs typeface="Courier"/>
              </a:rPr>
              <a:t>t_0 </a:t>
            </a:r>
            <a:r>
              <a:rPr lang="en-US" b="1" dirty="0" smtClean="0">
                <a:solidFill>
                  <a:schemeClr val="bg2"/>
                </a:solidFill>
                <a:latin typeface="Courier"/>
                <a:cs typeface="Courier"/>
              </a:rPr>
              <a:t>= </a:t>
            </a:r>
            <a:r>
              <a:rPr lang="en-US" b="1" dirty="0" smtClean="0">
                <a:solidFill>
                  <a:schemeClr val="bg2"/>
                </a:solidFill>
                <a:latin typeface="Courier"/>
                <a:cs typeface="Courier"/>
              </a:rPr>
              <a:t>(t_8 </a:t>
            </a:r>
            <a:r>
              <a:rPr lang="en-US" b="1" dirty="0" smtClean="0">
                <a:solidFill>
                  <a:schemeClr val="bg2"/>
                </a:solidFill>
                <a:latin typeface="Courier"/>
                <a:cs typeface="Courier"/>
              </a:rPr>
              <a:t>-&gt; t_8</a:t>
            </a:r>
            <a:r>
              <a:rPr lang="en-US" b="1" dirty="0" smtClean="0">
                <a:solidFill>
                  <a:schemeClr val="bg2"/>
                </a:solidFill>
                <a:latin typeface="Courier"/>
                <a:cs typeface="Courier"/>
              </a:rPr>
              <a:t>, t_8) </a:t>
            </a:r>
            <a:r>
              <a:rPr lang="en-US" b="1" dirty="0" smtClean="0">
                <a:solidFill>
                  <a:schemeClr val="bg2"/>
                </a:solidFill>
                <a:latin typeface="Courier"/>
                <a:cs typeface="Courier"/>
              </a:rPr>
              <a:t>-&gt; t_8</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23838"/>
            <a:ext cx="8229600" cy="1143000"/>
          </a:xfrm>
        </p:spPr>
        <p:txBody>
          <a:bodyPr/>
          <a:lstStyle/>
          <a:p>
            <a:pPr eaLnBrk="1" hangingPunct="1">
              <a:defRPr/>
            </a:pPr>
            <a:r>
              <a:rPr lang="en-US" dirty="0"/>
              <a:t>Polymorphic </a:t>
            </a:r>
            <a:r>
              <a:rPr lang="en-US" dirty="0" err="1"/>
              <a:t>Datatypes</a:t>
            </a:r>
            <a:endParaRPr lang="en-US" dirty="0"/>
          </a:p>
        </p:txBody>
      </p:sp>
      <p:sp>
        <p:nvSpPr>
          <p:cNvPr id="34819" name="Rectangle 3"/>
          <p:cNvSpPr>
            <a:spLocks noGrp="1" noChangeArrowheads="1"/>
          </p:cNvSpPr>
          <p:nvPr>
            <p:ph type="body" idx="1"/>
          </p:nvPr>
        </p:nvSpPr>
        <p:spPr>
          <a:xfrm>
            <a:off x="444500" y="1435100"/>
            <a:ext cx="8534400" cy="5257800"/>
          </a:xfrm>
        </p:spPr>
        <p:txBody>
          <a:bodyPr/>
          <a:lstStyle/>
          <a:p>
            <a:pPr eaLnBrk="1" hangingPunct="1">
              <a:spcAft>
                <a:spcPct val="0"/>
              </a:spcAft>
              <a:buFont typeface="Wingdings 2" charset="2"/>
              <a:buChar char=""/>
            </a:pPr>
            <a:r>
              <a:rPr lang="en-US" dirty="0" smtClean="0">
                <a:latin typeface="Comic Sans MS" charset="0"/>
              </a:rPr>
              <a:t>Often, functions over </a:t>
            </a:r>
            <a:r>
              <a:rPr lang="en-US" dirty="0" err="1" smtClean="0">
                <a:latin typeface="Comic Sans MS" charset="0"/>
              </a:rPr>
              <a:t>datatypes</a:t>
            </a:r>
            <a:r>
              <a:rPr lang="en-US" dirty="0" smtClean="0">
                <a:latin typeface="Comic Sans MS" charset="0"/>
              </a:rPr>
              <a:t> are writte</a:t>
            </a:r>
            <a:r>
              <a:rPr lang="en-US" dirty="0" smtClean="0">
                <a:latin typeface="Comic Sans MS" charset="0"/>
              </a:rPr>
              <a:t>n with multiple clauses</a:t>
            </a:r>
            <a:r>
              <a:rPr lang="en-US" dirty="0" smtClean="0">
                <a:latin typeface="Comic Sans MS" charset="0"/>
              </a:rPr>
              <a:t>:</a:t>
            </a:r>
            <a:endParaRPr lang="en-US" sz="1800" dirty="0" smtClean="0">
              <a:solidFill>
                <a:schemeClr val="hlink"/>
              </a:solidFill>
              <a:latin typeface="Comic Sans MS" charset="0"/>
            </a:endParaRPr>
          </a:p>
          <a:p>
            <a:pPr lvl="1" eaLnBrk="1" hangingPunct="1">
              <a:buFontTx/>
              <a:buNone/>
            </a:pPr>
            <a:endParaRPr lang="en-US" dirty="0" smtClean="0">
              <a:solidFill>
                <a:srgbClr val="CEB966"/>
              </a:solidFill>
              <a:latin typeface="Courier New" charset="0"/>
              <a:ea typeface="Courier New" charset="0"/>
              <a:cs typeface="Courier New" charset="0"/>
            </a:endParaRPr>
          </a:p>
          <a:p>
            <a:pPr lvl="1" eaLnBrk="1" hangingPunct="1">
              <a:buFontTx/>
              <a:buNone/>
            </a:pPr>
            <a:endParaRPr lang="en-US" dirty="0" smtClean="0">
              <a:solidFill>
                <a:srgbClr val="CEB966"/>
              </a:solidFill>
              <a:latin typeface="Courier New" charset="0"/>
              <a:ea typeface="Courier New" charset="0"/>
              <a:cs typeface="Courier New" charset="0"/>
            </a:endParaRPr>
          </a:p>
          <a:p>
            <a:pPr eaLnBrk="1" hangingPunct="1">
              <a:spcAft>
                <a:spcPct val="0"/>
              </a:spcAft>
              <a:buFont typeface="Wingdings 2" charset="2"/>
              <a:buChar char=""/>
            </a:pPr>
            <a:r>
              <a:rPr lang="en-US" dirty="0" smtClean="0">
                <a:latin typeface="Comic Sans MS" charset="0"/>
              </a:rPr>
              <a:t>Type </a:t>
            </a:r>
            <a:r>
              <a:rPr lang="en-US" dirty="0">
                <a:latin typeface="Comic Sans MS" charset="0"/>
              </a:rPr>
              <a:t>inference </a:t>
            </a:r>
          </a:p>
          <a:p>
            <a:pPr lvl="1" eaLnBrk="1" hangingPunct="1"/>
            <a:r>
              <a:rPr lang="en-US" dirty="0">
                <a:latin typeface="Comic Sans MS" charset="0"/>
              </a:rPr>
              <a:t>Infer separate type for each clause</a:t>
            </a:r>
          </a:p>
          <a:p>
            <a:pPr lvl="1" eaLnBrk="1" hangingPunct="1"/>
            <a:r>
              <a:rPr lang="en-US" dirty="0">
                <a:latin typeface="Comic Sans MS" charset="0"/>
              </a:rPr>
              <a:t>Combine by</a:t>
            </a:r>
            <a:r>
              <a:rPr lang="en-US" dirty="0" smtClean="0">
                <a:latin typeface="Comic Sans MS" charset="0"/>
              </a:rPr>
              <a:t> adding constraint that the types of the branches must be equal.</a:t>
            </a:r>
            <a:endParaRPr lang="en-US" dirty="0">
              <a:latin typeface="Comic Sans MS" charset="0"/>
            </a:endParaRPr>
          </a:p>
        </p:txBody>
      </p:sp>
      <p:sp>
        <p:nvSpPr>
          <p:cNvPr id="6" name="TextBox 5"/>
          <p:cNvSpPr txBox="1">
            <a:spLocks noChangeArrowheads="1"/>
          </p:cNvSpPr>
          <p:nvPr/>
        </p:nvSpPr>
        <p:spPr bwMode="auto">
          <a:xfrm>
            <a:off x="1854200" y="2552700"/>
            <a:ext cx="52578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smtClean="0">
                <a:solidFill>
                  <a:srgbClr val="000000"/>
                </a:solidFill>
                <a:latin typeface="Courier New"/>
                <a:cs typeface="Courier New"/>
              </a:rPr>
              <a:t>length [] = 0</a:t>
            </a:r>
          </a:p>
          <a:p>
            <a:pPr marL="411480" indent="-283464" fontAlgn="auto">
              <a:spcAft>
                <a:spcPts val="0"/>
              </a:spcAft>
              <a:defRPr/>
            </a:pPr>
            <a:r>
              <a:rPr lang="en-US" b="1" dirty="0" smtClean="0">
                <a:solidFill>
                  <a:srgbClr val="000000"/>
                </a:solidFill>
                <a:latin typeface="Courier New"/>
                <a:cs typeface="Courier New"/>
              </a:rPr>
              <a:t>length (</a:t>
            </a:r>
            <a:r>
              <a:rPr lang="en-US" b="1" dirty="0" err="1" smtClean="0">
                <a:solidFill>
                  <a:srgbClr val="000000"/>
                </a:solidFill>
                <a:latin typeface="Courier New"/>
                <a:cs typeface="Courier New"/>
              </a:rPr>
              <a:t>x:rest</a:t>
            </a:r>
            <a:r>
              <a:rPr lang="en-US" b="1" dirty="0" smtClean="0">
                <a:solidFill>
                  <a:srgbClr val="000000"/>
                </a:solidFill>
                <a:latin typeface="Courier New"/>
                <a:cs typeface="Courier New"/>
              </a:rPr>
              <a:t>) = 1 + (length rest)</a:t>
            </a:r>
            <a:endParaRPr lang="en-US" b="1" dirty="0" smtClean="0">
              <a:solidFill>
                <a:srgbClr val="FF0000"/>
              </a:solidFill>
              <a:latin typeface="Courier New"/>
              <a:cs typeface="Courier New"/>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55600" y="274638"/>
            <a:ext cx="8534400" cy="1143000"/>
          </a:xfrm>
        </p:spPr>
        <p:txBody>
          <a:bodyPr/>
          <a:lstStyle/>
          <a:p>
            <a:r>
              <a:rPr lang="en-US" sz="4200" dirty="0" smtClean="0"/>
              <a:t>Type Inference with </a:t>
            </a:r>
            <a:r>
              <a:rPr lang="en-US" sz="4200" dirty="0" err="1" smtClean="0"/>
              <a:t>Datatypes</a:t>
            </a:r>
            <a:endParaRPr lang="en-US" sz="4200" dirty="0"/>
          </a:p>
        </p:txBody>
      </p:sp>
      <p:sp>
        <p:nvSpPr>
          <p:cNvPr id="3" name="Content Placeholder 2"/>
          <p:cNvSpPr>
            <a:spLocks noGrp="1"/>
          </p:cNvSpPr>
          <p:nvPr>
            <p:ph idx="1"/>
          </p:nvPr>
        </p:nvSpPr>
        <p:spPr/>
        <p:txBody>
          <a:bodyPr/>
          <a:lstStyle/>
          <a:p>
            <a:r>
              <a:rPr lang="en-US" dirty="0" smtClean="0"/>
              <a:t>Example:</a:t>
            </a:r>
          </a:p>
          <a:p>
            <a:r>
              <a:rPr lang="en-US" dirty="0" smtClean="0"/>
              <a:t>Step 1: Build Parse Tree</a:t>
            </a:r>
            <a:endParaRPr lang="en-US" dirty="0" smtClean="0"/>
          </a:p>
        </p:txBody>
      </p:sp>
      <p:sp>
        <p:nvSpPr>
          <p:cNvPr id="7" name="TextBox 6"/>
          <p:cNvSpPr txBox="1">
            <a:spLocks noChangeArrowheads="1"/>
          </p:cNvSpPr>
          <p:nvPr/>
        </p:nvSpPr>
        <p:spPr bwMode="auto">
          <a:xfrm>
            <a:off x="2819400" y="1714500"/>
            <a:ext cx="5257800" cy="369332"/>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smtClean="0">
                <a:solidFill>
                  <a:srgbClr val="000000"/>
                </a:solidFill>
                <a:latin typeface="Courier New"/>
                <a:cs typeface="Courier New"/>
              </a:rPr>
              <a:t>length (</a:t>
            </a:r>
            <a:r>
              <a:rPr lang="en-US" b="1" dirty="0" err="1" smtClean="0">
                <a:solidFill>
                  <a:srgbClr val="000000"/>
                </a:solidFill>
                <a:latin typeface="Courier New"/>
                <a:cs typeface="Courier New"/>
              </a:rPr>
              <a:t>x:rest</a:t>
            </a:r>
            <a:r>
              <a:rPr lang="en-US" b="1" dirty="0" smtClean="0">
                <a:solidFill>
                  <a:srgbClr val="000000"/>
                </a:solidFill>
                <a:latin typeface="Courier New"/>
                <a:cs typeface="Courier New"/>
              </a:rPr>
              <a:t>) = 1 + (length rest)</a:t>
            </a:r>
            <a:endParaRPr lang="en-US" b="1" dirty="0" smtClean="0">
              <a:solidFill>
                <a:srgbClr val="FF0000"/>
              </a:solidFill>
              <a:latin typeface="Courier New"/>
              <a:cs typeface="Courier New"/>
            </a:endParaRPr>
          </a:p>
        </p:txBody>
      </p:sp>
      <p:pic>
        <p:nvPicPr>
          <p:cNvPr id="8" name="Picture 7"/>
          <p:cNvPicPr>
            <a:picLocks noChangeAspect="1"/>
          </p:cNvPicPr>
          <p:nvPr/>
        </p:nvPicPr>
        <p:blipFill>
          <a:blip r:embed="rId2"/>
          <a:stretch>
            <a:fillRect/>
          </a:stretch>
        </p:blipFill>
        <p:spPr>
          <a:xfrm>
            <a:off x="3251200" y="3060700"/>
            <a:ext cx="5664200" cy="3581400"/>
          </a:xfrm>
          <a:prstGeom prst="rect">
            <a:avLst/>
          </a:prstGeom>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55600" y="274638"/>
            <a:ext cx="8534400" cy="1143000"/>
          </a:xfrm>
        </p:spPr>
        <p:txBody>
          <a:bodyPr/>
          <a:lstStyle/>
          <a:p>
            <a:r>
              <a:rPr lang="en-US" sz="4000" dirty="0" smtClean="0"/>
              <a:t>Type Inference with </a:t>
            </a:r>
            <a:r>
              <a:rPr lang="en-US" sz="4000" dirty="0" err="1" smtClean="0"/>
              <a:t>Datatypes</a:t>
            </a:r>
            <a:endParaRPr lang="en-US" sz="4300" dirty="0"/>
          </a:p>
        </p:txBody>
      </p:sp>
      <p:sp>
        <p:nvSpPr>
          <p:cNvPr id="3" name="Content Placeholder 2"/>
          <p:cNvSpPr>
            <a:spLocks noGrp="1"/>
          </p:cNvSpPr>
          <p:nvPr>
            <p:ph idx="1"/>
          </p:nvPr>
        </p:nvSpPr>
        <p:spPr/>
        <p:txBody>
          <a:bodyPr/>
          <a:lstStyle/>
          <a:p>
            <a:r>
              <a:rPr lang="en-US" dirty="0" smtClean="0"/>
              <a:t>Example:</a:t>
            </a:r>
          </a:p>
          <a:p>
            <a:r>
              <a:rPr lang="en-US" dirty="0" smtClean="0"/>
              <a:t>Step 2: Assign type variables</a:t>
            </a:r>
            <a:endParaRPr lang="en-US" dirty="0" smtClean="0"/>
          </a:p>
        </p:txBody>
      </p:sp>
      <p:sp>
        <p:nvSpPr>
          <p:cNvPr id="7" name="TextBox 6"/>
          <p:cNvSpPr txBox="1">
            <a:spLocks noChangeArrowheads="1"/>
          </p:cNvSpPr>
          <p:nvPr/>
        </p:nvSpPr>
        <p:spPr bwMode="auto">
          <a:xfrm>
            <a:off x="2819400" y="1714500"/>
            <a:ext cx="5257800" cy="369332"/>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smtClean="0">
                <a:solidFill>
                  <a:srgbClr val="000000"/>
                </a:solidFill>
                <a:latin typeface="Courier New"/>
                <a:cs typeface="Courier New"/>
              </a:rPr>
              <a:t>length (</a:t>
            </a:r>
            <a:r>
              <a:rPr lang="en-US" b="1" dirty="0" err="1" smtClean="0">
                <a:solidFill>
                  <a:srgbClr val="000000"/>
                </a:solidFill>
                <a:latin typeface="Courier New"/>
                <a:cs typeface="Courier New"/>
              </a:rPr>
              <a:t>x:rest</a:t>
            </a:r>
            <a:r>
              <a:rPr lang="en-US" b="1" dirty="0" smtClean="0">
                <a:solidFill>
                  <a:srgbClr val="000000"/>
                </a:solidFill>
                <a:latin typeface="Courier New"/>
                <a:cs typeface="Courier New"/>
              </a:rPr>
              <a:t>) = 1 + (length rest)</a:t>
            </a:r>
            <a:endParaRPr lang="en-US" b="1" dirty="0" smtClean="0">
              <a:solidFill>
                <a:srgbClr val="FF0000"/>
              </a:solidFill>
              <a:latin typeface="Courier New"/>
              <a:cs typeface="Courier New"/>
            </a:endParaRPr>
          </a:p>
        </p:txBody>
      </p:sp>
      <p:pic>
        <p:nvPicPr>
          <p:cNvPr id="6" name="Picture 5"/>
          <p:cNvPicPr>
            <a:picLocks noChangeAspect="1"/>
          </p:cNvPicPr>
          <p:nvPr/>
        </p:nvPicPr>
        <p:blipFill>
          <a:blip r:embed="rId2"/>
          <a:stretch>
            <a:fillRect/>
          </a:stretch>
        </p:blipFill>
        <p:spPr>
          <a:xfrm>
            <a:off x="355600" y="2908300"/>
            <a:ext cx="8565120" cy="3632200"/>
          </a:xfrm>
          <a:prstGeom prst="rect">
            <a:avLst/>
          </a:prstGeom>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55600" y="274638"/>
            <a:ext cx="8534400" cy="1143000"/>
          </a:xfrm>
        </p:spPr>
        <p:txBody>
          <a:bodyPr/>
          <a:lstStyle/>
          <a:p>
            <a:r>
              <a:rPr lang="en-US" sz="4000" dirty="0" smtClean="0"/>
              <a:t>Type Inference with </a:t>
            </a:r>
            <a:r>
              <a:rPr lang="en-US" sz="4000" dirty="0" err="1" smtClean="0"/>
              <a:t>Datatypes</a:t>
            </a:r>
            <a:endParaRPr lang="en-US" sz="4300" dirty="0"/>
          </a:p>
        </p:txBody>
      </p:sp>
      <p:sp>
        <p:nvSpPr>
          <p:cNvPr id="3" name="Content Placeholder 2"/>
          <p:cNvSpPr>
            <a:spLocks noGrp="1"/>
          </p:cNvSpPr>
          <p:nvPr>
            <p:ph idx="1"/>
          </p:nvPr>
        </p:nvSpPr>
        <p:spPr/>
        <p:txBody>
          <a:bodyPr/>
          <a:lstStyle/>
          <a:p>
            <a:r>
              <a:rPr lang="en-US" dirty="0" smtClean="0"/>
              <a:t>Example:</a:t>
            </a:r>
          </a:p>
          <a:p>
            <a:r>
              <a:rPr lang="en-US" dirty="0" smtClean="0"/>
              <a:t>Step 3: Gen. constraints</a:t>
            </a:r>
            <a:endParaRPr lang="en-US" dirty="0" smtClean="0"/>
          </a:p>
        </p:txBody>
      </p:sp>
      <p:sp>
        <p:nvSpPr>
          <p:cNvPr id="7" name="TextBox 6"/>
          <p:cNvSpPr txBox="1">
            <a:spLocks noChangeArrowheads="1"/>
          </p:cNvSpPr>
          <p:nvPr/>
        </p:nvSpPr>
        <p:spPr bwMode="auto">
          <a:xfrm>
            <a:off x="2819400" y="1714500"/>
            <a:ext cx="5257800" cy="369332"/>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smtClean="0">
                <a:solidFill>
                  <a:srgbClr val="000000"/>
                </a:solidFill>
                <a:latin typeface="Courier New"/>
                <a:cs typeface="Courier New"/>
              </a:rPr>
              <a:t>length (</a:t>
            </a:r>
            <a:r>
              <a:rPr lang="en-US" b="1" dirty="0" err="1" smtClean="0">
                <a:solidFill>
                  <a:srgbClr val="000000"/>
                </a:solidFill>
                <a:latin typeface="Courier New"/>
                <a:cs typeface="Courier New"/>
              </a:rPr>
              <a:t>x:rest</a:t>
            </a:r>
            <a:r>
              <a:rPr lang="en-US" b="1" dirty="0" smtClean="0">
                <a:solidFill>
                  <a:srgbClr val="000000"/>
                </a:solidFill>
                <a:latin typeface="Courier New"/>
                <a:cs typeface="Courier New"/>
              </a:rPr>
              <a:t>) = 1 + (length rest)</a:t>
            </a:r>
            <a:endParaRPr lang="en-US" b="1" dirty="0" smtClean="0">
              <a:solidFill>
                <a:srgbClr val="FF0000"/>
              </a:solidFill>
              <a:latin typeface="Courier New"/>
              <a:cs typeface="Courier New"/>
            </a:endParaRPr>
          </a:p>
        </p:txBody>
      </p:sp>
      <p:pic>
        <p:nvPicPr>
          <p:cNvPr id="6" name="Picture 5"/>
          <p:cNvPicPr>
            <a:picLocks noChangeAspect="1"/>
          </p:cNvPicPr>
          <p:nvPr/>
        </p:nvPicPr>
        <p:blipFill>
          <a:blip r:embed="rId2"/>
          <a:stretch>
            <a:fillRect/>
          </a:stretch>
        </p:blipFill>
        <p:spPr>
          <a:xfrm>
            <a:off x="355600" y="2908300"/>
            <a:ext cx="8565120" cy="3632200"/>
          </a:xfrm>
          <a:prstGeom prst="rect">
            <a:avLst/>
          </a:prstGeom>
        </p:spPr>
      </p:pic>
      <p:sp>
        <p:nvSpPr>
          <p:cNvPr id="8" name="Rectangle 7"/>
          <p:cNvSpPr/>
          <p:nvPr/>
        </p:nvSpPr>
        <p:spPr>
          <a:xfrm>
            <a:off x="5892800" y="2296353"/>
            <a:ext cx="3136900" cy="206210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dirty="0" smtClean="0">
                <a:solidFill>
                  <a:schemeClr val="bg2"/>
                </a:solidFill>
                <a:latin typeface="Courier"/>
                <a:cs typeface="Courier"/>
              </a:rPr>
              <a:t>t_0 = t_3 -&gt; t_10</a:t>
            </a:r>
          </a:p>
          <a:p>
            <a:r>
              <a:rPr lang="en-US" sz="1600" b="1" dirty="0" smtClean="0">
                <a:solidFill>
                  <a:schemeClr val="bg2"/>
                </a:solidFill>
                <a:latin typeface="Courier"/>
                <a:cs typeface="Courier"/>
              </a:rPr>
              <a:t>t_3 = t_2</a:t>
            </a:r>
          </a:p>
          <a:p>
            <a:r>
              <a:rPr lang="en-US" sz="1600" b="1" dirty="0" smtClean="0">
                <a:solidFill>
                  <a:schemeClr val="bg2"/>
                </a:solidFill>
                <a:latin typeface="Courier"/>
                <a:cs typeface="Courier"/>
              </a:rPr>
              <a:t>t_3 = [t_1]</a:t>
            </a:r>
          </a:p>
          <a:p>
            <a:r>
              <a:rPr lang="en-US" sz="1600" dirty="0" smtClean="0">
                <a:solidFill>
                  <a:schemeClr val="bg2"/>
                </a:solidFill>
                <a:latin typeface="Courier"/>
                <a:cs typeface="Courier"/>
              </a:rPr>
              <a:t>t_6 = t_9 -&gt; t_10</a:t>
            </a:r>
          </a:p>
          <a:p>
            <a:r>
              <a:rPr lang="en-US" sz="1600" dirty="0" smtClean="0">
                <a:solidFill>
                  <a:schemeClr val="bg2"/>
                </a:solidFill>
                <a:latin typeface="Courier"/>
                <a:cs typeface="Courier"/>
              </a:rPr>
              <a:t>t_4 = t_5 -&gt; t_6</a:t>
            </a:r>
          </a:p>
          <a:p>
            <a:r>
              <a:rPr lang="en-US" sz="1600" dirty="0" smtClean="0">
                <a:solidFill>
                  <a:schemeClr val="bg2"/>
                </a:solidFill>
                <a:latin typeface="Courier"/>
                <a:cs typeface="Courier"/>
              </a:rPr>
              <a:t>t_4 = </a:t>
            </a:r>
            <a:r>
              <a:rPr lang="en-US" sz="1600" dirty="0" err="1" smtClean="0">
                <a:solidFill>
                  <a:schemeClr val="bg2"/>
                </a:solidFill>
                <a:latin typeface="Courier"/>
                <a:cs typeface="Courier"/>
              </a:rPr>
              <a:t>Int</a:t>
            </a:r>
            <a:r>
              <a:rPr lang="en-US" sz="1600" dirty="0" smtClean="0">
                <a:solidFill>
                  <a:schemeClr val="bg2"/>
                </a:solidFill>
                <a:latin typeface="Courier"/>
                <a:cs typeface="Courier"/>
              </a:rPr>
              <a:t> -&gt; </a:t>
            </a:r>
            <a:r>
              <a:rPr lang="en-US" sz="1600" dirty="0" err="1" smtClean="0">
                <a:solidFill>
                  <a:schemeClr val="bg2"/>
                </a:solidFill>
                <a:latin typeface="Courier"/>
                <a:cs typeface="Courier"/>
              </a:rPr>
              <a:t>Int</a:t>
            </a:r>
            <a:r>
              <a:rPr lang="en-US" sz="1600" dirty="0" smtClean="0">
                <a:solidFill>
                  <a:schemeClr val="bg2"/>
                </a:solidFill>
                <a:latin typeface="Courier"/>
                <a:cs typeface="Courier"/>
              </a:rPr>
              <a:t> -&gt; </a:t>
            </a:r>
            <a:r>
              <a:rPr lang="en-US" sz="1600" dirty="0" err="1" smtClean="0">
                <a:solidFill>
                  <a:schemeClr val="bg2"/>
                </a:solidFill>
                <a:latin typeface="Courier"/>
                <a:cs typeface="Courier"/>
              </a:rPr>
              <a:t>Int</a:t>
            </a:r>
            <a:endParaRPr lang="en-US" sz="1600" dirty="0" smtClean="0">
              <a:solidFill>
                <a:schemeClr val="bg2"/>
              </a:solidFill>
              <a:latin typeface="Courier"/>
              <a:cs typeface="Courier"/>
            </a:endParaRPr>
          </a:p>
          <a:p>
            <a:r>
              <a:rPr lang="en-US" sz="1600" dirty="0" smtClean="0">
                <a:solidFill>
                  <a:schemeClr val="bg2"/>
                </a:solidFill>
                <a:latin typeface="Courier"/>
                <a:cs typeface="Courier"/>
              </a:rPr>
              <a:t>t_5 = </a:t>
            </a:r>
            <a:r>
              <a:rPr lang="en-US" sz="1600" dirty="0" err="1" smtClean="0">
                <a:solidFill>
                  <a:schemeClr val="bg2"/>
                </a:solidFill>
                <a:latin typeface="Courier"/>
                <a:cs typeface="Courier"/>
              </a:rPr>
              <a:t>Int</a:t>
            </a:r>
            <a:endParaRPr lang="en-US" sz="1600" dirty="0" smtClean="0">
              <a:solidFill>
                <a:schemeClr val="bg2"/>
              </a:solidFill>
              <a:latin typeface="Courier"/>
              <a:cs typeface="Courier"/>
            </a:endParaRPr>
          </a:p>
          <a:p>
            <a:r>
              <a:rPr lang="en-US" sz="1600" dirty="0" smtClean="0">
                <a:solidFill>
                  <a:schemeClr val="bg2"/>
                </a:solidFill>
                <a:latin typeface="Courier"/>
                <a:cs typeface="Courier"/>
              </a:rPr>
              <a:t>t_0 = t_2 -&gt; t_9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n-US" dirty="0" smtClean="0"/>
              <a:t>What is a type?</a:t>
            </a:r>
            <a:endParaRPr lang="en-US" dirty="0"/>
          </a:p>
        </p:txBody>
      </p:sp>
      <p:sp>
        <p:nvSpPr>
          <p:cNvPr id="18435" name="Rectangle 3"/>
          <p:cNvSpPr>
            <a:spLocks noGrp="1" noChangeArrowheads="1"/>
          </p:cNvSpPr>
          <p:nvPr>
            <p:ph type="body" idx="1"/>
          </p:nvPr>
        </p:nvSpPr>
        <p:spPr>
          <a:xfrm>
            <a:off x="457200" y="1600200"/>
            <a:ext cx="8178800" cy="1524000"/>
          </a:xfrm>
        </p:spPr>
        <p:txBody>
          <a:bodyPr/>
          <a:lstStyle/>
          <a:p>
            <a:pPr eaLnBrk="1" hangingPunct="1">
              <a:spcAft>
                <a:spcPct val="0"/>
              </a:spcAft>
              <a:buFont typeface="Monotype Sorts" charset="2"/>
              <a:buNone/>
            </a:pPr>
            <a:r>
              <a:rPr lang="en-US" dirty="0">
                <a:latin typeface="Comic Sans MS" charset="0"/>
              </a:rPr>
              <a:t>   A type is a collection of </a:t>
            </a:r>
            <a:r>
              <a:rPr lang="en-US" dirty="0">
                <a:solidFill>
                  <a:srgbClr val="FFFF00"/>
                </a:solidFill>
                <a:latin typeface="Comic Sans MS" charset="0"/>
              </a:rPr>
              <a:t>computable </a:t>
            </a:r>
            <a:r>
              <a:rPr lang="en-US" dirty="0">
                <a:latin typeface="Comic Sans MS" charset="0"/>
              </a:rPr>
              <a:t>values that share some </a:t>
            </a:r>
            <a:r>
              <a:rPr lang="en-US" dirty="0">
                <a:solidFill>
                  <a:srgbClr val="FFFF00"/>
                </a:solidFill>
                <a:latin typeface="Comic Sans MS" charset="0"/>
              </a:rPr>
              <a:t>structural property</a:t>
            </a:r>
            <a:r>
              <a:rPr lang="en-US" dirty="0">
                <a:latin typeface="Comic Sans MS" charset="0"/>
              </a:rPr>
              <a:t>.</a:t>
            </a:r>
          </a:p>
        </p:txBody>
      </p:sp>
      <p:sp>
        <p:nvSpPr>
          <p:cNvPr id="18436" name="Rectangle 4"/>
          <p:cNvSpPr>
            <a:spLocks noChangeArrowheads="1"/>
          </p:cNvSpPr>
          <p:nvPr/>
        </p:nvSpPr>
        <p:spPr bwMode="auto">
          <a:xfrm>
            <a:off x="457200" y="2819400"/>
            <a:ext cx="4241800" cy="2971800"/>
          </a:xfrm>
          <a:prstGeom prst="rect">
            <a:avLst/>
          </a:prstGeom>
          <a:noFill/>
          <a:ln w="9525">
            <a:noFill/>
            <a:miter lim="800000"/>
            <a:headEnd/>
            <a:tailEnd/>
          </a:ln>
        </p:spPr>
        <p:txBody>
          <a:bodyPr>
            <a:prstTxWarp prst="textNoShape">
              <a:avLst/>
            </a:prstTxWarp>
          </a:bodyPr>
          <a:lstStyle/>
          <a:p>
            <a:pPr marL="342900" indent="-342900">
              <a:buClr>
                <a:srgbClr val="FFFF00"/>
              </a:buClr>
              <a:buFont typeface="Wingdings" charset="2"/>
              <a:buChar char="§"/>
            </a:pPr>
            <a:r>
              <a:rPr kumimoji="1" lang="en-US" sz="2800" dirty="0" smtClean="0">
                <a:latin typeface="Comic Sans MS" charset="0"/>
                <a:ea typeface="Comic Sans MS" charset="0"/>
                <a:cs typeface="Comic Sans MS" charset="0"/>
              </a:rPr>
              <a:t>Examples</a:t>
            </a:r>
            <a:endParaRPr kumimoji="1" lang="en-US" sz="2800" dirty="0">
              <a:latin typeface="Comic Sans MS" charset="0"/>
              <a:ea typeface="Comic Sans MS" charset="0"/>
              <a:cs typeface="Comic Sans MS" charset="0"/>
            </a:endParaRPr>
          </a:p>
        </p:txBody>
      </p:sp>
      <p:sp>
        <p:nvSpPr>
          <p:cNvPr id="18437" name="Rectangle 5"/>
          <p:cNvSpPr>
            <a:spLocks noChangeArrowheads="1"/>
          </p:cNvSpPr>
          <p:nvPr/>
        </p:nvSpPr>
        <p:spPr bwMode="auto">
          <a:xfrm>
            <a:off x="4533900" y="2819400"/>
            <a:ext cx="4305300" cy="2971800"/>
          </a:xfrm>
          <a:prstGeom prst="rect">
            <a:avLst/>
          </a:prstGeom>
          <a:noFill/>
          <a:ln w="9525">
            <a:noFill/>
            <a:miter lim="800000"/>
            <a:headEnd/>
            <a:tailEnd/>
          </a:ln>
        </p:spPr>
        <p:txBody>
          <a:bodyPr>
            <a:prstTxWarp prst="textNoShape">
              <a:avLst/>
            </a:prstTxWarp>
          </a:bodyPr>
          <a:lstStyle/>
          <a:p>
            <a:pPr marL="342900" indent="-342900">
              <a:buClr>
                <a:srgbClr val="FFFF00"/>
              </a:buClr>
              <a:buFont typeface="Wingdings" charset="2"/>
              <a:buChar char="§"/>
            </a:pPr>
            <a:r>
              <a:rPr kumimoji="1" lang="en-US" sz="2800" dirty="0">
                <a:latin typeface="Comic Sans MS" charset="0"/>
                <a:ea typeface="Comic Sans MS" charset="0"/>
                <a:cs typeface="Comic Sans MS" charset="0"/>
              </a:rPr>
              <a:t>Non-examples</a:t>
            </a:r>
            <a:endParaRPr kumimoji="1" lang="en-US" sz="2800" dirty="0" smtClean="0">
              <a:latin typeface="Comic Sans MS" charset="0"/>
              <a:ea typeface="Comic Sans MS" charset="0"/>
              <a:cs typeface="Comic Sans MS" charset="0"/>
            </a:endParaRPr>
          </a:p>
          <a:p>
            <a:pPr marL="742950" lvl="1" indent="-285750"/>
            <a:endParaRPr kumimoji="1" lang="en-US" dirty="0" smtClean="0"/>
          </a:p>
          <a:p>
            <a:pPr marL="742950" lvl="1" indent="-285750"/>
            <a:endParaRPr kumimoji="1" lang="en-US" dirty="0"/>
          </a:p>
        </p:txBody>
      </p:sp>
      <p:sp>
        <p:nvSpPr>
          <p:cNvPr id="8" name="TextBox 7"/>
          <p:cNvSpPr txBox="1">
            <a:spLocks noChangeArrowheads="1"/>
          </p:cNvSpPr>
          <p:nvPr/>
        </p:nvSpPr>
        <p:spPr bwMode="auto">
          <a:xfrm>
            <a:off x="654423" y="3474571"/>
            <a:ext cx="3424518" cy="1384995"/>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285750" indent="-285750"/>
            <a:r>
              <a:rPr kumimoji="1" lang="en-US" sz="2100" b="1" dirty="0" smtClean="0">
                <a:solidFill>
                  <a:srgbClr val="000000"/>
                </a:solidFill>
                <a:latin typeface="Courier New" charset="0"/>
                <a:ea typeface="Courier New" charset="0"/>
                <a:cs typeface="Courier New" charset="0"/>
              </a:rPr>
              <a:t>Integer</a:t>
            </a:r>
          </a:p>
          <a:p>
            <a:pPr marL="285750" indent="-285750"/>
            <a:r>
              <a:rPr kumimoji="1" lang="en-US" sz="2100" b="1" dirty="0" smtClean="0">
                <a:solidFill>
                  <a:srgbClr val="000000"/>
                </a:solidFill>
                <a:latin typeface="Courier New" charset="0"/>
                <a:ea typeface="Courier New" charset="0"/>
                <a:cs typeface="Courier New" charset="0"/>
              </a:rPr>
              <a:t>String</a:t>
            </a:r>
          </a:p>
          <a:p>
            <a:pPr marL="285750" indent="-285750"/>
            <a:r>
              <a:rPr kumimoji="1" lang="en-US" sz="2100" b="1" dirty="0" err="1" smtClean="0">
                <a:solidFill>
                  <a:srgbClr val="000000"/>
                </a:solidFill>
                <a:latin typeface="Courier New" charset="0"/>
                <a:ea typeface="Courier New" charset="0"/>
                <a:cs typeface="Courier New" charset="0"/>
              </a:rPr>
              <a:t>Int</a:t>
            </a:r>
            <a:r>
              <a:rPr kumimoji="1" lang="en-US" sz="2100" b="1" dirty="0" smtClean="0">
                <a:solidFill>
                  <a:srgbClr val="000000"/>
                </a:solidFill>
                <a:latin typeface="Courier New" charset="0"/>
                <a:ea typeface="Courier New" charset="0"/>
                <a:cs typeface="Courier New" charset="0"/>
              </a:rPr>
              <a:t> </a:t>
            </a:r>
            <a:r>
              <a:rPr kumimoji="1" lang="en-US" sz="2100" b="1" dirty="0" err="1" smtClean="0">
                <a:solidFill>
                  <a:srgbClr val="000000"/>
                </a:solidFill>
                <a:latin typeface="Courier New" charset="0"/>
                <a:ea typeface="Courier New" charset="0"/>
                <a:cs typeface="Courier New" charset="0"/>
                <a:sym typeface="Symbol" charset="2"/>
              </a:rPr>
              <a:t></a:t>
            </a:r>
            <a:r>
              <a:rPr kumimoji="1" lang="en-US" sz="2100" b="1" dirty="0" smtClean="0">
                <a:solidFill>
                  <a:srgbClr val="000000"/>
                </a:solidFill>
                <a:latin typeface="Courier New" charset="0"/>
                <a:ea typeface="Courier New" charset="0"/>
                <a:cs typeface="Courier New" charset="0"/>
                <a:sym typeface="Symbol" charset="2"/>
              </a:rPr>
              <a:t> </a:t>
            </a:r>
            <a:r>
              <a:rPr kumimoji="1" lang="en-US" sz="2100" b="1" dirty="0" err="1" smtClean="0">
                <a:solidFill>
                  <a:srgbClr val="000000"/>
                </a:solidFill>
                <a:latin typeface="Courier New" charset="0"/>
                <a:ea typeface="Courier New" charset="0"/>
                <a:cs typeface="Courier New" charset="0"/>
                <a:sym typeface="Symbol" charset="2"/>
              </a:rPr>
              <a:t>Bool</a:t>
            </a:r>
            <a:endParaRPr kumimoji="1" lang="en-US" sz="2100" b="1" dirty="0" smtClean="0">
              <a:solidFill>
                <a:srgbClr val="000000"/>
              </a:solidFill>
              <a:latin typeface="Courier New" charset="0"/>
              <a:ea typeface="Courier New" charset="0"/>
              <a:cs typeface="Courier New" charset="0"/>
              <a:sym typeface="Symbol" charset="2"/>
            </a:endParaRPr>
          </a:p>
          <a:p>
            <a:pPr marL="285750" indent="-285750"/>
            <a:r>
              <a:rPr kumimoji="1" lang="en-US" sz="2100" b="1" dirty="0" smtClean="0">
                <a:solidFill>
                  <a:srgbClr val="000000"/>
                </a:solidFill>
                <a:latin typeface="Courier New" charset="0"/>
                <a:ea typeface="Courier New" charset="0"/>
                <a:cs typeface="Courier New" charset="0"/>
                <a:sym typeface="Symbol" charset="2"/>
              </a:rPr>
              <a:t>(</a:t>
            </a:r>
            <a:r>
              <a:rPr kumimoji="1" lang="en-US" sz="2100" b="1" dirty="0" err="1" smtClean="0">
                <a:solidFill>
                  <a:srgbClr val="000000"/>
                </a:solidFill>
                <a:latin typeface="Courier New" charset="0"/>
                <a:ea typeface="Courier New" charset="0"/>
                <a:cs typeface="Courier New" charset="0"/>
                <a:sym typeface="Symbol" charset="2"/>
              </a:rPr>
              <a:t>Int</a:t>
            </a:r>
            <a:r>
              <a:rPr kumimoji="1" lang="en-US" sz="2100" b="1" dirty="0" smtClean="0">
                <a:solidFill>
                  <a:srgbClr val="000000"/>
                </a:solidFill>
                <a:latin typeface="Courier New" charset="0"/>
                <a:ea typeface="Courier New" charset="0"/>
                <a:cs typeface="Courier New" charset="0"/>
                <a:sym typeface="Symbol" charset="2"/>
              </a:rPr>
              <a:t> </a:t>
            </a:r>
            <a:r>
              <a:rPr kumimoji="1" lang="en-US" sz="2100" b="1" dirty="0" err="1" smtClean="0">
                <a:solidFill>
                  <a:srgbClr val="000000"/>
                </a:solidFill>
                <a:latin typeface="Courier New" charset="0"/>
                <a:ea typeface="Courier New" charset="0"/>
                <a:cs typeface="Courier New" charset="0"/>
                <a:sym typeface="Symbol" charset="2"/>
              </a:rPr>
              <a:t></a:t>
            </a:r>
            <a:r>
              <a:rPr kumimoji="1" lang="en-US" sz="2100" b="1" dirty="0" smtClean="0">
                <a:solidFill>
                  <a:srgbClr val="000000"/>
                </a:solidFill>
                <a:latin typeface="Courier New" charset="0"/>
                <a:ea typeface="Courier New" charset="0"/>
                <a:cs typeface="Courier New" charset="0"/>
                <a:sym typeface="Symbol" charset="2"/>
              </a:rPr>
              <a:t> </a:t>
            </a:r>
            <a:r>
              <a:rPr kumimoji="1" lang="en-US" sz="2100" b="1" dirty="0" err="1" smtClean="0">
                <a:solidFill>
                  <a:srgbClr val="000000"/>
                </a:solidFill>
                <a:latin typeface="Courier New" charset="0"/>
                <a:ea typeface="Courier New" charset="0"/>
                <a:cs typeface="Courier New" charset="0"/>
                <a:sym typeface="Symbol" charset="2"/>
              </a:rPr>
              <a:t>Int</a:t>
            </a:r>
            <a:r>
              <a:rPr kumimoji="1" lang="en-US" sz="2100" b="1" dirty="0" smtClean="0">
                <a:solidFill>
                  <a:srgbClr val="000000"/>
                </a:solidFill>
                <a:latin typeface="Courier New" charset="0"/>
                <a:ea typeface="Courier New" charset="0"/>
                <a:cs typeface="Courier New" charset="0"/>
                <a:sym typeface="Symbol" charset="2"/>
              </a:rPr>
              <a:t>) </a:t>
            </a:r>
            <a:r>
              <a:rPr kumimoji="1" lang="en-US" sz="2100" b="1" dirty="0" err="1" smtClean="0">
                <a:solidFill>
                  <a:srgbClr val="000000"/>
                </a:solidFill>
                <a:latin typeface="Courier New" charset="0"/>
                <a:ea typeface="Courier New" charset="0"/>
                <a:cs typeface="Courier New" charset="0"/>
                <a:sym typeface="Symbol" charset="2"/>
              </a:rPr>
              <a:t></a:t>
            </a:r>
            <a:r>
              <a:rPr kumimoji="1" lang="en-US" sz="2100" b="1" dirty="0" smtClean="0">
                <a:solidFill>
                  <a:srgbClr val="000000"/>
                </a:solidFill>
                <a:latin typeface="Courier New" charset="0"/>
                <a:ea typeface="Courier New" charset="0"/>
                <a:cs typeface="Courier New" charset="0"/>
                <a:sym typeface="Symbol" charset="2"/>
              </a:rPr>
              <a:t> </a:t>
            </a:r>
            <a:r>
              <a:rPr kumimoji="1" lang="en-US" sz="2100" b="1" dirty="0" err="1" smtClean="0">
                <a:solidFill>
                  <a:srgbClr val="000000"/>
                </a:solidFill>
                <a:latin typeface="Courier New" charset="0"/>
                <a:ea typeface="Courier New" charset="0"/>
                <a:cs typeface="Courier New" charset="0"/>
                <a:sym typeface="Symbol" charset="2"/>
              </a:rPr>
              <a:t>Bool</a:t>
            </a:r>
            <a:endParaRPr kumimoji="1" lang="en-US" sz="2100" b="1" dirty="0">
              <a:solidFill>
                <a:srgbClr val="000000"/>
              </a:solidFill>
              <a:latin typeface="Courier New" charset="0"/>
              <a:ea typeface="Courier New" charset="0"/>
              <a:cs typeface="Courier New" charset="0"/>
              <a:sym typeface="Symbol" charset="2"/>
            </a:endParaRPr>
          </a:p>
        </p:txBody>
      </p:sp>
      <p:sp>
        <p:nvSpPr>
          <p:cNvPr id="9" name="TextBox 8"/>
          <p:cNvSpPr txBox="1">
            <a:spLocks noChangeArrowheads="1"/>
          </p:cNvSpPr>
          <p:nvPr/>
        </p:nvSpPr>
        <p:spPr bwMode="auto">
          <a:xfrm>
            <a:off x="4706469" y="3447677"/>
            <a:ext cx="3839883" cy="1384995"/>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285750" indent="-285750"/>
            <a:r>
              <a:rPr kumimoji="1" lang="en-US" sz="2100" b="1" dirty="0" smtClean="0">
                <a:solidFill>
                  <a:srgbClr val="FF0000"/>
                </a:solidFill>
                <a:latin typeface="Courier New" charset="0"/>
                <a:ea typeface="Courier New" charset="0"/>
                <a:cs typeface="Courier New" charset="0"/>
                <a:sym typeface="Symbol" charset="2"/>
              </a:rPr>
              <a:t></a:t>
            </a:r>
            <a:r>
              <a:rPr kumimoji="1" lang="en-US" sz="2100" b="1" dirty="0" smtClean="0">
                <a:solidFill>
                  <a:srgbClr val="FF0000"/>
                </a:solidFill>
                <a:latin typeface="Courier New" charset="0"/>
                <a:ea typeface="Courier New" charset="0"/>
                <a:cs typeface="Courier New" charset="0"/>
              </a:rPr>
              <a:t>3, True, </a:t>
            </a:r>
            <a:r>
              <a:rPr kumimoji="1" lang="en-US" sz="2100" b="1" dirty="0" smtClean="0">
                <a:solidFill>
                  <a:srgbClr val="FF0000"/>
                </a:solidFill>
                <a:latin typeface="Courier New" charset="0"/>
                <a:ea typeface="Courier New" charset="0"/>
                <a:cs typeface="Courier New" charset="0"/>
                <a:sym typeface="Symbol" charset="2"/>
              </a:rPr>
              <a:t>\</a:t>
            </a:r>
            <a:r>
              <a:rPr kumimoji="1" lang="en-US" sz="2100" b="1" dirty="0" err="1" smtClean="0">
                <a:solidFill>
                  <a:srgbClr val="FF0000"/>
                </a:solidFill>
                <a:latin typeface="Courier New" charset="0"/>
                <a:ea typeface="Courier New" charset="0"/>
                <a:cs typeface="Courier New" charset="0"/>
                <a:sym typeface="Symbol" charset="2"/>
              </a:rPr>
              <a:t>x</a:t>
            </a:r>
            <a:r>
              <a:rPr kumimoji="1" lang="en-US" sz="2100" b="1" dirty="0" smtClean="0">
                <a:solidFill>
                  <a:srgbClr val="FF0000"/>
                </a:solidFill>
                <a:latin typeface="Courier New" charset="0"/>
                <a:ea typeface="Courier New" charset="0"/>
                <a:cs typeface="Courier New" charset="0"/>
                <a:sym typeface="Symbol" charset="2"/>
              </a:rPr>
              <a:t>-&gt;</a:t>
            </a:r>
            <a:r>
              <a:rPr kumimoji="1" lang="en-US" sz="2100" b="1" dirty="0" err="1" smtClean="0">
                <a:solidFill>
                  <a:srgbClr val="FF0000"/>
                </a:solidFill>
                <a:latin typeface="Courier New" charset="0"/>
                <a:ea typeface="Courier New" charset="0"/>
                <a:cs typeface="Courier New" charset="0"/>
                <a:sym typeface="Symbol" charset="2"/>
              </a:rPr>
              <a:t>x</a:t>
            </a:r>
            <a:endParaRPr kumimoji="1" lang="en-US" sz="2100" b="1" dirty="0" smtClean="0">
              <a:solidFill>
                <a:srgbClr val="FF0000"/>
              </a:solidFill>
              <a:latin typeface="Courier New" charset="0"/>
              <a:ea typeface="Courier New" charset="0"/>
              <a:cs typeface="Courier New" charset="0"/>
            </a:endParaRPr>
          </a:p>
          <a:p>
            <a:pPr marL="285750" indent="-285750"/>
            <a:r>
              <a:rPr kumimoji="1" lang="en-US" sz="2100" b="1" dirty="0" smtClean="0">
                <a:solidFill>
                  <a:srgbClr val="FF0000"/>
                </a:solidFill>
                <a:latin typeface="Courier New" charset="0"/>
                <a:ea typeface="Courier New" charset="0"/>
                <a:cs typeface="Courier New" charset="0"/>
              </a:rPr>
              <a:t>Even integers</a:t>
            </a:r>
          </a:p>
          <a:p>
            <a:pPr marL="285750" indent="-285750"/>
            <a:r>
              <a:rPr kumimoji="1" lang="en-US" sz="2100" b="1" dirty="0" err="1" smtClean="0">
                <a:solidFill>
                  <a:srgbClr val="FF0000"/>
                </a:solidFill>
                <a:latin typeface="Courier New" charset="0"/>
                <a:ea typeface="Courier New" charset="0"/>
                <a:cs typeface="Courier New" charset="0"/>
                <a:sym typeface="Symbol" charset="2"/>
              </a:rPr>
              <a:t>f:Int</a:t>
            </a:r>
            <a:r>
              <a:rPr kumimoji="1" lang="en-US" sz="2100" b="1" dirty="0" smtClean="0">
                <a:solidFill>
                  <a:srgbClr val="FF0000"/>
                </a:solidFill>
                <a:latin typeface="Courier New" charset="0"/>
                <a:ea typeface="Courier New" charset="0"/>
                <a:cs typeface="Courier New" charset="0"/>
                <a:sym typeface="Symbol" charset="2"/>
              </a:rPr>
              <a:t> </a:t>
            </a:r>
            <a:r>
              <a:rPr kumimoji="1" lang="en-US" sz="2100" b="1" dirty="0" err="1" smtClean="0">
                <a:solidFill>
                  <a:srgbClr val="FF0000"/>
                </a:solidFill>
                <a:latin typeface="Courier New" charset="0"/>
                <a:ea typeface="Courier New" charset="0"/>
                <a:cs typeface="Courier New" charset="0"/>
                <a:sym typeface="Symbol" charset="2"/>
              </a:rPr>
              <a:t></a:t>
            </a:r>
            <a:r>
              <a:rPr kumimoji="1" lang="en-US" sz="2100" b="1" dirty="0" smtClean="0">
                <a:solidFill>
                  <a:srgbClr val="FF0000"/>
                </a:solidFill>
                <a:latin typeface="Courier New" charset="0"/>
                <a:ea typeface="Courier New" charset="0"/>
                <a:cs typeface="Courier New" charset="0"/>
                <a:sym typeface="Symbol" charset="2"/>
              </a:rPr>
              <a:t> </a:t>
            </a:r>
            <a:r>
              <a:rPr kumimoji="1" lang="en-US" sz="2100" b="1" dirty="0" err="1" smtClean="0">
                <a:solidFill>
                  <a:srgbClr val="FF0000"/>
                </a:solidFill>
                <a:latin typeface="Courier New" charset="0"/>
                <a:ea typeface="Courier New" charset="0"/>
                <a:cs typeface="Courier New" charset="0"/>
                <a:sym typeface="Symbol" charset="2"/>
              </a:rPr>
              <a:t>Int</a:t>
            </a:r>
            <a:r>
              <a:rPr kumimoji="1" lang="en-US" sz="2100" b="1" dirty="0" smtClean="0">
                <a:solidFill>
                  <a:srgbClr val="FF0000"/>
                </a:solidFill>
                <a:latin typeface="Courier New" charset="0"/>
                <a:ea typeface="Courier New" charset="0"/>
                <a:cs typeface="Courier New" charset="0"/>
                <a:sym typeface="Symbol" charset="2"/>
              </a:rPr>
              <a:t> |</a:t>
            </a:r>
            <a:r>
              <a:rPr kumimoji="1" lang="en-US" sz="2100" b="1" dirty="0" smtClean="0">
                <a:solidFill>
                  <a:srgbClr val="FF0000"/>
                </a:solidFill>
                <a:latin typeface="Courier New" charset="0"/>
                <a:ea typeface="Courier New" charset="0"/>
                <a:cs typeface="Courier New" charset="0"/>
                <a:sym typeface="Symbol" charset="2"/>
              </a:rPr>
              <a:t> </a:t>
            </a:r>
            <a:r>
              <a:rPr kumimoji="1" lang="en-US" sz="2100" b="1" dirty="0" err="1" smtClean="0">
                <a:solidFill>
                  <a:srgbClr val="FF0000"/>
                </a:solidFill>
                <a:latin typeface="Courier New" charset="0"/>
                <a:ea typeface="Courier New" charset="0"/>
                <a:cs typeface="Courier New" charset="0"/>
                <a:sym typeface="Symbol" charset="2"/>
              </a:rPr>
              <a:t>x</a:t>
            </a:r>
            <a:r>
              <a:rPr kumimoji="1" lang="en-US" sz="2100" b="1" dirty="0" smtClean="0">
                <a:solidFill>
                  <a:srgbClr val="FF0000"/>
                </a:solidFill>
                <a:latin typeface="Courier New" charset="0"/>
                <a:ea typeface="Courier New" charset="0"/>
                <a:cs typeface="Courier New" charset="0"/>
                <a:sym typeface="Symbol" charset="2"/>
              </a:rPr>
              <a:t>&gt;3 =&gt;          </a:t>
            </a:r>
          </a:p>
          <a:p>
            <a:pPr marL="285750" indent="-285750"/>
            <a:r>
              <a:rPr kumimoji="1" lang="en-US" sz="2100" b="1" dirty="0" smtClean="0">
                <a:solidFill>
                  <a:srgbClr val="FF0000"/>
                </a:solidFill>
                <a:latin typeface="Courier New" charset="0"/>
                <a:ea typeface="Courier New" charset="0"/>
                <a:cs typeface="Courier New" charset="0"/>
                <a:sym typeface="Symbol" charset="2"/>
              </a:rPr>
              <a:t>       </a:t>
            </a:r>
            <a:r>
              <a:rPr kumimoji="1" lang="en-US" sz="2100" b="1" dirty="0" err="1" smtClean="0">
                <a:solidFill>
                  <a:srgbClr val="FF0000"/>
                </a:solidFill>
                <a:latin typeface="Courier New" charset="0"/>
                <a:ea typeface="Courier New" charset="0"/>
                <a:cs typeface="Courier New" charset="0"/>
                <a:sym typeface="Symbol" charset="2"/>
              </a:rPr>
              <a:t>f(x</a:t>
            </a:r>
            <a:r>
              <a:rPr kumimoji="1" lang="en-US" sz="2100" b="1" dirty="0" smtClean="0">
                <a:solidFill>
                  <a:srgbClr val="FF0000"/>
                </a:solidFill>
                <a:latin typeface="Courier New" charset="0"/>
                <a:ea typeface="Courier New" charset="0"/>
                <a:cs typeface="Courier New" charset="0"/>
                <a:sym typeface="Symbol" charset="2"/>
              </a:rPr>
              <a:t>) &gt; </a:t>
            </a:r>
            <a:r>
              <a:rPr kumimoji="1" lang="en-US" sz="2100" b="1" dirty="0" err="1" smtClean="0">
                <a:solidFill>
                  <a:srgbClr val="FF0000"/>
                </a:solidFill>
                <a:latin typeface="Courier New" charset="0"/>
                <a:ea typeface="Courier New" charset="0"/>
                <a:cs typeface="Courier New" charset="0"/>
                <a:sym typeface="Symbol" charset="2"/>
              </a:rPr>
              <a:t>x</a:t>
            </a:r>
            <a:r>
              <a:rPr kumimoji="1" lang="en-US" sz="2100" b="1" dirty="0" smtClean="0">
                <a:solidFill>
                  <a:srgbClr val="FF0000"/>
                </a:solidFill>
                <a:latin typeface="Courier New" charset="0"/>
                <a:ea typeface="Courier New" charset="0"/>
                <a:cs typeface="Courier New" charset="0"/>
                <a:sym typeface="Symbol" charset="2"/>
              </a:rPr>
              <a:t> *(x+1)</a:t>
            </a:r>
            <a:endParaRPr kumimoji="1" lang="en-US" sz="2100" b="1" dirty="0">
              <a:solidFill>
                <a:srgbClr val="FF0000"/>
              </a:solidFill>
              <a:latin typeface="Courier New" charset="0"/>
              <a:ea typeface="Courier New" charset="0"/>
              <a:cs typeface="Courier New" charset="0"/>
            </a:endParaRPr>
          </a:p>
        </p:txBody>
      </p:sp>
      <p:sp>
        <p:nvSpPr>
          <p:cNvPr id="10" name="Rounded Rectangular Callout 9"/>
          <p:cNvSpPr/>
          <p:nvPr/>
        </p:nvSpPr>
        <p:spPr>
          <a:xfrm>
            <a:off x="1225177" y="5597067"/>
            <a:ext cx="6828116" cy="783193"/>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marL="342900">
              <a:buFont typeface="Monotype Sorts" charset="2"/>
              <a:buNone/>
            </a:pPr>
            <a:r>
              <a:rPr kumimoji="1" lang="en-US" sz="2000" dirty="0" smtClean="0">
                <a:solidFill>
                  <a:schemeClr val="bg1"/>
                </a:solidFill>
                <a:latin typeface="Comic Sans MS" charset="0"/>
                <a:ea typeface="Comic Sans MS" charset="0"/>
                <a:cs typeface="Comic Sans MS" charset="0"/>
              </a:rPr>
              <a:t>Distinction between </a:t>
            </a:r>
            <a:r>
              <a:rPr kumimoji="1" lang="en-US" sz="2000" dirty="0" smtClean="0">
                <a:solidFill>
                  <a:schemeClr val="bg1"/>
                </a:solidFill>
                <a:latin typeface="Comic Sans MS" charset="0"/>
                <a:ea typeface="Comic Sans MS" charset="0"/>
                <a:cs typeface="Comic Sans MS" charset="0"/>
              </a:rPr>
              <a:t>sets of values </a:t>
            </a:r>
            <a:r>
              <a:rPr kumimoji="1" lang="en-US" sz="2000" dirty="0" smtClean="0">
                <a:solidFill>
                  <a:schemeClr val="bg1"/>
                </a:solidFill>
                <a:latin typeface="Comic Sans MS" charset="0"/>
                <a:ea typeface="Comic Sans MS" charset="0"/>
                <a:cs typeface="Comic Sans MS" charset="0"/>
              </a:rPr>
              <a:t>that are types and sets that are not types is </a:t>
            </a:r>
            <a:r>
              <a:rPr kumimoji="1" lang="en-US" sz="2000" i="1" dirty="0" smtClean="0">
                <a:solidFill>
                  <a:schemeClr val="bg1"/>
                </a:solidFill>
                <a:latin typeface="Comic Sans MS" charset="0"/>
                <a:ea typeface="Comic Sans MS" charset="0"/>
                <a:cs typeface="Comic Sans MS" charset="0"/>
              </a:rPr>
              <a:t>language dependent</a:t>
            </a:r>
            <a:r>
              <a:rPr kumimoji="1" lang="en-US" sz="2000" dirty="0" smtClean="0">
                <a:solidFill>
                  <a:schemeClr val="bg1"/>
                </a:solidFill>
                <a:latin typeface="Comic Sans MS" charset="0"/>
                <a:ea typeface="Comic Sans MS" charset="0"/>
                <a:cs typeface="Comic Sans MS" charset="0"/>
              </a:rPr>
              <a:t>.</a:t>
            </a:r>
            <a:endParaRPr kumimoji="1" lang="en-US" sz="2000" dirty="0">
              <a:solidFill>
                <a:schemeClr val="bg1"/>
              </a:solidFill>
              <a:latin typeface="Comic Sans MS" charset="0"/>
              <a:ea typeface="Comic Sans MS" charset="0"/>
              <a:cs typeface="Comic Sans MS"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55600" y="274638"/>
            <a:ext cx="8534400" cy="1143000"/>
          </a:xfrm>
        </p:spPr>
        <p:txBody>
          <a:bodyPr/>
          <a:lstStyle/>
          <a:p>
            <a:r>
              <a:rPr lang="en-US" sz="4000" dirty="0" smtClean="0"/>
              <a:t>Type Inference with </a:t>
            </a:r>
            <a:r>
              <a:rPr lang="en-US" sz="4000" dirty="0" err="1" smtClean="0"/>
              <a:t>Datatypes</a:t>
            </a:r>
            <a:endParaRPr lang="en-US" sz="4300" dirty="0"/>
          </a:p>
        </p:txBody>
      </p:sp>
      <p:sp>
        <p:nvSpPr>
          <p:cNvPr id="3" name="Content Placeholder 2"/>
          <p:cNvSpPr>
            <a:spLocks noGrp="1"/>
          </p:cNvSpPr>
          <p:nvPr>
            <p:ph idx="1"/>
          </p:nvPr>
        </p:nvSpPr>
        <p:spPr/>
        <p:txBody>
          <a:bodyPr/>
          <a:lstStyle/>
          <a:p>
            <a:r>
              <a:rPr lang="en-US" dirty="0" smtClean="0"/>
              <a:t>Example:</a:t>
            </a:r>
          </a:p>
          <a:p>
            <a:r>
              <a:rPr lang="en-US" dirty="0" smtClean="0"/>
              <a:t>Step 3: Solve Constraints</a:t>
            </a:r>
            <a:endParaRPr lang="en-US" dirty="0" smtClean="0"/>
          </a:p>
        </p:txBody>
      </p:sp>
      <p:sp>
        <p:nvSpPr>
          <p:cNvPr id="7" name="TextBox 6"/>
          <p:cNvSpPr txBox="1">
            <a:spLocks noChangeArrowheads="1"/>
          </p:cNvSpPr>
          <p:nvPr/>
        </p:nvSpPr>
        <p:spPr bwMode="auto">
          <a:xfrm>
            <a:off x="2819400" y="1714500"/>
            <a:ext cx="5257800" cy="369332"/>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smtClean="0">
                <a:solidFill>
                  <a:srgbClr val="000000"/>
                </a:solidFill>
                <a:latin typeface="Courier New"/>
                <a:cs typeface="Courier New"/>
              </a:rPr>
              <a:t>length (</a:t>
            </a:r>
            <a:r>
              <a:rPr lang="en-US" b="1" dirty="0" err="1" smtClean="0">
                <a:solidFill>
                  <a:srgbClr val="000000"/>
                </a:solidFill>
                <a:latin typeface="Courier New"/>
                <a:cs typeface="Courier New"/>
              </a:rPr>
              <a:t>x:rest</a:t>
            </a:r>
            <a:r>
              <a:rPr lang="en-US" b="1" dirty="0" smtClean="0">
                <a:solidFill>
                  <a:srgbClr val="000000"/>
                </a:solidFill>
                <a:latin typeface="Courier New"/>
                <a:cs typeface="Courier New"/>
              </a:rPr>
              <a:t>) = 1 + (length rest)</a:t>
            </a:r>
            <a:endParaRPr lang="en-US" b="1" dirty="0" smtClean="0">
              <a:solidFill>
                <a:srgbClr val="FF0000"/>
              </a:solidFill>
              <a:latin typeface="Courier New"/>
              <a:cs typeface="Courier New"/>
            </a:endParaRPr>
          </a:p>
        </p:txBody>
      </p:sp>
      <p:pic>
        <p:nvPicPr>
          <p:cNvPr id="6" name="Picture 5"/>
          <p:cNvPicPr>
            <a:picLocks noChangeAspect="1"/>
          </p:cNvPicPr>
          <p:nvPr/>
        </p:nvPicPr>
        <p:blipFill>
          <a:blip r:embed="rId3"/>
          <a:stretch>
            <a:fillRect/>
          </a:stretch>
        </p:blipFill>
        <p:spPr>
          <a:xfrm>
            <a:off x="355600" y="2908300"/>
            <a:ext cx="8565120" cy="3632200"/>
          </a:xfrm>
          <a:prstGeom prst="rect">
            <a:avLst/>
          </a:prstGeom>
        </p:spPr>
      </p:pic>
      <p:sp>
        <p:nvSpPr>
          <p:cNvPr id="8" name="Rectangle 7"/>
          <p:cNvSpPr/>
          <p:nvPr/>
        </p:nvSpPr>
        <p:spPr>
          <a:xfrm>
            <a:off x="5892800" y="2296353"/>
            <a:ext cx="3136900" cy="206210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dirty="0" smtClean="0">
                <a:solidFill>
                  <a:schemeClr val="bg2"/>
                </a:solidFill>
                <a:latin typeface="Courier"/>
                <a:cs typeface="Courier"/>
              </a:rPr>
              <a:t>t_0 = t_3 -&gt; t_10</a:t>
            </a:r>
          </a:p>
          <a:p>
            <a:r>
              <a:rPr lang="en-US" sz="1600" dirty="0" smtClean="0">
                <a:solidFill>
                  <a:schemeClr val="bg2"/>
                </a:solidFill>
                <a:latin typeface="Courier"/>
                <a:cs typeface="Courier"/>
              </a:rPr>
              <a:t>t_3 = t_2</a:t>
            </a:r>
          </a:p>
          <a:p>
            <a:r>
              <a:rPr lang="en-US" sz="1600" dirty="0" smtClean="0">
                <a:solidFill>
                  <a:schemeClr val="bg2"/>
                </a:solidFill>
                <a:latin typeface="Courier"/>
                <a:cs typeface="Courier"/>
              </a:rPr>
              <a:t>t_3 = [t_1]</a:t>
            </a:r>
          </a:p>
          <a:p>
            <a:r>
              <a:rPr lang="en-US" sz="1600" dirty="0" smtClean="0">
                <a:solidFill>
                  <a:schemeClr val="bg2"/>
                </a:solidFill>
                <a:latin typeface="Courier"/>
                <a:cs typeface="Courier"/>
              </a:rPr>
              <a:t>t_6 = t_9 -&gt; t_10</a:t>
            </a:r>
          </a:p>
          <a:p>
            <a:r>
              <a:rPr lang="en-US" sz="1600" dirty="0" smtClean="0">
                <a:solidFill>
                  <a:schemeClr val="bg2"/>
                </a:solidFill>
                <a:latin typeface="Courier"/>
                <a:cs typeface="Courier"/>
              </a:rPr>
              <a:t>t_4 = t_5 -&gt; t_6</a:t>
            </a:r>
          </a:p>
          <a:p>
            <a:r>
              <a:rPr lang="en-US" sz="1600" dirty="0" smtClean="0">
                <a:solidFill>
                  <a:schemeClr val="bg2"/>
                </a:solidFill>
                <a:latin typeface="Courier"/>
                <a:cs typeface="Courier"/>
              </a:rPr>
              <a:t>t_4 = </a:t>
            </a:r>
            <a:r>
              <a:rPr lang="en-US" sz="1600" dirty="0" err="1" smtClean="0">
                <a:solidFill>
                  <a:schemeClr val="bg2"/>
                </a:solidFill>
                <a:latin typeface="Courier"/>
                <a:cs typeface="Courier"/>
              </a:rPr>
              <a:t>Int</a:t>
            </a:r>
            <a:r>
              <a:rPr lang="en-US" sz="1600" dirty="0" smtClean="0">
                <a:solidFill>
                  <a:schemeClr val="bg2"/>
                </a:solidFill>
                <a:latin typeface="Courier"/>
                <a:cs typeface="Courier"/>
              </a:rPr>
              <a:t> -&gt; </a:t>
            </a:r>
            <a:r>
              <a:rPr lang="en-US" sz="1600" dirty="0" err="1" smtClean="0">
                <a:solidFill>
                  <a:schemeClr val="bg2"/>
                </a:solidFill>
                <a:latin typeface="Courier"/>
                <a:cs typeface="Courier"/>
              </a:rPr>
              <a:t>Int</a:t>
            </a:r>
            <a:r>
              <a:rPr lang="en-US" sz="1600" dirty="0" smtClean="0">
                <a:solidFill>
                  <a:schemeClr val="bg2"/>
                </a:solidFill>
                <a:latin typeface="Courier"/>
                <a:cs typeface="Courier"/>
              </a:rPr>
              <a:t> -&gt; </a:t>
            </a:r>
            <a:r>
              <a:rPr lang="en-US" sz="1600" dirty="0" err="1" smtClean="0">
                <a:solidFill>
                  <a:schemeClr val="bg2"/>
                </a:solidFill>
                <a:latin typeface="Courier"/>
                <a:cs typeface="Courier"/>
              </a:rPr>
              <a:t>Int</a:t>
            </a:r>
            <a:endParaRPr lang="en-US" sz="1600" dirty="0" smtClean="0">
              <a:solidFill>
                <a:schemeClr val="bg2"/>
              </a:solidFill>
              <a:latin typeface="Courier"/>
              <a:cs typeface="Courier"/>
            </a:endParaRPr>
          </a:p>
          <a:p>
            <a:r>
              <a:rPr lang="en-US" sz="1600" dirty="0" smtClean="0">
                <a:solidFill>
                  <a:schemeClr val="bg2"/>
                </a:solidFill>
                <a:latin typeface="Courier"/>
                <a:cs typeface="Courier"/>
              </a:rPr>
              <a:t>t_5 = </a:t>
            </a:r>
            <a:r>
              <a:rPr lang="en-US" sz="1600" dirty="0" err="1" smtClean="0">
                <a:solidFill>
                  <a:schemeClr val="bg2"/>
                </a:solidFill>
                <a:latin typeface="Courier"/>
                <a:cs typeface="Courier"/>
              </a:rPr>
              <a:t>Int</a:t>
            </a:r>
            <a:endParaRPr lang="en-US" sz="1600" dirty="0" smtClean="0">
              <a:solidFill>
                <a:schemeClr val="bg2"/>
              </a:solidFill>
              <a:latin typeface="Courier"/>
              <a:cs typeface="Courier"/>
            </a:endParaRPr>
          </a:p>
          <a:p>
            <a:r>
              <a:rPr lang="en-US" sz="1600" dirty="0" smtClean="0">
                <a:solidFill>
                  <a:schemeClr val="bg2"/>
                </a:solidFill>
                <a:latin typeface="Courier"/>
                <a:cs typeface="Courier"/>
              </a:rPr>
              <a:t>t_0 = t_2 -&gt; t_9</a:t>
            </a:r>
          </a:p>
        </p:txBody>
      </p:sp>
      <p:sp>
        <p:nvSpPr>
          <p:cNvPr id="9" name="Rectangle 8"/>
          <p:cNvSpPr/>
          <p:nvPr/>
        </p:nvSpPr>
        <p:spPr>
          <a:xfrm>
            <a:off x="292100" y="6254237"/>
            <a:ext cx="2743200" cy="36933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solidFill>
                  <a:schemeClr val="bg2"/>
                </a:solidFill>
                <a:latin typeface="Courier"/>
                <a:cs typeface="Courier"/>
              </a:rPr>
              <a:t>t_0 </a:t>
            </a:r>
            <a:r>
              <a:rPr lang="en-US" dirty="0" smtClean="0">
                <a:solidFill>
                  <a:schemeClr val="bg2"/>
                </a:solidFill>
                <a:latin typeface="Courier"/>
                <a:cs typeface="Courier"/>
              </a:rPr>
              <a:t>=</a:t>
            </a:r>
            <a:r>
              <a:rPr lang="en-US" dirty="0" smtClean="0">
                <a:solidFill>
                  <a:schemeClr val="bg2"/>
                </a:solidFill>
                <a:latin typeface="Courier"/>
                <a:cs typeface="Courier"/>
              </a:rPr>
              <a:t> [t_1] </a:t>
            </a:r>
            <a:r>
              <a:rPr lang="en-US" dirty="0" smtClean="0">
                <a:solidFill>
                  <a:schemeClr val="bg2"/>
                </a:solidFill>
                <a:latin typeface="Courier"/>
                <a:cs typeface="Courier"/>
              </a:rPr>
              <a:t>-&gt; </a:t>
            </a:r>
            <a:r>
              <a:rPr lang="en-US" dirty="0" err="1" smtClean="0">
                <a:solidFill>
                  <a:schemeClr val="bg2"/>
                </a:solidFill>
                <a:latin typeface="Courier"/>
                <a:cs typeface="Courier"/>
              </a:rPr>
              <a:t>Int</a:t>
            </a:r>
            <a:endParaRPr lang="en-US" dirty="0" smtClean="0">
              <a:solidFill>
                <a:schemeClr val="bg2"/>
              </a:solidFill>
              <a:latin typeface="Courier"/>
              <a:cs typeface="Courier"/>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58738"/>
            <a:ext cx="8229600" cy="1143000"/>
          </a:xfrm>
        </p:spPr>
        <p:txBody>
          <a:bodyPr/>
          <a:lstStyle/>
          <a:p>
            <a:pPr eaLnBrk="1" hangingPunct="1">
              <a:defRPr/>
            </a:pPr>
            <a:r>
              <a:rPr lang="en-US" dirty="0" smtClean="0"/>
              <a:t>Multiple Clauses</a:t>
            </a:r>
            <a:endParaRPr lang="en-US" dirty="0"/>
          </a:p>
        </p:txBody>
      </p:sp>
      <p:sp>
        <p:nvSpPr>
          <p:cNvPr id="40963" name="Rectangle 3"/>
          <p:cNvSpPr>
            <a:spLocks noGrp="1" noChangeArrowheads="1"/>
          </p:cNvSpPr>
          <p:nvPr>
            <p:ph type="body" idx="1"/>
          </p:nvPr>
        </p:nvSpPr>
        <p:spPr>
          <a:xfrm>
            <a:off x="431800" y="1168400"/>
            <a:ext cx="8534400" cy="5257800"/>
          </a:xfrm>
        </p:spPr>
        <p:txBody>
          <a:bodyPr/>
          <a:lstStyle/>
          <a:p>
            <a:pPr eaLnBrk="1" hangingPunct="1">
              <a:spcAft>
                <a:spcPct val="0"/>
              </a:spcAft>
              <a:buFont typeface="Wingdings 2" charset="2"/>
              <a:buChar char=""/>
            </a:pPr>
            <a:r>
              <a:rPr lang="en-US" dirty="0" smtClean="0">
                <a:latin typeface="Comic Sans MS" charset="0"/>
              </a:rPr>
              <a:t>Function with multiple clauses</a:t>
            </a:r>
            <a:endParaRPr lang="en-US" dirty="0" smtClean="0">
              <a:latin typeface="Comic Sans MS" charset="0"/>
            </a:endParaRPr>
          </a:p>
          <a:p>
            <a:pPr lvl="1" eaLnBrk="1" hangingPunct="1">
              <a:buFontTx/>
              <a:buNone/>
            </a:pPr>
            <a:endParaRPr lang="en-US" sz="2000" b="1" dirty="0" smtClean="0">
              <a:solidFill>
                <a:srgbClr val="CEB966"/>
              </a:solidFill>
              <a:latin typeface="Courier New" charset="0"/>
              <a:ea typeface="Courier New" charset="0"/>
              <a:cs typeface="Courier New" charset="0"/>
            </a:endParaRPr>
          </a:p>
          <a:p>
            <a:pPr eaLnBrk="1" hangingPunct="1">
              <a:spcAft>
                <a:spcPct val="0"/>
              </a:spcAft>
              <a:buFont typeface="Wingdings 2" charset="2"/>
              <a:buChar char=""/>
            </a:pPr>
            <a:endParaRPr lang="en-US" sz="2000" b="1" dirty="0" smtClean="0">
              <a:solidFill>
                <a:srgbClr val="CEB966"/>
              </a:solidFill>
              <a:latin typeface="Courier New" charset="0"/>
              <a:ea typeface="Courier New" charset="0"/>
              <a:cs typeface="Courier New" charset="0"/>
            </a:endParaRPr>
          </a:p>
          <a:p>
            <a:pPr eaLnBrk="1" hangingPunct="1">
              <a:spcAft>
                <a:spcPct val="0"/>
              </a:spcAft>
              <a:buFont typeface="Wingdings 2" charset="2"/>
              <a:buChar char=""/>
            </a:pPr>
            <a:r>
              <a:rPr lang="en-US" dirty="0" smtClean="0">
                <a:latin typeface="Comic Sans MS" charset="0"/>
              </a:rPr>
              <a:t>Infer </a:t>
            </a:r>
            <a:r>
              <a:rPr lang="en-US" dirty="0" smtClean="0">
                <a:latin typeface="Comic Sans MS" charset="0"/>
              </a:rPr>
              <a:t>type of each branch</a:t>
            </a:r>
          </a:p>
          <a:p>
            <a:pPr lvl="1" eaLnBrk="1" hangingPunct="1"/>
            <a:r>
              <a:rPr lang="en-US" dirty="0" smtClean="0">
                <a:latin typeface="Comic Sans MS" charset="0"/>
              </a:rPr>
              <a:t>First branch:     			</a:t>
            </a:r>
            <a:r>
              <a:rPr lang="en-US" dirty="0" smtClean="0">
                <a:latin typeface="Comic Sans MS" charset="0"/>
              </a:rPr>
              <a:t>	</a:t>
            </a:r>
          </a:p>
          <a:p>
            <a:pPr lvl="1" eaLnBrk="1" hangingPunct="1"/>
            <a:endParaRPr lang="en-US" b="1" dirty="0" smtClean="0">
              <a:solidFill>
                <a:schemeClr val="accent1"/>
              </a:solidFill>
              <a:latin typeface="Courier New" charset="0"/>
              <a:ea typeface="Courier New" charset="0"/>
              <a:cs typeface="Courier New" charset="0"/>
              <a:sym typeface="Symbol" charset="2"/>
            </a:endParaRPr>
          </a:p>
          <a:p>
            <a:pPr lvl="1" eaLnBrk="1" hangingPunct="1"/>
            <a:r>
              <a:rPr lang="en-US" dirty="0" smtClean="0">
                <a:latin typeface="Comic Sans MS" charset="0"/>
              </a:rPr>
              <a:t>Second branch</a:t>
            </a:r>
            <a:r>
              <a:rPr lang="en-US" dirty="0" smtClean="0">
                <a:latin typeface="Comic Sans MS" charset="0"/>
              </a:rPr>
              <a:t>: 			</a:t>
            </a:r>
            <a:r>
              <a:rPr lang="en-US" dirty="0" smtClean="0">
                <a:latin typeface="Comic Sans MS" charset="0"/>
              </a:rPr>
              <a:t>	</a:t>
            </a:r>
          </a:p>
          <a:p>
            <a:pPr lvl="1" eaLnBrk="1" hangingPunct="1"/>
            <a:endParaRPr lang="en-US" b="1" dirty="0" smtClean="0">
              <a:solidFill>
                <a:schemeClr val="accent1"/>
              </a:solidFill>
              <a:latin typeface="Courier New" charset="0"/>
              <a:ea typeface="Courier New" charset="0"/>
              <a:cs typeface="Courier New" charset="0"/>
            </a:endParaRPr>
          </a:p>
          <a:p>
            <a:pPr eaLnBrk="1" hangingPunct="1">
              <a:spcAft>
                <a:spcPct val="0"/>
              </a:spcAft>
              <a:buFont typeface="Wingdings 2" charset="2"/>
              <a:buChar char=""/>
            </a:pPr>
            <a:r>
              <a:rPr lang="en-US" dirty="0" smtClean="0">
                <a:latin typeface="Comic Sans MS" charset="0"/>
              </a:rPr>
              <a:t>Combine by equating types of two branches:                </a:t>
            </a:r>
            <a:r>
              <a:rPr lang="en-US" dirty="0" smtClean="0">
                <a:latin typeface="Comic Sans MS" charset="0"/>
              </a:rPr>
              <a:t>	</a:t>
            </a:r>
            <a:endParaRPr lang="en-US" sz="2400" b="1" dirty="0">
              <a:latin typeface="Comic Sans MS" charset="0"/>
            </a:endParaRPr>
          </a:p>
        </p:txBody>
      </p:sp>
      <p:sp>
        <p:nvSpPr>
          <p:cNvPr id="4" name="TextBox 3"/>
          <p:cNvSpPr txBox="1">
            <a:spLocks noChangeArrowheads="1"/>
          </p:cNvSpPr>
          <p:nvPr/>
        </p:nvSpPr>
        <p:spPr bwMode="auto">
          <a:xfrm>
            <a:off x="1790700" y="1828800"/>
            <a:ext cx="54864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smtClean="0">
                <a:solidFill>
                  <a:srgbClr val="000000"/>
                </a:solidFill>
                <a:latin typeface="Courier New"/>
                <a:cs typeface="Courier New"/>
              </a:rPr>
              <a:t>append ([],</a:t>
            </a:r>
            <a:r>
              <a:rPr lang="en-US" b="1" dirty="0" err="1" smtClean="0">
                <a:solidFill>
                  <a:srgbClr val="000000"/>
                </a:solidFill>
                <a:latin typeface="Courier New"/>
                <a:cs typeface="Courier New"/>
              </a:rPr>
              <a:t>r</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r</a:t>
            </a:r>
            <a:endParaRPr lang="en-US" b="1" dirty="0" smtClean="0">
              <a:solidFill>
                <a:srgbClr val="000000"/>
              </a:solidFill>
              <a:latin typeface="Courier New"/>
              <a:cs typeface="Courier New"/>
            </a:endParaRPr>
          </a:p>
          <a:p>
            <a:pPr marL="411480" indent="-283464" fontAlgn="auto">
              <a:spcAft>
                <a:spcPts val="0"/>
              </a:spcAft>
              <a:defRPr/>
            </a:pPr>
            <a:r>
              <a:rPr lang="en-US" b="1" dirty="0" smtClean="0">
                <a:solidFill>
                  <a:srgbClr val="000000"/>
                </a:solidFill>
                <a:latin typeface="Courier New"/>
                <a:cs typeface="Courier New"/>
              </a:rPr>
              <a:t>append (</a:t>
            </a:r>
            <a:r>
              <a:rPr lang="en-US" b="1" dirty="0" err="1" smtClean="0">
                <a:solidFill>
                  <a:srgbClr val="000000"/>
                </a:solidFill>
                <a:latin typeface="Courier New"/>
                <a:cs typeface="Courier New"/>
              </a:rPr>
              <a:t>x:xs</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r</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 append (</a:t>
            </a:r>
            <a:r>
              <a:rPr lang="en-US" b="1" dirty="0" err="1" smtClean="0">
                <a:solidFill>
                  <a:srgbClr val="000000"/>
                </a:solidFill>
                <a:latin typeface="Courier New"/>
                <a:cs typeface="Courier New"/>
              </a:rPr>
              <a:t>xs</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r</a:t>
            </a:r>
            <a:r>
              <a:rPr lang="en-US" b="1" dirty="0" smtClean="0">
                <a:solidFill>
                  <a:srgbClr val="000000"/>
                </a:solidFill>
                <a:latin typeface="Courier New"/>
                <a:cs typeface="Courier New"/>
              </a:rPr>
              <a:t>)</a:t>
            </a:r>
            <a:endParaRPr lang="en-US" b="1" dirty="0" smtClean="0">
              <a:solidFill>
                <a:srgbClr val="000000"/>
              </a:solidFill>
              <a:latin typeface="Courier New"/>
              <a:cs typeface="Courier New"/>
            </a:endParaRPr>
          </a:p>
        </p:txBody>
      </p:sp>
      <p:sp>
        <p:nvSpPr>
          <p:cNvPr id="5" name="TextBox 4"/>
          <p:cNvSpPr txBox="1">
            <a:spLocks noChangeArrowheads="1"/>
          </p:cNvSpPr>
          <p:nvPr/>
        </p:nvSpPr>
        <p:spPr bwMode="auto">
          <a:xfrm>
            <a:off x="1778000" y="3695700"/>
            <a:ext cx="5486400" cy="369332"/>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smtClean="0">
                <a:solidFill>
                  <a:srgbClr val="000000"/>
                </a:solidFill>
                <a:latin typeface="Courier New"/>
                <a:cs typeface="Courier New"/>
              </a:rPr>
              <a:t>&gt; append :: ([t_1], t_2) -&gt; t_2</a:t>
            </a:r>
            <a:endParaRPr lang="en-US" b="1" dirty="0" smtClean="0">
              <a:solidFill>
                <a:srgbClr val="FF0000"/>
              </a:solidFill>
              <a:latin typeface="Courier New"/>
              <a:cs typeface="Courier New"/>
            </a:endParaRPr>
          </a:p>
        </p:txBody>
      </p:sp>
      <p:sp>
        <p:nvSpPr>
          <p:cNvPr id="6" name="TextBox 5"/>
          <p:cNvSpPr txBox="1">
            <a:spLocks noChangeArrowheads="1"/>
          </p:cNvSpPr>
          <p:nvPr/>
        </p:nvSpPr>
        <p:spPr bwMode="auto">
          <a:xfrm>
            <a:off x="1778000" y="4711700"/>
            <a:ext cx="5486400" cy="369332"/>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smtClean="0">
                <a:solidFill>
                  <a:srgbClr val="000000"/>
                </a:solidFill>
                <a:latin typeface="Courier New"/>
                <a:cs typeface="Courier New"/>
              </a:rPr>
              <a:t>&gt; append :: ([t_3], t_4) -&gt; </a:t>
            </a:r>
            <a:r>
              <a:rPr lang="en-US" b="1" smtClean="0">
                <a:solidFill>
                  <a:srgbClr val="000000"/>
                </a:solidFill>
                <a:latin typeface="Courier New"/>
                <a:cs typeface="Courier New"/>
              </a:rPr>
              <a:t>[t_3]</a:t>
            </a:r>
            <a:endParaRPr lang="en-US" b="1" dirty="0" smtClean="0">
              <a:solidFill>
                <a:srgbClr val="FF0000"/>
              </a:solidFill>
              <a:latin typeface="Courier New"/>
              <a:cs typeface="Courier New"/>
            </a:endParaRPr>
          </a:p>
        </p:txBody>
      </p:sp>
      <p:sp>
        <p:nvSpPr>
          <p:cNvPr id="7" name="TextBox 6"/>
          <p:cNvSpPr txBox="1">
            <a:spLocks noChangeArrowheads="1"/>
          </p:cNvSpPr>
          <p:nvPr/>
        </p:nvSpPr>
        <p:spPr bwMode="auto">
          <a:xfrm>
            <a:off x="1790700" y="5803900"/>
            <a:ext cx="5486400" cy="369332"/>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smtClean="0">
                <a:solidFill>
                  <a:srgbClr val="000000"/>
                </a:solidFill>
                <a:latin typeface="Courier New"/>
                <a:cs typeface="Courier New"/>
              </a:rPr>
              <a:t>&gt; append :: ([t_1], [t_1]) -&gt; [t_1]</a:t>
            </a:r>
            <a:endParaRPr lang="en-US" b="1" dirty="0" smtClean="0">
              <a:solidFill>
                <a:srgbClr val="FF0000"/>
              </a:solidFill>
              <a:latin typeface="Courier New"/>
              <a:cs typeface="Courier New"/>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58738"/>
            <a:ext cx="8229600" cy="1143000"/>
          </a:xfrm>
        </p:spPr>
        <p:txBody>
          <a:bodyPr/>
          <a:lstStyle/>
          <a:p>
            <a:pPr eaLnBrk="1" hangingPunct="1">
              <a:defRPr/>
            </a:pPr>
            <a:r>
              <a:rPr lang="en-US" dirty="0" smtClean="0"/>
              <a:t>Most General Type</a:t>
            </a:r>
            <a:endParaRPr lang="en-US" dirty="0"/>
          </a:p>
        </p:txBody>
      </p:sp>
      <p:sp>
        <p:nvSpPr>
          <p:cNvPr id="41987" name="Rectangle 3"/>
          <p:cNvSpPr>
            <a:spLocks noGrp="1" noChangeArrowheads="1"/>
          </p:cNvSpPr>
          <p:nvPr>
            <p:ph type="body" idx="1"/>
          </p:nvPr>
        </p:nvSpPr>
        <p:spPr>
          <a:xfrm>
            <a:off x="234950" y="1168400"/>
            <a:ext cx="8674100" cy="5257800"/>
          </a:xfrm>
        </p:spPr>
        <p:txBody>
          <a:bodyPr/>
          <a:lstStyle/>
          <a:p>
            <a:pPr eaLnBrk="1" hangingPunct="1">
              <a:spcAft>
                <a:spcPct val="0"/>
              </a:spcAft>
              <a:buFont typeface="Wingdings 2" charset="2"/>
              <a:buChar char=""/>
            </a:pPr>
            <a:r>
              <a:rPr lang="en-US" dirty="0" smtClean="0">
                <a:latin typeface="Comic Sans MS" charset="0"/>
              </a:rPr>
              <a:t>Type inference is </a:t>
            </a:r>
            <a:r>
              <a:rPr lang="en-US" dirty="0" smtClean="0">
                <a:solidFill>
                  <a:srgbClr val="FFFF00"/>
                </a:solidFill>
                <a:latin typeface="Comic Sans MS" charset="0"/>
              </a:rPr>
              <a:t>guaranteed </a:t>
            </a:r>
            <a:r>
              <a:rPr lang="en-US" dirty="0" smtClean="0">
                <a:latin typeface="Comic Sans MS" charset="0"/>
              </a:rPr>
              <a:t>to produce the </a:t>
            </a:r>
            <a:r>
              <a:rPr lang="en-US" i="1" dirty="0" smtClean="0">
                <a:solidFill>
                  <a:srgbClr val="FFFF00"/>
                </a:solidFill>
                <a:latin typeface="Comic Sans MS" charset="0"/>
              </a:rPr>
              <a:t>most general type</a:t>
            </a:r>
            <a:r>
              <a:rPr lang="en-US" dirty="0" smtClean="0">
                <a:latin typeface="Comic Sans MS" charset="0"/>
              </a:rPr>
              <a:t>:</a:t>
            </a:r>
            <a:endParaRPr lang="en-US" dirty="0" smtClean="0">
              <a:latin typeface="Comic Sans MS" charset="0"/>
            </a:endParaRPr>
          </a:p>
          <a:p>
            <a:pPr lvl="1" eaLnBrk="1" hangingPunct="1">
              <a:buFontTx/>
              <a:buNone/>
            </a:pPr>
            <a:endParaRPr lang="en-US" sz="2000" b="1" dirty="0" smtClean="0">
              <a:solidFill>
                <a:srgbClr val="CEB966"/>
              </a:solidFill>
              <a:latin typeface="Courier New" charset="0"/>
              <a:ea typeface="Courier New" charset="0"/>
              <a:cs typeface="Courier New" charset="0"/>
            </a:endParaRPr>
          </a:p>
          <a:p>
            <a:pPr eaLnBrk="1" hangingPunct="1">
              <a:spcAft>
                <a:spcPct val="0"/>
              </a:spcAft>
              <a:buFont typeface="Wingdings 2" charset="2"/>
              <a:buChar char=""/>
            </a:pPr>
            <a:endParaRPr lang="en-US" sz="2000" b="1" dirty="0" smtClean="0">
              <a:solidFill>
                <a:srgbClr val="CEB966"/>
              </a:solidFill>
              <a:latin typeface="Courier New" charset="0"/>
              <a:ea typeface="Courier New" charset="0"/>
              <a:cs typeface="Courier New" charset="0"/>
            </a:endParaRPr>
          </a:p>
          <a:p>
            <a:pPr eaLnBrk="1" hangingPunct="1">
              <a:spcAft>
                <a:spcPct val="0"/>
              </a:spcAft>
              <a:buFont typeface="Wingdings 2" charset="2"/>
              <a:buChar char=""/>
            </a:pPr>
            <a:r>
              <a:rPr lang="en-US" dirty="0" smtClean="0">
                <a:latin typeface="Comic Sans MS" charset="0"/>
              </a:rPr>
              <a:t>Function </a:t>
            </a:r>
            <a:r>
              <a:rPr lang="en-US" dirty="0" smtClean="0">
                <a:latin typeface="Comic Sans MS" charset="0"/>
              </a:rPr>
              <a:t>has many other, less general types</a:t>
            </a:r>
            <a:r>
              <a:rPr lang="en-US" dirty="0" smtClean="0">
                <a:latin typeface="Comic Sans MS" charset="0"/>
              </a:rPr>
              <a:t>:</a:t>
            </a:r>
          </a:p>
          <a:p>
            <a:pPr eaLnBrk="1" hangingPunct="1">
              <a:spcAft>
                <a:spcPct val="0"/>
              </a:spcAft>
              <a:buFont typeface="Wingdings 2" charset="2"/>
              <a:buChar char=""/>
            </a:pPr>
            <a:endParaRPr lang="en-US" dirty="0" smtClean="0">
              <a:latin typeface="Comic Sans MS" charset="0"/>
            </a:endParaRPr>
          </a:p>
          <a:p>
            <a:pPr eaLnBrk="1" hangingPunct="1">
              <a:spcAft>
                <a:spcPct val="0"/>
              </a:spcAft>
              <a:buFont typeface="Wingdings 2" charset="2"/>
              <a:buChar char=""/>
            </a:pPr>
            <a:endParaRPr lang="en-US" dirty="0" smtClean="0">
              <a:latin typeface="Comic Sans MS" charset="0"/>
            </a:endParaRPr>
          </a:p>
          <a:p>
            <a:pPr eaLnBrk="1" hangingPunct="1">
              <a:spcAft>
                <a:spcPct val="0"/>
              </a:spcAft>
              <a:buFont typeface="Wingdings 2" charset="2"/>
              <a:buChar char=""/>
            </a:pPr>
            <a:r>
              <a:rPr lang="en-US" dirty="0" smtClean="0">
                <a:latin typeface="Comic Sans MS" charset="0"/>
                <a:ea typeface="Courier New" charset="0"/>
                <a:cs typeface="Courier New" charset="0"/>
                <a:sym typeface="Symbol" charset="2"/>
              </a:rPr>
              <a:t>Less </a:t>
            </a:r>
            <a:r>
              <a:rPr lang="en-US" dirty="0" smtClean="0">
                <a:latin typeface="Comic Sans MS" charset="0"/>
                <a:ea typeface="Courier New" charset="0"/>
                <a:cs typeface="Courier New" charset="0"/>
                <a:sym typeface="Symbol" charset="2"/>
              </a:rPr>
              <a:t>general types are all </a:t>
            </a:r>
            <a:r>
              <a:rPr lang="en-US" i="1" dirty="0" smtClean="0">
                <a:solidFill>
                  <a:srgbClr val="FFFF00"/>
                </a:solidFill>
                <a:latin typeface="Comic Sans MS" charset="0"/>
                <a:ea typeface="Courier New" charset="0"/>
                <a:cs typeface="Courier New" charset="0"/>
                <a:sym typeface="Symbol" charset="2"/>
              </a:rPr>
              <a:t>instances </a:t>
            </a:r>
            <a:r>
              <a:rPr lang="en-US" dirty="0" smtClean="0">
                <a:latin typeface="Comic Sans MS" charset="0"/>
                <a:ea typeface="Courier New" charset="0"/>
                <a:cs typeface="Courier New" charset="0"/>
                <a:sym typeface="Symbol" charset="2"/>
              </a:rPr>
              <a:t>of most general type, also called the </a:t>
            </a:r>
            <a:r>
              <a:rPr lang="en-US" i="1" dirty="0" smtClean="0">
                <a:solidFill>
                  <a:srgbClr val="FFFF00"/>
                </a:solidFill>
                <a:latin typeface="Comic Sans MS" charset="0"/>
                <a:ea typeface="Courier New" charset="0"/>
                <a:cs typeface="Courier New" charset="0"/>
                <a:sym typeface="Symbol" charset="2"/>
              </a:rPr>
              <a:t>principal type</a:t>
            </a:r>
            <a:r>
              <a:rPr lang="en-US" dirty="0" smtClean="0">
                <a:latin typeface="Comic Sans MS" charset="0"/>
                <a:ea typeface="Courier New" charset="0"/>
                <a:cs typeface="Courier New" charset="0"/>
                <a:sym typeface="Symbol" charset="2"/>
              </a:rPr>
              <a:t>.</a:t>
            </a:r>
          </a:p>
        </p:txBody>
      </p:sp>
      <p:sp>
        <p:nvSpPr>
          <p:cNvPr id="4" name="TextBox 3"/>
          <p:cNvSpPr txBox="1">
            <a:spLocks noChangeArrowheads="1"/>
          </p:cNvSpPr>
          <p:nvPr/>
        </p:nvSpPr>
        <p:spPr bwMode="auto">
          <a:xfrm>
            <a:off x="1689100" y="2159000"/>
            <a:ext cx="5486400" cy="923330"/>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smtClean="0">
                <a:solidFill>
                  <a:srgbClr val="000000"/>
                </a:solidFill>
                <a:latin typeface="Courier New"/>
                <a:cs typeface="Courier New"/>
              </a:rPr>
              <a:t>map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  ) = []</a:t>
            </a:r>
          </a:p>
          <a:p>
            <a:pPr marL="411480" indent="-283464" fontAlgn="auto">
              <a:spcAft>
                <a:spcPts val="0"/>
              </a:spcAft>
              <a:defRPr/>
            </a:pPr>
            <a:r>
              <a:rPr lang="en-US" b="1" dirty="0" smtClean="0">
                <a:solidFill>
                  <a:srgbClr val="000000"/>
                </a:solidFill>
                <a:latin typeface="Courier New"/>
                <a:cs typeface="Courier New"/>
              </a:rPr>
              <a:t>map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x:xs</a:t>
            </a:r>
            <a:r>
              <a:rPr lang="en-US" b="1" dirty="0" smtClean="0">
                <a:solidFill>
                  <a:srgbClr val="000000"/>
                </a:solidFill>
                <a:latin typeface="Courier New"/>
                <a:cs typeface="Courier New"/>
              </a:rPr>
              <a:t>) =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 map (</a:t>
            </a:r>
            <a:r>
              <a:rPr lang="en-US" b="1" dirty="0" err="1" smtClean="0">
                <a:solidFill>
                  <a:srgbClr val="000000"/>
                </a:solidFill>
                <a:latin typeface="Courier New"/>
                <a:cs typeface="Courier New"/>
              </a:rPr>
              <a:t>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xs</a:t>
            </a:r>
            <a:r>
              <a:rPr lang="en-US" b="1" dirty="0" smtClean="0">
                <a:solidFill>
                  <a:srgbClr val="000000"/>
                </a:solidFill>
                <a:latin typeface="Courier New"/>
                <a:cs typeface="Courier New"/>
              </a:rPr>
              <a:t>)</a:t>
            </a:r>
          </a:p>
          <a:p>
            <a:pPr marL="411480" indent="-283464" fontAlgn="auto">
              <a:spcAft>
                <a:spcPts val="0"/>
              </a:spcAft>
              <a:defRPr/>
            </a:pPr>
            <a:r>
              <a:rPr lang="en-US" b="1" dirty="0" smtClean="0">
                <a:solidFill>
                  <a:srgbClr val="000000"/>
                </a:solidFill>
                <a:latin typeface="Courier New"/>
                <a:cs typeface="Courier New"/>
              </a:rPr>
              <a:t>&gt; map :: (t_1 -&gt; t_2, [t_1]) -&gt; [t_2]</a:t>
            </a:r>
          </a:p>
        </p:txBody>
      </p:sp>
      <p:sp>
        <p:nvSpPr>
          <p:cNvPr id="5" name="TextBox 4"/>
          <p:cNvSpPr txBox="1">
            <a:spLocks noChangeArrowheads="1"/>
          </p:cNvSpPr>
          <p:nvPr/>
        </p:nvSpPr>
        <p:spPr bwMode="auto">
          <a:xfrm>
            <a:off x="1676400" y="3937000"/>
            <a:ext cx="6286500" cy="923330"/>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smtClean="0">
                <a:solidFill>
                  <a:srgbClr val="000000"/>
                </a:solidFill>
                <a:latin typeface="Courier New"/>
                <a:cs typeface="Courier New"/>
              </a:rPr>
              <a:t>&gt; map :: (t_1  -&gt; </a:t>
            </a: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[t_1])  -&gt; [</a:t>
            </a: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a:t>
            </a:r>
          </a:p>
          <a:p>
            <a:pPr marL="411480" indent="-283464" fontAlgn="auto">
              <a:spcAft>
                <a:spcPts val="0"/>
              </a:spcAft>
              <a:defRPr/>
            </a:pPr>
            <a:r>
              <a:rPr lang="en-US" b="1" dirty="0" smtClean="0">
                <a:solidFill>
                  <a:srgbClr val="000000"/>
                </a:solidFill>
                <a:latin typeface="Courier New"/>
                <a:cs typeface="Courier New"/>
              </a:rPr>
              <a:t>&gt; map :: (</a:t>
            </a:r>
            <a:r>
              <a:rPr lang="en-US" b="1" dirty="0" err="1" smtClean="0">
                <a:solidFill>
                  <a:srgbClr val="000000"/>
                </a:solidFill>
                <a:latin typeface="Courier New"/>
                <a:cs typeface="Courier New"/>
              </a:rPr>
              <a:t>Bool</a:t>
            </a:r>
            <a:r>
              <a:rPr lang="en-US" b="1" dirty="0" smtClean="0">
                <a:solidFill>
                  <a:srgbClr val="000000"/>
                </a:solidFill>
                <a:latin typeface="Courier New"/>
                <a:cs typeface="Courier New"/>
              </a:rPr>
              <a:t> -&gt; t_2, [</a:t>
            </a:r>
            <a:r>
              <a:rPr lang="en-US" b="1" dirty="0" err="1" smtClean="0">
                <a:solidFill>
                  <a:srgbClr val="000000"/>
                </a:solidFill>
                <a:latin typeface="Courier New"/>
                <a:cs typeface="Courier New"/>
              </a:rPr>
              <a:t>Bool</a:t>
            </a:r>
            <a:r>
              <a:rPr lang="en-US" b="1" dirty="0" smtClean="0">
                <a:solidFill>
                  <a:srgbClr val="000000"/>
                </a:solidFill>
                <a:latin typeface="Courier New"/>
                <a:cs typeface="Courier New"/>
              </a:rPr>
              <a:t>]) -&gt; [t_2]</a:t>
            </a:r>
          </a:p>
          <a:p>
            <a:pPr marL="411480" indent="-283464" fontAlgn="auto">
              <a:spcAft>
                <a:spcPts val="0"/>
              </a:spcAft>
              <a:defRPr/>
            </a:pPr>
            <a:r>
              <a:rPr lang="en-US" b="1" dirty="0" smtClean="0">
                <a:solidFill>
                  <a:srgbClr val="000000"/>
                </a:solidFill>
                <a:latin typeface="Courier New"/>
                <a:cs typeface="Courier New"/>
              </a:rPr>
              <a:t>&gt; map :: (Char -&gt; </a:t>
            </a: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 [Char]) -&gt; [</a:t>
            </a:r>
            <a:r>
              <a:rPr lang="en-US" b="1" dirty="0" err="1" smtClean="0">
                <a:solidFill>
                  <a:srgbClr val="000000"/>
                </a:solidFill>
                <a:latin typeface="Courier New"/>
                <a:cs typeface="Courier New"/>
              </a:rPr>
              <a:t>Int</a:t>
            </a:r>
            <a:r>
              <a:rPr lang="en-US" b="1" dirty="0" smtClean="0">
                <a:solidFill>
                  <a:srgbClr val="000000"/>
                </a:solidFill>
                <a:latin typeface="Courier New"/>
                <a:cs typeface="Courier New"/>
              </a:rPr>
              <a: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Type Inference Algorithm</a:t>
            </a:r>
            <a:endParaRPr lang="en-US" dirty="0"/>
          </a:p>
        </p:txBody>
      </p:sp>
      <p:sp>
        <p:nvSpPr>
          <p:cNvPr id="43011" name="Content Placeholder 2"/>
          <p:cNvSpPr>
            <a:spLocks noGrp="1"/>
          </p:cNvSpPr>
          <p:nvPr>
            <p:ph idx="1"/>
          </p:nvPr>
        </p:nvSpPr>
        <p:spPr/>
        <p:txBody>
          <a:bodyPr/>
          <a:lstStyle/>
          <a:p>
            <a:pPr>
              <a:spcAft>
                <a:spcPct val="0"/>
              </a:spcAft>
              <a:buFont typeface="Wingdings 2" charset="2"/>
              <a:buChar char=""/>
            </a:pPr>
            <a:r>
              <a:rPr lang="en-US" smtClean="0">
                <a:latin typeface="Comic Sans MS" charset="0"/>
              </a:rPr>
              <a:t>When the Hindley/Milner type inference algorithm was developed, its complexity was unknown.</a:t>
            </a:r>
          </a:p>
          <a:p>
            <a:pPr>
              <a:spcAft>
                <a:spcPct val="0"/>
              </a:spcAft>
              <a:buFont typeface="Wingdings 2" charset="2"/>
              <a:buChar char=""/>
            </a:pPr>
            <a:r>
              <a:rPr lang="en-US" smtClean="0">
                <a:latin typeface="Comic Sans MS" charset="0"/>
              </a:rPr>
              <a:t>In 1989, </a:t>
            </a:r>
            <a:r>
              <a:rPr lang="en-US" smtClean="0">
                <a:solidFill>
                  <a:srgbClr val="CEB966"/>
                </a:solidFill>
                <a:latin typeface="Comic Sans MS" charset="0"/>
              </a:rPr>
              <a:t>Kanellakis</a:t>
            </a:r>
            <a:r>
              <a:rPr lang="en-US" smtClean="0">
                <a:latin typeface="Comic Sans MS" charset="0"/>
              </a:rPr>
              <a:t>, </a:t>
            </a:r>
            <a:r>
              <a:rPr lang="en-US" smtClean="0">
                <a:solidFill>
                  <a:srgbClr val="CEB966"/>
                </a:solidFill>
                <a:latin typeface="Comic Sans MS" charset="0"/>
              </a:rPr>
              <a:t>Mairson</a:t>
            </a:r>
            <a:r>
              <a:rPr lang="en-US" smtClean="0">
                <a:latin typeface="Comic Sans MS" charset="0"/>
              </a:rPr>
              <a:t>, and </a:t>
            </a:r>
            <a:r>
              <a:rPr lang="en-US" smtClean="0">
                <a:solidFill>
                  <a:srgbClr val="CEB966"/>
                </a:solidFill>
                <a:latin typeface="Comic Sans MS" charset="0"/>
              </a:rPr>
              <a:t>Mitchell </a:t>
            </a:r>
            <a:r>
              <a:rPr lang="en-US" smtClean="0">
                <a:latin typeface="Comic Sans MS" charset="0"/>
              </a:rPr>
              <a:t>proved that the problem was exponential-time complete.</a:t>
            </a:r>
          </a:p>
          <a:p>
            <a:pPr>
              <a:spcAft>
                <a:spcPct val="0"/>
              </a:spcAft>
              <a:buFont typeface="Wingdings 2" charset="2"/>
              <a:buChar char=""/>
            </a:pPr>
            <a:r>
              <a:rPr lang="en-US" smtClean="0">
                <a:latin typeface="Comic Sans MS" charset="0"/>
              </a:rPr>
              <a:t>Linear in practice though…</a:t>
            </a:r>
            <a:endParaRPr lang="en-US">
              <a:latin typeface="Comic Sans MS"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90500" y="274638"/>
            <a:ext cx="8674100" cy="1143000"/>
          </a:xfrm>
        </p:spPr>
        <p:txBody>
          <a:bodyPr>
            <a:normAutofit fontScale="90000"/>
          </a:bodyPr>
          <a:lstStyle/>
          <a:p>
            <a:pPr eaLnBrk="1" hangingPunct="1">
              <a:defRPr/>
            </a:pPr>
            <a:r>
              <a:rPr lang="en-US" dirty="0"/>
              <a:t>Information from</a:t>
            </a:r>
            <a:r>
              <a:rPr lang="en-US" dirty="0" smtClean="0"/>
              <a:t> Type Inference</a:t>
            </a:r>
            <a:endParaRPr lang="en-US" dirty="0"/>
          </a:p>
        </p:txBody>
      </p:sp>
      <p:sp>
        <p:nvSpPr>
          <p:cNvPr id="615427" name="Rectangle 3"/>
          <p:cNvSpPr>
            <a:spLocks noGrp="1" noChangeArrowheads="1"/>
          </p:cNvSpPr>
          <p:nvPr>
            <p:ph type="body" idx="1"/>
          </p:nvPr>
        </p:nvSpPr>
        <p:spPr>
          <a:xfrm>
            <a:off x="711200" y="1473200"/>
            <a:ext cx="7721600" cy="4457700"/>
          </a:xfrm>
        </p:spPr>
        <p:txBody>
          <a:bodyPr/>
          <a:lstStyle/>
          <a:p>
            <a:pPr eaLnBrk="1" hangingPunct="1">
              <a:spcAft>
                <a:spcPct val="0"/>
              </a:spcAft>
              <a:buFont typeface="Wingdings 2" charset="2"/>
              <a:buChar char=""/>
            </a:pPr>
            <a:r>
              <a:rPr lang="en-US" dirty="0" smtClean="0">
                <a:latin typeface="Comic Sans MS" charset="0"/>
              </a:rPr>
              <a:t>Consider this function</a:t>
            </a:r>
            <a:r>
              <a:rPr lang="en-US" dirty="0" smtClean="0">
                <a:latin typeface="Comic Sans MS" charset="0"/>
              </a:rPr>
              <a:t>…</a:t>
            </a:r>
          </a:p>
          <a:p>
            <a:pPr eaLnBrk="1" hangingPunct="1">
              <a:spcAft>
                <a:spcPct val="0"/>
              </a:spcAft>
              <a:buFont typeface="Wingdings 2" charset="2"/>
              <a:buChar char=""/>
            </a:pPr>
            <a:endParaRPr lang="en-US" dirty="0" smtClean="0">
              <a:latin typeface="Comic Sans MS" charset="0"/>
            </a:endParaRPr>
          </a:p>
          <a:p>
            <a:pPr eaLnBrk="1" hangingPunct="1">
              <a:spcAft>
                <a:spcPct val="0"/>
              </a:spcAft>
              <a:buFont typeface="Wingdings 2" charset="2"/>
              <a:buChar char=""/>
            </a:pPr>
            <a:r>
              <a:rPr lang="en-US" dirty="0" smtClean="0">
                <a:latin typeface="Comic Sans MS" charset="0"/>
              </a:rPr>
              <a:t>… </a:t>
            </a:r>
            <a:r>
              <a:rPr lang="en-US" dirty="0" smtClean="0">
                <a:latin typeface="Comic Sans MS" charset="0"/>
              </a:rPr>
              <a:t>and its most </a:t>
            </a:r>
            <a:r>
              <a:rPr lang="en-US" dirty="0">
                <a:latin typeface="Comic Sans MS" charset="0"/>
              </a:rPr>
              <a:t>general </a:t>
            </a:r>
            <a:r>
              <a:rPr lang="en-US" dirty="0" smtClean="0">
                <a:latin typeface="Comic Sans MS" charset="0"/>
              </a:rPr>
              <a:t>type:</a:t>
            </a:r>
            <a:endParaRPr lang="en-US" dirty="0" smtClean="0">
              <a:latin typeface="Comic Sans MS" charset="0"/>
            </a:endParaRPr>
          </a:p>
          <a:p>
            <a:pPr lvl="1" eaLnBrk="1" hangingPunct="1">
              <a:buFontTx/>
              <a:buNone/>
            </a:pPr>
            <a:endParaRPr lang="en-US" dirty="0" smtClean="0">
              <a:latin typeface="Comic Sans MS" charset="0"/>
            </a:endParaRPr>
          </a:p>
          <a:p>
            <a:pPr eaLnBrk="1" hangingPunct="1">
              <a:spcAft>
                <a:spcPct val="0"/>
              </a:spcAft>
              <a:buFont typeface="Wingdings 2" charset="2"/>
              <a:buChar char=""/>
            </a:pPr>
            <a:r>
              <a:rPr lang="en-US" dirty="0" smtClean="0">
                <a:latin typeface="Comic Sans MS" charset="0"/>
              </a:rPr>
              <a:t>What </a:t>
            </a:r>
            <a:r>
              <a:rPr lang="en-US" dirty="0">
                <a:latin typeface="Comic Sans MS" charset="0"/>
              </a:rPr>
              <a:t>does this</a:t>
            </a:r>
            <a:r>
              <a:rPr lang="en-US" dirty="0" smtClean="0">
                <a:latin typeface="Comic Sans MS" charset="0"/>
              </a:rPr>
              <a:t> type mean</a:t>
            </a:r>
            <a:r>
              <a:rPr lang="en-US" dirty="0">
                <a:latin typeface="Comic Sans MS" charset="0"/>
              </a:rPr>
              <a:t>? </a:t>
            </a:r>
          </a:p>
          <a:p>
            <a:pPr lvl="1" eaLnBrk="1" hangingPunct="1">
              <a:buFontTx/>
              <a:buNone/>
            </a:pPr>
            <a:r>
              <a:rPr lang="en-US" dirty="0">
                <a:latin typeface="Comic Sans MS" charset="0"/>
              </a:rPr>
              <a:t>  </a:t>
            </a:r>
            <a:r>
              <a:rPr lang="en-US" dirty="0" smtClean="0">
                <a:latin typeface="Comic Sans MS" charset="0"/>
              </a:rPr>
              <a:t> </a:t>
            </a:r>
            <a:endParaRPr lang="en-US" dirty="0">
              <a:latin typeface="Comic Sans MS" charset="0"/>
            </a:endParaRPr>
          </a:p>
        </p:txBody>
      </p:sp>
      <p:sp>
        <p:nvSpPr>
          <p:cNvPr id="44036" name="Text Box 4"/>
          <p:cNvSpPr txBox="1">
            <a:spLocks noChangeArrowheads="1"/>
          </p:cNvSpPr>
          <p:nvPr/>
        </p:nvSpPr>
        <p:spPr bwMode="auto">
          <a:xfrm>
            <a:off x="1787525" y="6057900"/>
            <a:ext cx="5568950" cy="369888"/>
          </a:xfrm>
          <a:prstGeom prst="rect">
            <a:avLst/>
          </a:prstGeom>
          <a:noFill/>
          <a:ln w="9525">
            <a:noFill/>
            <a:miter lim="800000"/>
            <a:headEnd/>
            <a:tailEnd/>
          </a:ln>
        </p:spPr>
        <p:txBody>
          <a:bodyPr wrap="none">
            <a:prstTxWarp prst="textNoShape">
              <a:avLst/>
            </a:prstTxWarp>
            <a:spAutoFit/>
          </a:bodyPr>
          <a:lstStyle/>
          <a:p>
            <a:r>
              <a:rPr lang="en-US" dirty="0">
                <a:solidFill>
                  <a:schemeClr val="accent2"/>
                </a:solidFill>
                <a:latin typeface="Comic Sans MS" charset="0"/>
                <a:ea typeface="Comic Sans MS" charset="0"/>
                <a:cs typeface="Comic Sans MS" charset="0"/>
              </a:rPr>
              <a:t>See Koenig paper on “Reading” page of CS242 site</a:t>
            </a:r>
          </a:p>
        </p:txBody>
      </p:sp>
      <p:sp>
        <p:nvSpPr>
          <p:cNvPr id="5" name="TextBox 4"/>
          <p:cNvSpPr txBox="1">
            <a:spLocks noChangeArrowheads="1"/>
          </p:cNvSpPr>
          <p:nvPr/>
        </p:nvSpPr>
        <p:spPr bwMode="auto">
          <a:xfrm>
            <a:off x="1727200" y="2108200"/>
            <a:ext cx="5486400" cy="646331"/>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smtClean="0">
                <a:solidFill>
                  <a:srgbClr val="000000"/>
                </a:solidFill>
                <a:latin typeface="Courier New"/>
                <a:cs typeface="Courier New"/>
              </a:rPr>
              <a:t>reverse [] = []</a:t>
            </a:r>
          </a:p>
          <a:p>
            <a:pPr marL="411480" indent="-283464" fontAlgn="auto">
              <a:spcAft>
                <a:spcPts val="0"/>
              </a:spcAft>
              <a:defRPr/>
            </a:pPr>
            <a:r>
              <a:rPr lang="en-US" b="1" dirty="0" smtClean="0">
                <a:solidFill>
                  <a:srgbClr val="000000"/>
                </a:solidFill>
                <a:latin typeface="Courier New"/>
                <a:cs typeface="Courier New"/>
              </a:rPr>
              <a:t>reverse (</a:t>
            </a:r>
            <a:r>
              <a:rPr lang="en-US" b="1" dirty="0" err="1" smtClean="0">
                <a:solidFill>
                  <a:srgbClr val="000000"/>
                </a:solidFill>
                <a:latin typeface="Courier New"/>
                <a:cs typeface="Courier New"/>
              </a:rPr>
              <a:t>x:xs</a:t>
            </a:r>
            <a:r>
              <a:rPr lang="en-US" b="1" dirty="0" smtClean="0">
                <a:solidFill>
                  <a:srgbClr val="000000"/>
                </a:solidFill>
                <a:latin typeface="Courier New"/>
                <a:cs typeface="Courier New"/>
              </a:rPr>
              <a:t>)</a:t>
            </a:r>
            <a:r>
              <a:rPr lang="en-US" b="1" dirty="0" smtClean="0">
                <a:solidFill>
                  <a:srgbClr val="000000"/>
                </a:solidFill>
                <a:latin typeface="Courier New"/>
                <a:cs typeface="Courier New"/>
              </a:rPr>
              <a:t> = reverse </a:t>
            </a:r>
            <a:r>
              <a:rPr lang="en-US" b="1" dirty="0" err="1" smtClean="0">
                <a:solidFill>
                  <a:srgbClr val="000000"/>
                </a:solidFill>
                <a:latin typeface="Courier New"/>
                <a:cs typeface="Courier New"/>
              </a:rPr>
              <a:t>xs</a:t>
            </a:r>
            <a:endParaRPr lang="en-US" b="1" dirty="0" smtClean="0">
              <a:solidFill>
                <a:srgbClr val="000000"/>
              </a:solidFill>
              <a:latin typeface="Courier New"/>
              <a:cs typeface="Courier New"/>
            </a:endParaRPr>
          </a:p>
        </p:txBody>
      </p:sp>
      <p:sp>
        <p:nvSpPr>
          <p:cNvPr id="6" name="TextBox 5"/>
          <p:cNvSpPr txBox="1">
            <a:spLocks noChangeArrowheads="1"/>
          </p:cNvSpPr>
          <p:nvPr/>
        </p:nvSpPr>
        <p:spPr bwMode="auto">
          <a:xfrm>
            <a:off x="1752600" y="3454400"/>
            <a:ext cx="5486400" cy="369332"/>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smtClean="0">
                <a:solidFill>
                  <a:srgbClr val="000000"/>
                </a:solidFill>
                <a:latin typeface="Courier New"/>
                <a:cs typeface="Courier New"/>
              </a:rPr>
              <a:t>&gt; reverse :: [t_1] -&gt; [t_2]</a:t>
            </a:r>
          </a:p>
        </p:txBody>
      </p:sp>
      <p:sp>
        <p:nvSpPr>
          <p:cNvPr id="7" name="Rounded Rectangular Callout 6"/>
          <p:cNvSpPr/>
          <p:nvPr/>
        </p:nvSpPr>
        <p:spPr>
          <a:xfrm>
            <a:off x="1323414" y="4549206"/>
            <a:ext cx="6490821" cy="1328023"/>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2400" dirty="0" smtClean="0">
                <a:solidFill>
                  <a:schemeClr val="bg1"/>
                </a:solidFill>
                <a:latin typeface="Comic Sans MS" charset="0"/>
              </a:rPr>
              <a:t>Reversing a list does not change its type, so there must be an error in the definition of </a:t>
            </a:r>
            <a:r>
              <a:rPr lang="en-US" sz="2400" b="1" dirty="0" smtClean="0">
                <a:solidFill>
                  <a:schemeClr val="bg1"/>
                </a:solidFill>
                <a:latin typeface="Courier New" charset="0"/>
                <a:ea typeface="Courier New" charset="0"/>
                <a:cs typeface="Courier New" charset="0"/>
              </a:rPr>
              <a:t>reverse</a:t>
            </a:r>
            <a:r>
              <a:rPr lang="en-US" sz="2400" dirty="0" smtClean="0">
                <a:solidFill>
                  <a:schemeClr val="bg1"/>
                </a:solidFill>
                <a:latin typeface="Comic Sans MS" charset="0"/>
              </a:rPr>
              <a:t>!</a:t>
            </a:r>
            <a:endParaRPr lang="en-US" sz="22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173038"/>
            <a:ext cx="8229600" cy="766762"/>
          </a:xfrm>
        </p:spPr>
        <p:txBody>
          <a:bodyPr>
            <a:normAutofit/>
          </a:bodyPr>
          <a:lstStyle/>
          <a:p>
            <a:pPr eaLnBrk="1" hangingPunct="1">
              <a:defRPr/>
            </a:pPr>
            <a:r>
              <a:rPr lang="en-US" dirty="0" smtClean="0"/>
              <a:t>Type Inference: Key Points</a:t>
            </a:r>
            <a:endParaRPr lang="en-US" dirty="0"/>
          </a:p>
        </p:txBody>
      </p:sp>
      <p:sp>
        <p:nvSpPr>
          <p:cNvPr id="45059" name="Rectangle 3"/>
          <p:cNvSpPr>
            <a:spLocks noGrp="1" noChangeArrowheads="1"/>
          </p:cNvSpPr>
          <p:nvPr>
            <p:ph type="body" idx="1"/>
          </p:nvPr>
        </p:nvSpPr>
        <p:spPr>
          <a:xfrm>
            <a:off x="152400" y="1247587"/>
            <a:ext cx="8763000" cy="5397500"/>
          </a:xfrm>
        </p:spPr>
        <p:txBody>
          <a:bodyPr/>
          <a:lstStyle/>
          <a:p>
            <a:pPr eaLnBrk="1" hangingPunct="1">
              <a:spcAft>
                <a:spcPct val="0"/>
              </a:spcAft>
              <a:buFont typeface="Wingdings 2" charset="2"/>
              <a:buChar char=""/>
            </a:pPr>
            <a:r>
              <a:rPr lang="en-US" sz="2000" dirty="0" smtClean="0">
                <a:latin typeface="Comic Sans MS" charset="0"/>
              </a:rPr>
              <a:t>Type inference computes the types </a:t>
            </a:r>
            <a:r>
              <a:rPr lang="en-US" sz="2000" dirty="0">
                <a:latin typeface="Comic Sans MS" charset="0"/>
              </a:rPr>
              <a:t>of </a:t>
            </a:r>
            <a:r>
              <a:rPr lang="en-US" sz="2000" dirty="0" smtClean="0">
                <a:latin typeface="Comic Sans MS" charset="0"/>
              </a:rPr>
              <a:t>expressions</a:t>
            </a:r>
          </a:p>
          <a:p>
            <a:pPr lvl="1" eaLnBrk="1" hangingPunct="1"/>
            <a:r>
              <a:rPr lang="en-US" sz="2000" dirty="0">
                <a:latin typeface="Comic Sans MS" charset="0"/>
              </a:rPr>
              <a:t>Does not require type declarations for variables</a:t>
            </a:r>
          </a:p>
          <a:p>
            <a:pPr lvl="1" eaLnBrk="1" hangingPunct="1"/>
            <a:r>
              <a:rPr lang="en-US" sz="2000" dirty="0" smtClean="0">
                <a:latin typeface="Comic Sans MS" charset="0"/>
              </a:rPr>
              <a:t>Finds the </a:t>
            </a:r>
            <a:r>
              <a:rPr lang="en-US" sz="2000" i="1" dirty="0">
                <a:solidFill>
                  <a:srgbClr val="FFFF00"/>
                </a:solidFill>
                <a:latin typeface="Comic Sans MS" charset="0"/>
              </a:rPr>
              <a:t>most general type</a:t>
            </a:r>
            <a:r>
              <a:rPr lang="en-US" sz="2000" dirty="0">
                <a:solidFill>
                  <a:srgbClr val="FFFF00"/>
                </a:solidFill>
                <a:latin typeface="Comic Sans MS" charset="0"/>
              </a:rPr>
              <a:t> </a:t>
            </a:r>
            <a:r>
              <a:rPr lang="en-US" sz="2000" dirty="0">
                <a:latin typeface="Comic Sans MS" charset="0"/>
              </a:rPr>
              <a:t>by solving constraints</a:t>
            </a:r>
          </a:p>
          <a:p>
            <a:pPr lvl="1" eaLnBrk="1" hangingPunct="1"/>
            <a:r>
              <a:rPr lang="en-US" sz="2000" dirty="0">
                <a:latin typeface="Comic Sans MS" charset="0"/>
              </a:rPr>
              <a:t>Leads to </a:t>
            </a:r>
            <a:r>
              <a:rPr lang="en-US" sz="2000" dirty="0" smtClean="0">
                <a:latin typeface="Comic Sans MS" charset="0"/>
              </a:rPr>
              <a:t>polymorphism</a:t>
            </a:r>
          </a:p>
          <a:p>
            <a:pPr eaLnBrk="1" hangingPunct="1">
              <a:spcAft>
                <a:spcPct val="0"/>
              </a:spcAft>
              <a:buFont typeface="Wingdings 2" charset="2"/>
              <a:buChar char=""/>
            </a:pPr>
            <a:r>
              <a:rPr lang="en-US" sz="2000" dirty="0" smtClean="0">
                <a:latin typeface="Comic Sans MS" charset="0"/>
              </a:rPr>
              <a:t>Sometimes </a:t>
            </a:r>
            <a:r>
              <a:rPr lang="en-US" sz="2000" dirty="0">
                <a:latin typeface="Comic Sans MS" charset="0"/>
              </a:rPr>
              <a:t>better error detection than type checking</a:t>
            </a:r>
          </a:p>
          <a:p>
            <a:pPr lvl="1" eaLnBrk="1" hangingPunct="1"/>
            <a:r>
              <a:rPr lang="en-US" sz="2000" dirty="0">
                <a:latin typeface="Comic Sans MS" charset="0"/>
              </a:rPr>
              <a:t>Type may indicate a programming error even if</a:t>
            </a:r>
            <a:r>
              <a:rPr lang="en-US" sz="2000" dirty="0" smtClean="0">
                <a:latin typeface="Comic Sans MS" charset="0"/>
              </a:rPr>
              <a:t> no </a:t>
            </a:r>
            <a:r>
              <a:rPr lang="en-US" sz="2000" dirty="0">
                <a:latin typeface="Comic Sans MS" charset="0"/>
              </a:rPr>
              <a:t>type</a:t>
            </a:r>
            <a:r>
              <a:rPr lang="en-US" sz="2000" dirty="0" smtClean="0">
                <a:latin typeface="Comic Sans MS" charset="0"/>
              </a:rPr>
              <a:t> error.</a:t>
            </a:r>
          </a:p>
          <a:p>
            <a:pPr eaLnBrk="1" hangingPunct="1">
              <a:spcAft>
                <a:spcPct val="0"/>
              </a:spcAft>
              <a:buFont typeface="Wingdings 2" charset="2"/>
              <a:buChar char=""/>
            </a:pPr>
            <a:r>
              <a:rPr lang="en-US" sz="2000" dirty="0">
                <a:latin typeface="Comic Sans MS" charset="0"/>
              </a:rPr>
              <a:t>Some costs</a:t>
            </a:r>
          </a:p>
          <a:p>
            <a:pPr lvl="1" eaLnBrk="1" hangingPunct="1"/>
            <a:r>
              <a:rPr lang="en-US" sz="2000" dirty="0">
                <a:latin typeface="Comic Sans MS" charset="0"/>
              </a:rPr>
              <a:t>More difficult to identify program line that causes </a:t>
            </a:r>
            <a:r>
              <a:rPr lang="en-US" sz="2000" dirty="0" smtClean="0">
                <a:latin typeface="Comic Sans MS" charset="0"/>
              </a:rPr>
              <a:t>error.</a:t>
            </a:r>
          </a:p>
          <a:p>
            <a:pPr lvl="1" eaLnBrk="1" hangingPunct="1"/>
            <a:r>
              <a:rPr lang="en-US" sz="2000" dirty="0" smtClean="0">
                <a:latin typeface="Comic Sans MS" charset="0"/>
              </a:rPr>
              <a:t>Natural </a:t>
            </a:r>
            <a:r>
              <a:rPr lang="en-US" sz="2000" dirty="0" smtClean="0">
                <a:latin typeface="Comic Sans MS" charset="0"/>
              </a:rPr>
              <a:t>implementation requires uniform representation sizes.</a:t>
            </a:r>
          </a:p>
          <a:p>
            <a:pPr lvl="1" eaLnBrk="1" hangingPunct="1"/>
            <a:r>
              <a:rPr lang="en-US" sz="2000" dirty="0" smtClean="0">
                <a:latin typeface="Comic Sans MS" charset="0"/>
              </a:rPr>
              <a:t>Complications regarding assignment took years to work out.</a:t>
            </a:r>
          </a:p>
          <a:p>
            <a:pPr eaLnBrk="1" hangingPunct="1">
              <a:spcAft>
                <a:spcPct val="0"/>
              </a:spcAft>
              <a:buFont typeface="Wingdings 2" charset="2"/>
              <a:buChar char=""/>
            </a:pPr>
            <a:r>
              <a:rPr lang="en-US" sz="2000" dirty="0" smtClean="0">
                <a:latin typeface="Comic Sans MS" charset="0"/>
              </a:rPr>
              <a:t>Idea can be applied to other program properties</a:t>
            </a:r>
          </a:p>
          <a:p>
            <a:pPr lvl="1" eaLnBrk="1" hangingPunct="1"/>
            <a:r>
              <a:rPr lang="en-US" sz="2000" dirty="0" smtClean="0">
                <a:latin typeface="Comic Sans MS" charset="0"/>
              </a:rPr>
              <a:t>Discover properties of program using same kind of analysis</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Haskell Type Inference</a:t>
            </a:r>
            <a:endParaRPr lang="en-US" dirty="0"/>
          </a:p>
        </p:txBody>
      </p:sp>
      <p:sp>
        <p:nvSpPr>
          <p:cNvPr id="46083" name="Content Placeholder 2"/>
          <p:cNvSpPr>
            <a:spLocks noGrp="1"/>
          </p:cNvSpPr>
          <p:nvPr>
            <p:ph idx="1"/>
          </p:nvPr>
        </p:nvSpPr>
        <p:spPr/>
        <p:txBody>
          <a:bodyPr/>
          <a:lstStyle/>
          <a:p>
            <a:pPr>
              <a:spcAft>
                <a:spcPct val="0"/>
              </a:spcAft>
              <a:buFont typeface="Wingdings 2" charset="2"/>
              <a:buChar char=""/>
            </a:pPr>
            <a:r>
              <a:rPr lang="en-US" sz="2400" dirty="0" smtClean="0">
                <a:latin typeface="Comic Sans MS" charset="0"/>
              </a:rPr>
              <a:t>Haskell </a:t>
            </a:r>
            <a:r>
              <a:rPr lang="en-US" sz="2400" dirty="0" smtClean="0">
                <a:latin typeface="Comic Sans MS" charset="0"/>
              </a:rPr>
              <a:t>uses type classes to support user-defined overloading, so the inference algorithm is more complicated.</a:t>
            </a:r>
          </a:p>
          <a:p>
            <a:pPr>
              <a:spcAft>
                <a:spcPct val="0"/>
              </a:spcAft>
              <a:buFont typeface="Wingdings 2" charset="2"/>
              <a:buChar char=""/>
            </a:pPr>
            <a:r>
              <a:rPr lang="en-US" sz="2400" dirty="0" smtClean="0">
                <a:latin typeface="Comic Sans MS" charset="0"/>
              </a:rPr>
              <a:t>ML restricts the language to ensure that no annotations are required, ever.</a:t>
            </a:r>
          </a:p>
          <a:p>
            <a:pPr>
              <a:spcAft>
                <a:spcPct val="0"/>
              </a:spcAft>
              <a:buFont typeface="Wingdings 2" charset="2"/>
              <a:buChar char=""/>
            </a:pPr>
            <a:r>
              <a:rPr lang="en-US" sz="2400" dirty="0" smtClean="0">
                <a:latin typeface="Comic Sans MS" charset="0"/>
              </a:rPr>
              <a:t>Haskell provides various features like </a:t>
            </a:r>
            <a:r>
              <a:rPr lang="en-US" sz="2400" i="1" dirty="0" smtClean="0">
                <a:solidFill>
                  <a:srgbClr val="FFFF00"/>
                </a:solidFill>
                <a:latin typeface="Comic Sans MS" charset="0"/>
              </a:rPr>
              <a:t>polymorphic recursion</a:t>
            </a:r>
            <a:r>
              <a:rPr lang="en-US" sz="2400" i="1" dirty="0" smtClean="0">
                <a:latin typeface="Comic Sans MS" charset="0"/>
              </a:rPr>
              <a:t> </a:t>
            </a:r>
            <a:r>
              <a:rPr lang="en-US" sz="2400" dirty="0" smtClean="0">
                <a:latin typeface="Comic Sans MS" charset="0"/>
              </a:rPr>
              <a:t>for which types cannot be inferred and so the user must provide annotations. </a:t>
            </a:r>
            <a:endParaRPr lang="en-US" sz="2400" dirty="0">
              <a:latin typeface="Comic Sans MS"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06400" y="228600"/>
            <a:ext cx="8229600" cy="914400"/>
          </a:xfrm>
        </p:spPr>
        <p:txBody>
          <a:bodyPr>
            <a:noAutofit/>
          </a:bodyPr>
          <a:lstStyle/>
          <a:p>
            <a:pPr eaLnBrk="1" hangingPunct="1">
              <a:defRPr/>
            </a:pPr>
            <a:r>
              <a:rPr lang="en-US" sz="3600" dirty="0"/>
              <a:t>Parametric Polymorphism</a:t>
            </a:r>
            <a:r>
              <a:rPr lang="en-US" sz="3600" dirty="0" smtClean="0"/>
              <a:t>:         </a:t>
            </a:r>
            <a:br>
              <a:rPr lang="en-US" sz="3600" dirty="0" smtClean="0"/>
            </a:br>
            <a:r>
              <a:rPr lang="en-US" sz="3600" dirty="0" smtClean="0"/>
              <a:t> </a:t>
            </a:r>
            <a:r>
              <a:rPr lang="en-US" sz="3600" dirty="0" smtClean="0"/>
              <a:t>Haskell</a:t>
            </a:r>
            <a:r>
              <a:rPr lang="en-US" sz="3600" dirty="0" smtClean="0"/>
              <a:t> </a:t>
            </a:r>
            <a:r>
              <a:rPr lang="en-US" sz="3600" dirty="0" err="1"/>
              <a:t>vs</a:t>
            </a:r>
            <a:r>
              <a:rPr lang="en-US" sz="3600" dirty="0"/>
              <a:t> C++</a:t>
            </a:r>
          </a:p>
        </p:txBody>
      </p:sp>
      <p:sp>
        <p:nvSpPr>
          <p:cNvPr id="48131" name="Rectangle 3"/>
          <p:cNvSpPr>
            <a:spLocks noGrp="1" noChangeArrowheads="1"/>
          </p:cNvSpPr>
          <p:nvPr>
            <p:ph type="body" idx="1"/>
          </p:nvPr>
        </p:nvSpPr>
        <p:spPr>
          <a:xfrm>
            <a:off x="427317" y="1591983"/>
            <a:ext cx="8178800" cy="4876800"/>
          </a:xfrm>
        </p:spPr>
        <p:txBody>
          <a:bodyPr/>
          <a:lstStyle/>
          <a:p>
            <a:pPr eaLnBrk="1" hangingPunct="1">
              <a:spcAft>
                <a:spcPct val="0"/>
              </a:spcAft>
              <a:buFont typeface="Wingdings 2" charset="2"/>
              <a:buChar char=""/>
            </a:pPr>
            <a:r>
              <a:rPr lang="en-US" dirty="0" smtClean="0">
                <a:latin typeface="Comic Sans MS" charset="0"/>
              </a:rPr>
              <a:t>Haskell</a:t>
            </a:r>
            <a:r>
              <a:rPr lang="en-US" dirty="0" smtClean="0">
                <a:latin typeface="Comic Sans MS" charset="0"/>
              </a:rPr>
              <a:t> </a:t>
            </a:r>
            <a:r>
              <a:rPr lang="en-US" dirty="0">
                <a:latin typeface="Comic Sans MS" charset="0"/>
              </a:rPr>
              <a:t>polymorphic function</a:t>
            </a:r>
          </a:p>
          <a:p>
            <a:pPr lvl="1" eaLnBrk="1" hangingPunct="1"/>
            <a:r>
              <a:rPr lang="en-US" sz="2000" dirty="0" smtClean="0">
                <a:latin typeface="Comic Sans MS" charset="0"/>
              </a:rPr>
              <a:t>Declarations (generally) </a:t>
            </a:r>
            <a:r>
              <a:rPr lang="en-US" sz="2000" dirty="0" smtClean="0">
                <a:latin typeface="Comic Sans MS" charset="0"/>
              </a:rPr>
              <a:t>require no </a:t>
            </a:r>
            <a:r>
              <a:rPr lang="en-US" sz="2000" dirty="0">
                <a:latin typeface="Comic Sans MS" charset="0"/>
              </a:rPr>
              <a:t>type </a:t>
            </a:r>
            <a:r>
              <a:rPr lang="en-US" sz="2000" dirty="0" smtClean="0">
                <a:latin typeface="Comic Sans MS" charset="0"/>
              </a:rPr>
              <a:t>information.</a:t>
            </a:r>
          </a:p>
          <a:p>
            <a:pPr lvl="1" eaLnBrk="1" hangingPunct="1"/>
            <a:r>
              <a:rPr lang="en-US" sz="2000" dirty="0">
                <a:latin typeface="Comic Sans MS" charset="0"/>
              </a:rPr>
              <a:t>Type </a:t>
            </a:r>
            <a:r>
              <a:rPr lang="en-US" sz="2000" dirty="0" smtClean="0">
                <a:latin typeface="Comic Sans MS" charset="0"/>
              </a:rPr>
              <a:t>inference uses type variables to type expressions.</a:t>
            </a:r>
          </a:p>
          <a:p>
            <a:pPr lvl="1" eaLnBrk="1" hangingPunct="1"/>
            <a:r>
              <a:rPr lang="en-US" sz="2000" dirty="0">
                <a:latin typeface="Comic Sans MS" charset="0"/>
              </a:rPr>
              <a:t>Type </a:t>
            </a:r>
            <a:r>
              <a:rPr lang="en-US" sz="2000" dirty="0" smtClean="0">
                <a:latin typeface="Comic Sans MS" charset="0"/>
              </a:rPr>
              <a:t>inference substitutes </a:t>
            </a:r>
            <a:r>
              <a:rPr lang="en-US" sz="2000" dirty="0">
                <a:latin typeface="Comic Sans MS" charset="0"/>
              </a:rPr>
              <a:t>for variables as </a:t>
            </a:r>
            <a:r>
              <a:rPr lang="en-US" sz="2000" dirty="0" smtClean="0">
                <a:latin typeface="Comic Sans MS" charset="0"/>
              </a:rPr>
              <a:t>needed to instantiate polymorphic code.</a:t>
            </a:r>
          </a:p>
          <a:p>
            <a:pPr eaLnBrk="1" hangingPunct="1">
              <a:spcAft>
                <a:spcPct val="0"/>
              </a:spcAft>
              <a:buFont typeface="Wingdings 2" charset="2"/>
              <a:buChar char=""/>
            </a:pPr>
            <a:r>
              <a:rPr lang="en-US" dirty="0">
                <a:latin typeface="Comic Sans MS" charset="0"/>
              </a:rPr>
              <a:t>C++ function template</a:t>
            </a:r>
            <a:endParaRPr lang="en-US" dirty="0" smtClean="0">
              <a:latin typeface="Comic Sans MS" charset="0"/>
            </a:endParaRPr>
          </a:p>
          <a:p>
            <a:pPr lvl="1" eaLnBrk="1" hangingPunct="1"/>
            <a:r>
              <a:rPr lang="en-US" sz="2000" dirty="0" smtClean="0">
                <a:latin typeface="Comic Sans MS" charset="0"/>
              </a:rPr>
              <a:t>Programmer must declare the argument and result types of functions.</a:t>
            </a:r>
          </a:p>
          <a:p>
            <a:pPr lvl="1" eaLnBrk="1" hangingPunct="1"/>
            <a:r>
              <a:rPr lang="en-US" sz="2000" dirty="0" smtClean="0">
                <a:latin typeface="Comic Sans MS" charset="0"/>
              </a:rPr>
              <a:t>Programmers must use explicit type parameters to express polymorphism.</a:t>
            </a:r>
          </a:p>
          <a:p>
            <a:pPr lvl="1" eaLnBrk="1" hangingPunct="1"/>
            <a:r>
              <a:rPr lang="en-US" sz="2000" dirty="0">
                <a:latin typeface="Comic Sans MS" charset="0"/>
              </a:rPr>
              <a:t>Function application: type checker does </a:t>
            </a:r>
            <a:r>
              <a:rPr lang="en-US" sz="2000" dirty="0" smtClean="0">
                <a:latin typeface="Comic Sans MS" charset="0"/>
              </a:rPr>
              <a:t>instantiation.</a:t>
            </a:r>
            <a:endParaRPr lang="en-US" sz="2000" dirty="0">
              <a:latin typeface="Comic Sans MS"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en-US" dirty="0"/>
              <a:t>Example:</a:t>
            </a:r>
            <a:r>
              <a:rPr lang="en-US" dirty="0" smtClean="0"/>
              <a:t> Swap Two Values</a:t>
            </a:r>
            <a:endParaRPr lang="en-US" dirty="0"/>
          </a:p>
        </p:txBody>
      </p:sp>
      <p:sp>
        <p:nvSpPr>
          <p:cNvPr id="49155" name="Rectangle 3"/>
          <p:cNvSpPr>
            <a:spLocks noGrp="1" noChangeArrowheads="1"/>
          </p:cNvSpPr>
          <p:nvPr>
            <p:ph type="body" idx="1"/>
          </p:nvPr>
        </p:nvSpPr>
        <p:spPr>
          <a:xfrm>
            <a:off x="457200" y="1420908"/>
            <a:ext cx="8229600" cy="4708525"/>
          </a:xfrm>
        </p:spPr>
        <p:txBody>
          <a:bodyPr/>
          <a:lstStyle/>
          <a:p>
            <a:pPr eaLnBrk="1" hangingPunct="1">
              <a:lnSpc>
                <a:spcPct val="90000"/>
              </a:lnSpc>
              <a:spcAft>
                <a:spcPct val="0"/>
              </a:spcAft>
              <a:buFont typeface="Wingdings 2" charset="2"/>
              <a:buChar char=""/>
            </a:pPr>
            <a:r>
              <a:rPr lang="en-US" dirty="0" smtClean="0">
                <a:latin typeface="Comic Sans MS" charset="0"/>
              </a:rPr>
              <a:t>Haskell</a:t>
            </a:r>
            <a:endParaRPr lang="en-US" dirty="0" smtClean="0">
              <a:latin typeface="Comic Sans MS" charset="0"/>
            </a:endParaRPr>
          </a:p>
          <a:p>
            <a:pPr lvl="1" eaLnBrk="1" hangingPunct="1">
              <a:lnSpc>
                <a:spcPct val="90000"/>
              </a:lnSpc>
              <a:buNone/>
            </a:pPr>
            <a:endParaRPr lang="en-US" b="1" dirty="0" smtClean="0">
              <a:solidFill>
                <a:srgbClr val="CEB966"/>
              </a:solidFill>
              <a:latin typeface="Courier New" charset="0"/>
              <a:ea typeface="Courier New" charset="0"/>
              <a:cs typeface="Courier New" charset="0"/>
            </a:endParaRPr>
          </a:p>
          <a:p>
            <a:pPr lvl="1" eaLnBrk="1" hangingPunct="1">
              <a:lnSpc>
                <a:spcPct val="90000"/>
              </a:lnSpc>
              <a:buNone/>
            </a:pPr>
            <a:endParaRPr lang="en-US" b="1" dirty="0" smtClean="0">
              <a:solidFill>
                <a:srgbClr val="CEB966"/>
              </a:solidFill>
              <a:latin typeface="Courier New" charset="0"/>
              <a:ea typeface="Courier New" charset="0"/>
              <a:cs typeface="Courier New" charset="0"/>
            </a:endParaRPr>
          </a:p>
          <a:p>
            <a:pPr lvl="1" eaLnBrk="1" hangingPunct="1">
              <a:lnSpc>
                <a:spcPct val="90000"/>
              </a:lnSpc>
              <a:buNone/>
            </a:pPr>
            <a:endParaRPr lang="en-US" b="1" dirty="0" smtClean="0">
              <a:solidFill>
                <a:srgbClr val="CEB966"/>
              </a:solidFill>
              <a:latin typeface="Courier New" charset="0"/>
              <a:ea typeface="Courier New" charset="0"/>
              <a:cs typeface="Courier New" charset="0"/>
            </a:endParaRPr>
          </a:p>
          <a:p>
            <a:pPr lvl="1" eaLnBrk="1" hangingPunct="1">
              <a:lnSpc>
                <a:spcPct val="90000"/>
              </a:lnSpc>
              <a:buFontTx/>
              <a:buNone/>
            </a:pPr>
            <a:endParaRPr lang="en-US" dirty="0">
              <a:latin typeface="Comic Sans MS" charset="0"/>
            </a:endParaRPr>
          </a:p>
          <a:p>
            <a:pPr eaLnBrk="1" hangingPunct="1">
              <a:lnSpc>
                <a:spcPct val="90000"/>
              </a:lnSpc>
              <a:spcAft>
                <a:spcPct val="0"/>
              </a:spcAft>
              <a:buFont typeface="Wingdings 2" charset="2"/>
              <a:buChar char=""/>
            </a:pPr>
            <a:r>
              <a:rPr lang="en-US" dirty="0">
                <a:latin typeface="Comic Sans MS" charset="0"/>
              </a:rPr>
              <a:t>C++</a:t>
            </a:r>
            <a:endParaRPr lang="en-US" dirty="0" smtClean="0">
              <a:latin typeface="Comic Sans MS" charset="0"/>
            </a:endParaRPr>
          </a:p>
          <a:p>
            <a:pPr lvl="1" eaLnBrk="1" hangingPunct="1">
              <a:lnSpc>
                <a:spcPct val="90000"/>
              </a:lnSpc>
            </a:pPr>
            <a:endParaRPr lang="en-US" dirty="0">
              <a:latin typeface="Comic Sans MS" charset="0"/>
            </a:endParaRPr>
          </a:p>
        </p:txBody>
      </p:sp>
      <p:sp>
        <p:nvSpPr>
          <p:cNvPr id="5" name="TextBox 4"/>
          <p:cNvSpPr txBox="1">
            <a:spLocks noChangeArrowheads="1"/>
          </p:cNvSpPr>
          <p:nvPr/>
        </p:nvSpPr>
        <p:spPr bwMode="auto">
          <a:xfrm>
            <a:off x="1284942" y="2003615"/>
            <a:ext cx="6944657" cy="1477328"/>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marL="411480" indent="-283464" fontAlgn="auto">
              <a:spcAft>
                <a:spcPts val="0"/>
              </a:spcAft>
              <a:defRPr/>
            </a:pPr>
            <a:r>
              <a:rPr lang="en-US" b="1" dirty="0" smtClean="0">
                <a:solidFill>
                  <a:srgbClr val="000000"/>
                </a:solidFill>
                <a:latin typeface="Courier New"/>
                <a:cs typeface="Courier New"/>
              </a:rPr>
              <a:t>swap :: (</a:t>
            </a:r>
            <a:r>
              <a:rPr lang="en-US" b="1" dirty="0" err="1" smtClean="0">
                <a:solidFill>
                  <a:srgbClr val="000000"/>
                </a:solidFill>
                <a:latin typeface="Courier New"/>
                <a:cs typeface="Courier New"/>
              </a:rPr>
              <a:t>IORef</a:t>
            </a:r>
            <a:r>
              <a:rPr lang="en-US" b="1" dirty="0" smtClean="0">
                <a:solidFill>
                  <a:srgbClr val="000000"/>
                </a:solidFill>
                <a:latin typeface="Courier New"/>
                <a:cs typeface="Courier New"/>
              </a:rPr>
              <a:t> a, </a:t>
            </a:r>
            <a:r>
              <a:rPr lang="en-US" b="1" dirty="0" err="1" smtClean="0">
                <a:solidFill>
                  <a:srgbClr val="000000"/>
                </a:solidFill>
                <a:latin typeface="Courier New"/>
                <a:cs typeface="Courier New"/>
              </a:rPr>
              <a:t>IORef</a:t>
            </a:r>
            <a:r>
              <a:rPr lang="en-US" b="1" dirty="0" smtClean="0">
                <a:solidFill>
                  <a:srgbClr val="000000"/>
                </a:solidFill>
                <a:latin typeface="Courier New"/>
                <a:cs typeface="Courier New"/>
              </a:rPr>
              <a:t> a) -&gt; IO ()</a:t>
            </a:r>
          </a:p>
          <a:p>
            <a:pPr marL="411480" indent="-283464" fontAlgn="auto">
              <a:spcAft>
                <a:spcPts val="0"/>
              </a:spcAft>
              <a:defRPr/>
            </a:pPr>
            <a:r>
              <a:rPr lang="en-US" b="1" dirty="0" smtClean="0">
                <a:solidFill>
                  <a:srgbClr val="000000"/>
                </a:solidFill>
                <a:latin typeface="Courier New"/>
                <a:cs typeface="Courier New"/>
              </a:rPr>
              <a:t>swap (</a:t>
            </a:r>
            <a:r>
              <a:rPr lang="en-US" b="1" dirty="0" err="1" smtClean="0">
                <a:solidFill>
                  <a:srgbClr val="000000"/>
                </a:solidFill>
                <a:latin typeface="Courier New"/>
                <a:cs typeface="Courier New"/>
              </a:rPr>
              <a:t>x,y</a:t>
            </a:r>
            <a:r>
              <a:rPr lang="en-US" b="1" dirty="0" smtClean="0">
                <a:solidFill>
                  <a:srgbClr val="000000"/>
                </a:solidFill>
                <a:latin typeface="Courier New"/>
                <a:cs typeface="Courier New"/>
              </a:rPr>
              <a:t>) = do {</a:t>
            </a:r>
          </a:p>
          <a:p>
            <a:pPr marL="411480" indent="-283464" fontAlgn="auto">
              <a:spcAft>
                <a:spcPts val="0"/>
              </a:spcAft>
              <a:defRPr/>
            </a:pP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val_x</a:t>
            </a:r>
            <a:r>
              <a:rPr lang="en-US" b="1" dirty="0" smtClean="0">
                <a:solidFill>
                  <a:srgbClr val="000000"/>
                </a:solidFill>
                <a:latin typeface="Courier New"/>
                <a:cs typeface="Courier New"/>
              </a:rPr>
              <a:t> &lt;- </a:t>
            </a:r>
            <a:r>
              <a:rPr lang="en-US" b="1" dirty="0" err="1" smtClean="0">
                <a:solidFill>
                  <a:srgbClr val="000000"/>
                </a:solidFill>
                <a:latin typeface="Courier New"/>
                <a:cs typeface="Courier New"/>
              </a:rPr>
              <a:t>readIORef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val_y</a:t>
            </a:r>
            <a:r>
              <a:rPr lang="en-US" b="1" dirty="0" smtClean="0">
                <a:solidFill>
                  <a:srgbClr val="000000"/>
                </a:solidFill>
                <a:latin typeface="Courier New"/>
                <a:cs typeface="Courier New"/>
              </a:rPr>
              <a:t> </a:t>
            </a:r>
            <a:r>
              <a:rPr lang="en-US" b="1" dirty="0" smtClean="0">
                <a:solidFill>
                  <a:srgbClr val="000000"/>
                </a:solidFill>
                <a:latin typeface="Courier New"/>
                <a:cs typeface="Courier New"/>
              </a:rPr>
              <a:t>&lt;- </a:t>
            </a:r>
            <a:r>
              <a:rPr lang="en-US" b="1" dirty="0" err="1" smtClean="0">
                <a:solidFill>
                  <a:srgbClr val="000000"/>
                </a:solidFill>
                <a:latin typeface="Courier New"/>
                <a:cs typeface="Courier New"/>
              </a:rPr>
              <a:t>readIORef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y</a:t>
            </a:r>
            <a:r>
              <a:rPr lang="en-US" b="1" dirty="0" smtClean="0">
                <a:solidFill>
                  <a:srgbClr val="000000"/>
                </a:solidFill>
                <a:latin typeface="Courier New"/>
                <a:cs typeface="Courier New"/>
              </a:rPr>
              <a:t>;</a:t>
            </a:r>
          </a:p>
          <a:p>
            <a:pPr marL="411480" indent="-283464" fontAlgn="auto">
              <a:spcAft>
                <a:spcPts val="0"/>
              </a:spcAft>
              <a:defRPr/>
            </a:pP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writeIORef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y</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val_x</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writeIORef</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x</a:t>
            </a:r>
            <a:r>
              <a:rPr lang="en-US" b="1" dirty="0" smtClean="0">
                <a:solidFill>
                  <a:srgbClr val="000000"/>
                </a:solidFill>
                <a:latin typeface="Courier New"/>
                <a:cs typeface="Courier New"/>
              </a:rPr>
              <a:t> </a:t>
            </a:r>
            <a:r>
              <a:rPr lang="en-US" b="1" dirty="0" err="1" smtClean="0">
                <a:solidFill>
                  <a:srgbClr val="000000"/>
                </a:solidFill>
                <a:latin typeface="Courier New"/>
                <a:cs typeface="Courier New"/>
              </a:rPr>
              <a:t>val_y</a:t>
            </a:r>
            <a:r>
              <a:rPr lang="en-US" b="1" dirty="0" smtClean="0">
                <a:solidFill>
                  <a:srgbClr val="000000"/>
                </a:solidFill>
                <a:latin typeface="Courier New"/>
                <a:cs typeface="Courier New"/>
              </a:rPr>
              <a:t>;</a:t>
            </a:r>
          </a:p>
          <a:p>
            <a:pPr marL="411480" indent="-283464" fontAlgn="auto">
              <a:spcAft>
                <a:spcPts val="0"/>
              </a:spcAft>
              <a:defRPr/>
            </a:pPr>
            <a:r>
              <a:rPr lang="en-US" b="1" dirty="0" smtClean="0">
                <a:solidFill>
                  <a:srgbClr val="000000"/>
                </a:solidFill>
                <a:latin typeface="Courier New"/>
                <a:cs typeface="Courier New"/>
              </a:rPr>
              <a:t>  return () }</a:t>
            </a:r>
            <a:endParaRPr lang="en-US" b="1" dirty="0" smtClean="0">
              <a:solidFill>
                <a:srgbClr val="000000"/>
              </a:solidFill>
              <a:latin typeface="Courier New"/>
              <a:cs typeface="Courier New"/>
            </a:endParaRPr>
          </a:p>
        </p:txBody>
      </p:sp>
      <p:sp>
        <p:nvSpPr>
          <p:cNvPr id="6" name="TextBox 5"/>
          <p:cNvSpPr txBox="1">
            <a:spLocks noChangeArrowheads="1"/>
          </p:cNvSpPr>
          <p:nvPr/>
        </p:nvSpPr>
        <p:spPr bwMode="auto">
          <a:xfrm>
            <a:off x="1281952" y="4202956"/>
            <a:ext cx="5486400" cy="1094146"/>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lvl="1" eaLnBrk="1" hangingPunct="1">
              <a:lnSpc>
                <a:spcPct val="90000"/>
              </a:lnSpc>
              <a:buFontTx/>
              <a:buNone/>
            </a:pPr>
            <a:r>
              <a:rPr lang="en-US" b="1" dirty="0" smtClean="0">
                <a:solidFill>
                  <a:srgbClr val="000000"/>
                </a:solidFill>
                <a:latin typeface="Courier New" charset="0"/>
                <a:ea typeface="Courier New" charset="0"/>
                <a:cs typeface="Courier New" charset="0"/>
              </a:rPr>
              <a:t>template &lt;</a:t>
            </a:r>
            <a:r>
              <a:rPr lang="en-US" b="1" dirty="0" err="1" smtClean="0">
                <a:solidFill>
                  <a:srgbClr val="000000"/>
                </a:solidFill>
                <a:latin typeface="Courier New" charset="0"/>
                <a:ea typeface="Courier New" charset="0"/>
                <a:cs typeface="Courier New" charset="0"/>
              </a:rPr>
              <a:t>typename</a:t>
            </a:r>
            <a:r>
              <a:rPr lang="en-US" b="1" dirty="0" smtClean="0">
                <a:solidFill>
                  <a:srgbClr val="000000"/>
                </a:solidFill>
                <a:latin typeface="Courier New" charset="0"/>
                <a:ea typeface="Courier New" charset="0"/>
                <a:cs typeface="Courier New" charset="0"/>
              </a:rPr>
              <a:t> T&gt;</a:t>
            </a:r>
          </a:p>
          <a:p>
            <a:pPr lvl="1" eaLnBrk="1" hangingPunct="1">
              <a:lnSpc>
                <a:spcPct val="90000"/>
              </a:lnSpc>
              <a:buFontTx/>
              <a:buNone/>
            </a:pPr>
            <a:r>
              <a:rPr lang="en-US" b="1" dirty="0" smtClean="0">
                <a:solidFill>
                  <a:srgbClr val="000000"/>
                </a:solidFill>
                <a:latin typeface="Courier New" charset="0"/>
                <a:ea typeface="Courier New" charset="0"/>
                <a:cs typeface="Courier New" charset="0"/>
              </a:rPr>
              <a:t>void </a:t>
            </a:r>
            <a:r>
              <a:rPr lang="en-US" b="1" dirty="0" err="1" smtClean="0">
                <a:solidFill>
                  <a:srgbClr val="000000"/>
                </a:solidFill>
                <a:latin typeface="Courier New" charset="0"/>
                <a:ea typeface="Courier New" charset="0"/>
                <a:cs typeface="Courier New" charset="0"/>
              </a:rPr>
              <a:t>swap(T</a:t>
            </a:r>
            <a:r>
              <a:rPr lang="en-US" b="1" dirty="0" smtClean="0">
                <a:solidFill>
                  <a:srgbClr val="000000"/>
                </a:solidFill>
                <a:latin typeface="Courier New" charset="0"/>
                <a:ea typeface="Courier New" charset="0"/>
                <a:cs typeface="Courier New" charset="0"/>
              </a:rPr>
              <a:t>&amp; </a:t>
            </a:r>
            <a:r>
              <a:rPr lang="en-US" b="1" dirty="0" err="1" smtClean="0">
                <a:solidFill>
                  <a:srgbClr val="000000"/>
                </a:solidFill>
                <a:latin typeface="Courier New" charset="0"/>
                <a:ea typeface="Courier New" charset="0"/>
                <a:cs typeface="Courier New" charset="0"/>
              </a:rPr>
              <a:t>x</a:t>
            </a:r>
            <a:r>
              <a:rPr lang="en-US" b="1" dirty="0" smtClean="0">
                <a:solidFill>
                  <a:srgbClr val="000000"/>
                </a:solidFill>
                <a:latin typeface="Courier New" charset="0"/>
                <a:ea typeface="Courier New" charset="0"/>
                <a:cs typeface="Courier New" charset="0"/>
              </a:rPr>
              <a:t>, T&amp; </a:t>
            </a:r>
            <a:r>
              <a:rPr lang="en-US" b="1" dirty="0" err="1" smtClean="0">
                <a:solidFill>
                  <a:srgbClr val="000000"/>
                </a:solidFill>
                <a:latin typeface="Courier New" charset="0"/>
                <a:ea typeface="Courier New" charset="0"/>
                <a:cs typeface="Courier New" charset="0"/>
              </a:rPr>
              <a:t>y</a:t>
            </a:r>
            <a:r>
              <a:rPr lang="en-US" b="1" dirty="0" smtClean="0">
                <a:solidFill>
                  <a:srgbClr val="000000"/>
                </a:solidFill>
                <a:latin typeface="Courier New" charset="0"/>
                <a:ea typeface="Courier New" charset="0"/>
                <a:cs typeface="Courier New" charset="0"/>
              </a:rPr>
              <a:t>){</a:t>
            </a:r>
          </a:p>
          <a:p>
            <a:pPr lvl="1" eaLnBrk="1" hangingPunct="1">
              <a:lnSpc>
                <a:spcPct val="90000"/>
              </a:lnSpc>
              <a:buFontTx/>
              <a:buNone/>
            </a:pPr>
            <a:r>
              <a:rPr lang="en-US" b="1" dirty="0" smtClean="0">
                <a:solidFill>
                  <a:srgbClr val="000000"/>
                </a:solidFill>
                <a:latin typeface="Courier New" charset="0"/>
                <a:ea typeface="Courier New" charset="0"/>
                <a:cs typeface="Courier New" charset="0"/>
              </a:rPr>
              <a:t>      T </a:t>
            </a:r>
            <a:r>
              <a:rPr lang="en-US" b="1" dirty="0" err="1" smtClean="0">
                <a:solidFill>
                  <a:srgbClr val="000000"/>
                </a:solidFill>
                <a:latin typeface="Courier New" charset="0"/>
                <a:ea typeface="Courier New" charset="0"/>
                <a:cs typeface="Courier New" charset="0"/>
              </a:rPr>
              <a:t>tmp</a:t>
            </a:r>
            <a:r>
              <a:rPr lang="en-US" b="1" dirty="0" smtClean="0">
                <a:solidFill>
                  <a:srgbClr val="000000"/>
                </a:solidFill>
                <a:latin typeface="Courier New" charset="0"/>
                <a:ea typeface="Courier New" charset="0"/>
                <a:cs typeface="Courier New" charset="0"/>
              </a:rPr>
              <a:t> = </a:t>
            </a:r>
            <a:r>
              <a:rPr lang="en-US" b="1" dirty="0" err="1" smtClean="0">
                <a:solidFill>
                  <a:srgbClr val="000000"/>
                </a:solidFill>
                <a:latin typeface="Courier New" charset="0"/>
                <a:ea typeface="Courier New" charset="0"/>
                <a:cs typeface="Courier New" charset="0"/>
              </a:rPr>
              <a:t>x</a:t>
            </a:r>
            <a:r>
              <a:rPr lang="en-US" b="1" dirty="0" smtClean="0">
                <a:solidFill>
                  <a:srgbClr val="000000"/>
                </a:solidFill>
                <a:latin typeface="Courier New" charset="0"/>
                <a:ea typeface="Courier New" charset="0"/>
                <a:cs typeface="Courier New" charset="0"/>
              </a:rPr>
              <a:t>;  </a:t>
            </a:r>
            <a:r>
              <a:rPr lang="en-US" b="1" dirty="0" err="1" smtClean="0">
                <a:solidFill>
                  <a:srgbClr val="000000"/>
                </a:solidFill>
                <a:latin typeface="Courier New" charset="0"/>
                <a:ea typeface="Courier New" charset="0"/>
                <a:cs typeface="Courier New" charset="0"/>
              </a:rPr>
              <a:t>x</a:t>
            </a:r>
            <a:r>
              <a:rPr lang="en-US" b="1" dirty="0" smtClean="0">
                <a:solidFill>
                  <a:srgbClr val="000000"/>
                </a:solidFill>
                <a:latin typeface="Courier New" charset="0"/>
                <a:ea typeface="Courier New" charset="0"/>
                <a:cs typeface="Courier New" charset="0"/>
              </a:rPr>
              <a:t>=</a:t>
            </a:r>
            <a:r>
              <a:rPr lang="en-US" b="1" dirty="0" err="1" smtClean="0">
                <a:solidFill>
                  <a:srgbClr val="000000"/>
                </a:solidFill>
                <a:latin typeface="Courier New" charset="0"/>
                <a:ea typeface="Courier New" charset="0"/>
                <a:cs typeface="Courier New" charset="0"/>
              </a:rPr>
              <a:t>y</a:t>
            </a:r>
            <a:r>
              <a:rPr lang="en-US" b="1" dirty="0" smtClean="0">
                <a:solidFill>
                  <a:srgbClr val="000000"/>
                </a:solidFill>
                <a:latin typeface="Courier New" charset="0"/>
                <a:ea typeface="Courier New" charset="0"/>
                <a:cs typeface="Courier New" charset="0"/>
              </a:rPr>
              <a:t>;  </a:t>
            </a:r>
            <a:r>
              <a:rPr lang="en-US" b="1" dirty="0" err="1" smtClean="0">
                <a:solidFill>
                  <a:srgbClr val="000000"/>
                </a:solidFill>
                <a:latin typeface="Courier New" charset="0"/>
                <a:ea typeface="Courier New" charset="0"/>
                <a:cs typeface="Courier New" charset="0"/>
              </a:rPr>
              <a:t>y</a:t>
            </a:r>
            <a:r>
              <a:rPr lang="en-US" b="1" dirty="0" smtClean="0">
                <a:solidFill>
                  <a:srgbClr val="000000"/>
                </a:solidFill>
                <a:latin typeface="Courier New" charset="0"/>
                <a:ea typeface="Courier New" charset="0"/>
                <a:cs typeface="Courier New" charset="0"/>
              </a:rPr>
              <a:t>=</a:t>
            </a:r>
            <a:r>
              <a:rPr lang="en-US" b="1" dirty="0" err="1" smtClean="0">
                <a:solidFill>
                  <a:srgbClr val="000000"/>
                </a:solidFill>
                <a:latin typeface="Courier New" charset="0"/>
                <a:ea typeface="Courier New" charset="0"/>
                <a:cs typeface="Courier New" charset="0"/>
              </a:rPr>
              <a:t>tmp</a:t>
            </a:r>
            <a:r>
              <a:rPr lang="en-US" b="1" dirty="0" smtClean="0">
                <a:solidFill>
                  <a:srgbClr val="000000"/>
                </a:solidFill>
                <a:latin typeface="Courier New" charset="0"/>
                <a:ea typeface="Courier New" charset="0"/>
                <a:cs typeface="Courier New" charset="0"/>
              </a:rPr>
              <a:t>;</a:t>
            </a:r>
          </a:p>
          <a:p>
            <a:pPr lvl="1" eaLnBrk="1" hangingPunct="1">
              <a:lnSpc>
                <a:spcPct val="90000"/>
              </a:lnSpc>
              <a:buFontTx/>
              <a:buNone/>
            </a:pPr>
            <a:r>
              <a:rPr lang="en-US" b="1" dirty="0" smtClean="0">
                <a:solidFill>
                  <a:srgbClr val="000000"/>
                </a:solidFill>
                <a:latin typeface="Courier New" charset="0"/>
                <a:ea typeface="Courier New" charset="0"/>
                <a:cs typeface="Courier New" charset="0"/>
              </a:rPr>
              <a:t>}</a:t>
            </a:r>
            <a:endParaRPr lang="en-US" b="1" dirty="0">
              <a:solidFill>
                <a:srgbClr val="000000"/>
              </a:solidFill>
              <a:latin typeface="Courier New" charset="0"/>
              <a:ea typeface="Courier New" charset="0"/>
              <a:cs typeface="Courier New" charset="0"/>
            </a:endParaRPr>
          </a:p>
        </p:txBody>
      </p:sp>
      <p:sp>
        <p:nvSpPr>
          <p:cNvPr id="7" name="Rounded Rectangular Callout 6"/>
          <p:cNvSpPr/>
          <p:nvPr/>
        </p:nvSpPr>
        <p:spPr>
          <a:xfrm>
            <a:off x="657411" y="5739634"/>
            <a:ext cx="7739530" cy="919401"/>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2400" dirty="0" smtClean="0">
                <a:solidFill>
                  <a:srgbClr val="000000"/>
                </a:solidFill>
                <a:latin typeface="Comic Sans MS" charset="0"/>
                <a:ea typeface="Comic Sans MS" charset="0"/>
                <a:cs typeface="Comic Sans MS" charset="0"/>
              </a:rPr>
              <a:t>Declarations  both swap two values </a:t>
            </a:r>
            <a:r>
              <a:rPr lang="en-US" sz="2400" dirty="0" err="1" smtClean="0">
                <a:solidFill>
                  <a:srgbClr val="000000"/>
                </a:solidFill>
                <a:latin typeface="Comic Sans MS" charset="0"/>
                <a:ea typeface="Comic Sans MS" charset="0"/>
                <a:cs typeface="Comic Sans MS" charset="0"/>
              </a:rPr>
              <a:t>polymorphically</a:t>
            </a:r>
            <a:r>
              <a:rPr lang="en-US" sz="2400" dirty="0" smtClean="0">
                <a:solidFill>
                  <a:srgbClr val="000000"/>
                </a:solidFill>
                <a:latin typeface="Comic Sans MS" charset="0"/>
                <a:ea typeface="Comic Sans MS" charset="0"/>
                <a:cs typeface="Comic Sans MS" charset="0"/>
              </a:rPr>
              <a:t>, </a:t>
            </a:r>
            <a:r>
              <a:rPr lang="en-US" sz="2400" dirty="0" smtClean="0">
                <a:solidFill>
                  <a:srgbClr val="000000"/>
                </a:solidFill>
                <a:latin typeface="Comic Sans MS" charset="0"/>
                <a:ea typeface="Comic Sans MS" charset="0"/>
                <a:cs typeface="Comic Sans MS" charset="0"/>
              </a:rPr>
              <a:t>but</a:t>
            </a:r>
            <a:r>
              <a:rPr lang="en-US" sz="2400" dirty="0" smtClean="0">
                <a:solidFill>
                  <a:srgbClr val="000000"/>
                </a:solidFill>
                <a:latin typeface="Comic Sans MS" charset="0"/>
                <a:ea typeface="Comic Sans MS" charset="0"/>
                <a:cs typeface="Comic Sans MS" charset="0"/>
              </a:rPr>
              <a:t> they are compiled </a:t>
            </a:r>
            <a:r>
              <a:rPr lang="en-US" sz="2400" dirty="0" smtClean="0">
                <a:solidFill>
                  <a:srgbClr val="000000"/>
                </a:solidFill>
                <a:latin typeface="Comic Sans MS" charset="0"/>
                <a:ea typeface="Comic Sans MS" charset="0"/>
                <a:cs typeface="Comic Sans MS" charset="0"/>
              </a:rPr>
              <a:t>very </a:t>
            </a:r>
            <a:r>
              <a:rPr lang="en-US" sz="2400" dirty="0" smtClean="0">
                <a:solidFill>
                  <a:srgbClr val="000000"/>
                </a:solidFill>
                <a:latin typeface="Comic Sans MS" charset="0"/>
                <a:ea typeface="Comic Sans MS" charset="0"/>
                <a:cs typeface="Comic Sans MS" charset="0"/>
              </a:rPr>
              <a:t>differently.</a:t>
            </a:r>
            <a:endParaRPr lang="en-US" sz="2400" dirty="0">
              <a:solidFill>
                <a:srgbClr val="000000"/>
              </a:solidFill>
              <a:latin typeface="Comic Sans MS" charset="0"/>
              <a:ea typeface="Comic Sans MS" charset="0"/>
              <a:cs typeface="Comic Sans MS"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274638"/>
            <a:ext cx="8229600" cy="906462"/>
          </a:xfrm>
        </p:spPr>
        <p:txBody>
          <a:bodyPr/>
          <a:lstStyle/>
          <a:p>
            <a:pPr eaLnBrk="1" hangingPunct="1">
              <a:defRPr/>
            </a:pPr>
            <a:r>
              <a:rPr lang="en-US" dirty="0"/>
              <a:t>Implementation</a:t>
            </a:r>
          </a:p>
        </p:txBody>
      </p:sp>
      <p:sp>
        <p:nvSpPr>
          <p:cNvPr id="50179" name="Rectangle 3"/>
          <p:cNvSpPr>
            <a:spLocks noGrp="1" noChangeArrowheads="1"/>
          </p:cNvSpPr>
          <p:nvPr>
            <p:ph type="body" idx="1"/>
          </p:nvPr>
        </p:nvSpPr>
        <p:spPr>
          <a:xfrm>
            <a:off x="444500" y="1397000"/>
            <a:ext cx="8178800" cy="4953000"/>
          </a:xfrm>
        </p:spPr>
        <p:txBody>
          <a:bodyPr/>
          <a:lstStyle/>
          <a:p>
            <a:pPr eaLnBrk="1" hangingPunct="1">
              <a:spcAft>
                <a:spcPct val="0"/>
              </a:spcAft>
              <a:buFont typeface="Wingdings 2" charset="2"/>
              <a:buChar char=""/>
            </a:pPr>
            <a:r>
              <a:rPr lang="en-US" sz="2400" dirty="0" smtClean="0">
                <a:latin typeface="Comic Sans MS" charset="0"/>
              </a:rPr>
              <a:t>Haskell</a:t>
            </a:r>
            <a:endParaRPr lang="en-US" sz="2400" dirty="0" smtClean="0">
              <a:latin typeface="Comic Sans MS" charset="0"/>
            </a:endParaRPr>
          </a:p>
          <a:p>
            <a:pPr lvl="1" eaLnBrk="1" hangingPunct="1"/>
            <a:r>
              <a:rPr lang="en-US" sz="2000" b="1" dirty="0">
                <a:solidFill>
                  <a:schemeClr val="accent1">
                    <a:lumMod val="60000"/>
                    <a:lumOff val="40000"/>
                  </a:schemeClr>
                </a:solidFill>
                <a:latin typeface="Courier New" charset="0"/>
                <a:ea typeface="Courier New" charset="0"/>
                <a:cs typeface="Courier New" charset="0"/>
              </a:rPr>
              <a:t>Swap </a:t>
            </a:r>
            <a:r>
              <a:rPr lang="en-US" sz="2000" dirty="0">
                <a:latin typeface="Comic Sans MS" charset="0"/>
              </a:rPr>
              <a:t>is compiled into one function</a:t>
            </a:r>
          </a:p>
          <a:p>
            <a:pPr lvl="1" eaLnBrk="1" hangingPunct="1"/>
            <a:r>
              <a:rPr lang="en-US" sz="2000" dirty="0" err="1">
                <a:latin typeface="Comic Sans MS" charset="0"/>
              </a:rPr>
              <a:t>Typechecker</a:t>
            </a:r>
            <a:r>
              <a:rPr lang="en-US" sz="2000" dirty="0">
                <a:latin typeface="Comic Sans MS" charset="0"/>
              </a:rPr>
              <a:t> determines how function can be used</a:t>
            </a:r>
          </a:p>
          <a:p>
            <a:pPr eaLnBrk="1" hangingPunct="1">
              <a:spcAft>
                <a:spcPct val="0"/>
              </a:spcAft>
              <a:buFont typeface="Wingdings 2" charset="2"/>
              <a:buChar char=""/>
            </a:pPr>
            <a:r>
              <a:rPr lang="en-US" sz="2400" dirty="0">
                <a:latin typeface="Comic Sans MS" charset="0"/>
              </a:rPr>
              <a:t>C++</a:t>
            </a:r>
          </a:p>
          <a:p>
            <a:pPr lvl="1" eaLnBrk="1" hangingPunct="1"/>
            <a:r>
              <a:rPr lang="en-US" sz="2000" b="1" dirty="0">
                <a:solidFill>
                  <a:srgbClr val="E2D5A3"/>
                </a:solidFill>
                <a:latin typeface="Courier New" charset="0"/>
                <a:ea typeface="Courier New" charset="0"/>
                <a:cs typeface="Courier New" charset="0"/>
              </a:rPr>
              <a:t>Swap </a:t>
            </a:r>
            <a:r>
              <a:rPr lang="en-US" sz="2000" dirty="0">
                <a:latin typeface="Comic Sans MS" charset="0"/>
              </a:rPr>
              <a:t>is compiled into linkable format</a:t>
            </a:r>
          </a:p>
          <a:p>
            <a:pPr lvl="1" eaLnBrk="1" hangingPunct="1"/>
            <a:r>
              <a:rPr lang="en-US" sz="2000" dirty="0">
                <a:latin typeface="Comic Sans MS" charset="0"/>
              </a:rPr>
              <a:t>Linker duplicates code for each type of use</a:t>
            </a:r>
          </a:p>
          <a:p>
            <a:pPr eaLnBrk="1" hangingPunct="1">
              <a:spcAft>
                <a:spcPct val="0"/>
              </a:spcAft>
              <a:buFont typeface="Wingdings 2" charset="2"/>
              <a:buChar char=""/>
            </a:pPr>
            <a:r>
              <a:rPr lang="en-US" sz="2400" dirty="0">
                <a:latin typeface="Comic Sans MS" charset="0"/>
              </a:rPr>
              <a:t>Why the difference?</a:t>
            </a:r>
            <a:endParaRPr lang="en-US" sz="2400" dirty="0" smtClean="0">
              <a:latin typeface="Comic Sans MS" charset="0"/>
            </a:endParaRPr>
          </a:p>
          <a:p>
            <a:pPr lvl="1" eaLnBrk="1" hangingPunct="1"/>
            <a:r>
              <a:rPr lang="en-US" sz="2000" dirty="0" smtClean="0">
                <a:latin typeface="Comic Sans MS" charset="0"/>
              </a:rPr>
              <a:t>Haskell</a:t>
            </a:r>
            <a:r>
              <a:rPr lang="en-US" sz="2000" dirty="0" smtClean="0">
                <a:latin typeface="Comic Sans MS" charset="0"/>
              </a:rPr>
              <a:t> </a:t>
            </a:r>
            <a:r>
              <a:rPr lang="en-US" sz="2000" dirty="0">
                <a:latin typeface="Comic Sans MS" charset="0"/>
              </a:rPr>
              <a:t>ref cell is passed by </a:t>
            </a:r>
            <a:r>
              <a:rPr lang="en-US" sz="2000" dirty="0" smtClean="0">
                <a:latin typeface="Comic Sans MS" charset="0"/>
              </a:rPr>
              <a:t>pointer. The </a:t>
            </a:r>
            <a:r>
              <a:rPr lang="en-US" sz="2000" dirty="0">
                <a:latin typeface="Comic Sans MS" charset="0"/>
              </a:rPr>
              <a:t>local</a:t>
            </a:r>
            <a:r>
              <a:rPr lang="en-US" sz="2000" dirty="0" smtClean="0">
                <a:latin typeface="Comic Sans MS" charset="0"/>
              </a:rPr>
              <a:t> </a:t>
            </a:r>
            <a:r>
              <a:rPr lang="en-US" sz="2000" dirty="0" err="1" smtClean="0">
                <a:latin typeface="Comic Sans MS" charset="0"/>
              </a:rPr>
              <a:t>x</a:t>
            </a:r>
            <a:r>
              <a:rPr lang="en-US" sz="2000" dirty="0" smtClean="0">
                <a:latin typeface="Comic Sans MS" charset="0"/>
              </a:rPr>
              <a:t> is </a:t>
            </a:r>
            <a:r>
              <a:rPr lang="en-US" sz="2000" dirty="0" smtClean="0">
                <a:latin typeface="Comic Sans MS" charset="0"/>
              </a:rPr>
              <a:t>a pointer </a:t>
            </a:r>
            <a:r>
              <a:rPr lang="en-US" sz="2000" dirty="0">
                <a:latin typeface="Comic Sans MS" charset="0"/>
              </a:rPr>
              <a:t>to value on </a:t>
            </a:r>
            <a:r>
              <a:rPr lang="en-US" sz="2000" dirty="0" smtClean="0">
                <a:latin typeface="Comic Sans MS" charset="0"/>
              </a:rPr>
              <a:t>heap, so its size is constant.</a:t>
            </a:r>
          </a:p>
          <a:p>
            <a:pPr lvl="1" eaLnBrk="1" hangingPunct="1"/>
            <a:r>
              <a:rPr lang="en-US" sz="2000" dirty="0">
                <a:latin typeface="Comic Sans MS" charset="0"/>
              </a:rPr>
              <a:t>C++ arguments passed by reference (pointer), but </a:t>
            </a:r>
            <a:r>
              <a:rPr lang="en-US" sz="2000" dirty="0" smtClean="0">
                <a:latin typeface="Comic Sans MS" charset="0"/>
              </a:rPr>
              <a:t>loca</a:t>
            </a:r>
            <a:r>
              <a:rPr lang="en-US" sz="2000" dirty="0" smtClean="0">
                <a:latin typeface="Comic Sans MS" charset="0"/>
              </a:rPr>
              <a:t>l </a:t>
            </a:r>
            <a:r>
              <a:rPr lang="en-US" sz="2000" dirty="0" err="1" smtClean="0">
                <a:latin typeface="Comic Sans MS" charset="0"/>
              </a:rPr>
              <a:t>x</a:t>
            </a:r>
            <a:r>
              <a:rPr lang="en-US" sz="2000" dirty="0" smtClean="0">
                <a:latin typeface="Comic Sans MS" charset="0"/>
              </a:rPr>
              <a:t> i</a:t>
            </a:r>
            <a:r>
              <a:rPr lang="en-US" sz="2000" dirty="0" smtClean="0">
                <a:latin typeface="Comic Sans MS" charset="0"/>
              </a:rPr>
              <a:t>s </a:t>
            </a:r>
            <a:r>
              <a:rPr lang="en-US" sz="2000" dirty="0">
                <a:latin typeface="Comic Sans MS" charset="0"/>
              </a:rPr>
              <a:t>on</a:t>
            </a:r>
            <a:r>
              <a:rPr lang="en-US" sz="2000" dirty="0" smtClean="0">
                <a:latin typeface="Comic Sans MS" charset="0"/>
              </a:rPr>
              <a:t> the stack, so its </a:t>
            </a:r>
            <a:r>
              <a:rPr lang="en-US" sz="2000" dirty="0">
                <a:latin typeface="Comic Sans MS" charset="0"/>
              </a:rPr>
              <a:t>size depends on</a:t>
            </a:r>
            <a:r>
              <a:rPr lang="en-US" sz="2000" dirty="0" smtClean="0">
                <a:latin typeface="Comic Sans MS" charset="0"/>
              </a:rPr>
              <a:t> the type.</a:t>
            </a:r>
            <a:endParaRPr lang="en-US" sz="2000" dirty="0">
              <a:latin typeface="Comic Sans MS"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en-US" dirty="0"/>
              <a:t>Uses for</a:t>
            </a:r>
            <a:r>
              <a:rPr lang="en-US" dirty="0" smtClean="0"/>
              <a:t> Types </a:t>
            </a:r>
            <a:endParaRPr lang="en-US" dirty="0"/>
          </a:p>
        </p:txBody>
      </p:sp>
      <p:sp>
        <p:nvSpPr>
          <p:cNvPr id="19459" name="Rectangle 3"/>
          <p:cNvSpPr>
            <a:spLocks noGrp="1" noChangeArrowheads="1"/>
          </p:cNvSpPr>
          <p:nvPr>
            <p:ph type="body" idx="1"/>
          </p:nvPr>
        </p:nvSpPr>
        <p:spPr>
          <a:xfrm>
            <a:off x="444500" y="1333500"/>
            <a:ext cx="8229600" cy="5384800"/>
          </a:xfrm>
        </p:spPr>
        <p:txBody>
          <a:bodyPr/>
          <a:lstStyle/>
          <a:p>
            <a:pPr eaLnBrk="1" hangingPunct="1">
              <a:spcAft>
                <a:spcPct val="0"/>
              </a:spcAft>
              <a:buFont typeface="Wingdings 2" charset="2"/>
              <a:buChar char=""/>
            </a:pPr>
            <a:r>
              <a:rPr lang="en-US" dirty="0">
                <a:latin typeface="Comic Sans MS" charset="0"/>
              </a:rPr>
              <a:t>Program organization and documentation</a:t>
            </a:r>
          </a:p>
          <a:p>
            <a:pPr lvl="1" eaLnBrk="1" hangingPunct="1"/>
            <a:r>
              <a:rPr lang="en-US" dirty="0">
                <a:latin typeface="Comic Sans MS" charset="0"/>
              </a:rPr>
              <a:t>Separate types for separate concepts</a:t>
            </a:r>
          </a:p>
          <a:p>
            <a:pPr lvl="2" eaLnBrk="1" hangingPunct="1"/>
            <a:r>
              <a:rPr lang="en-US" dirty="0">
                <a:latin typeface="Comic Sans MS" charset="0"/>
              </a:rPr>
              <a:t>Represent concepts from problem domain </a:t>
            </a:r>
          </a:p>
          <a:p>
            <a:pPr lvl="1" eaLnBrk="1" hangingPunct="1"/>
            <a:r>
              <a:rPr lang="en-US" dirty="0">
                <a:latin typeface="Comic Sans MS" charset="0"/>
              </a:rPr>
              <a:t>Indicate intended use of declared identifiers</a:t>
            </a:r>
          </a:p>
          <a:p>
            <a:pPr lvl="2" eaLnBrk="1" hangingPunct="1"/>
            <a:r>
              <a:rPr lang="en-US" dirty="0">
                <a:latin typeface="Comic Sans MS" charset="0"/>
              </a:rPr>
              <a:t>Types can be checked, unlike program comments</a:t>
            </a:r>
          </a:p>
          <a:p>
            <a:pPr eaLnBrk="1" hangingPunct="1">
              <a:spcAft>
                <a:spcPct val="0"/>
              </a:spcAft>
              <a:buFont typeface="Wingdings 2" charset="2"/>
              <a:buChar char=""/>
            </a:pPr>
            <a:r>
              <a:rPr lang="en-US" dirty="0">
                <a:latin typeface="Comic Sans MS" charset="0"/>
              </a:rPr>
              <a:t>Identify and prevent errors</a:t>
            </a:r>
          </a:p>
          <a:p>
            <a:pPr lvl="1" eaLnBrk="1" hangingPunct="1"/>
            <a:r>
              <a:rPr lang="en-US" dirty="0">
                <a:latin typeface="Comic Sans MS" charset="0"/>
              </a:rPr>
              <a:t>Compile-time or run-time checking can prevent meaningless computations such as  </a:t>
            </a:r>
            <a:r>
              <a:rPr lang="en-US" dirty="0">
                <a:solidFill>
                  <a:schemeClr val="accent1"/>
                </a:solidFill>
                <a:latin typeface="Comic Sans MS" charset="0"/>
              </a:rPr>
              <a:t>3 + true</a:t>
            </a:r>
            <a:r>
              <a:rPr lang="en-US" dirty="0" smtClean="0">
                <a:solidFill>
                  <a:schemeClr val="accent1"/>
                </a:solidFill>
                <a:latin typeface="Comic Sans MS" charset="0"/>
              </a:rPr>
              <a:t> – “Bill”</a:t>
            </a:r>
            <a:endParaRPr lang="en-US" dirty="0">
              <a:solidFill>
                <a:schemeClr val="accent1"/>
              </a:solidFill>
              <a:latin typeface="Comic Sans MS" charset="0"/>
            </a:endParaRPr>
          </a:p>
          <a:p>
            <a:pPr eaLnBrk="1" hangingPunct="1">
              <a:spcAft>
                <a:spcPct val="0"/>
              </a:spcAft>
              <a:buFont typeface="Wingdings 2" charset="2"/>
              <a:buChar char=""/>
            </a:pPr>
            <a:r>
              <a:rPr lang="en-US" dirty="0">
                <a:latin typeface="Comic Sans MS" charset="0"/>
              </a:rPr>
              <a:t>Support optimization</a:t>
            </a:r>
          </a:p>
          <a:p>
            <a:pPr lvl="1" eaLnBrk="1" hangingPunct="1"/>
            <a:r>
              <a:rPr lang="en-US" dirty="0">
                <a:latin typeface="Comic Sans MS" charset="0"/>
              </a:rPr>
              <a:t>Example: short integers require fewer bits</a:t>
            </a:r>
          </a:p>
          <a:p>
            <a:pPr lvl="1" eaLnBrk="1" hangingPunct="1"/>
            <a:r>
              <a:rPr lang="en-US" dirty="0">
                <a:latin typeface="Comic Sans MS" charset="0"/>
              </a:rPr>
              <a:t>Access record component by known offset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45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45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45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459">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459">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459">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459">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45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274638"/>
            <a:ext cx="8229600" cy="817562"/>
          </a:xfrm>
        </p:spPr>
        <p:txBody>
          <a:bodyPr/>
          <a:lstStyle/>
          <a:p>
            <a:pPr eaLnBrk="1" hangingPunct="1">
              <a:defRPr/>
            </a:pPr>
            <a:r>
              <a:rPr lang="en-US" dirty="0"/>
              <a:t>Another</a:t>
            </a:r>
            <a:r>
              <a:rPr lang="en-US" dirty="0" smtClean="0"/>
              <a:t> Example</a:t>
            </a:r>
            <a:endParaRPr lang="en-US" dirty="0"/>
          </a:p>
        </p:txBody>
      </p:sp>
      <p:sp>
        <p:nvSpPr>
          <p:cNvPr id="40963" name="Rectangle 3"/>
          <p:cNvSpPr>
            <a:spLocks noGrp="1" noChangeArrowheads="1"/>
          </p:cNvSpPr>
          <p:nvPr>
            <p:ph type="body" idx="1"/>
          </p:nvPr>
        </p:nvSpPr>
        <p:spPr>
          <a:xfrm>
            <a:off x="241300" y="1270000"/>
            <a:ext cx="8445500" cy="5346700"/>
          </a:xfrm>
        </p:spPr>
        <p:txBody>
          <a:bodyPr/>
          <a:lstStyle/>
          <a:p>
            <a:pPr eaLnBrk="1" hangingPunct="1">
              <a:spcAft>
                <a:spcPct val="0"/>
              </a:spcAft>
              <a:buFont typeface="Wingdings 2" charset="2"/>
              <a:buChar char=""/>
            </a:pPr>
            <a:r>
              <a:rPr lang="en-US" dirty="0">
                <a:latin typeface="Comic Sans MS" charset="0"/>
              </a:rPr>
              <a:t>C++ polymorphic sort function</a:t>
            </a:r>
            <a:endParaRPr lang="en-US" dirty="0" smtClean="0">
              <a:latin typeface="Comic Sans MS" charset="0"/>
            </a:endParaRPr>
          </a:p>
          <a:p>
            <a:pPr lvl="1" eaLnBrk="1" hangingPunct="1">
              <a:buFontTx/>
              <a:buNone/>
            </a:pPr>
            <a:endParaRPr lang="en-US" b="1" dirty="0" smtClean="0">
              <a:solidFill>
                <a:srgbClr val="CEB966"/>
              </a:solidFill>
              <a:latin typeface="Courier New" charset="0"/>
              <a:ea typeface="Courier New" charset="0"/>
              <a:cs typeface="Courier New" charset="0"/>
            </a:endParaRPr>
          </a:p>
          <a:p>
            <a:pPr eaLnBrk="1" hangingPunct="1">
              <a:spcAft>
                <a:spcPct val="0"/>
              </a:spcAft>
              <a:buFont typeface="Wingdings 2" charset="2"/>
              <a:buChar char=""/>
            </a:pPr>
            <a:endParaRPr lang="en-US" b="1" dirty="0" smtClean="0">
              <a:solidFill>
                <a:srgbClr val="CEB966"/>
              </a:solidFill>
              <a:latin typeface="Courier New" charset="0"/>
              <a:ea typeface="Courier New" charset="0"/>
              <a:cs typeface="Courier New" charset="0"/>
            </a:endParaRPr>
          </a:p>
          <a:p>
            <a:pPr eaLnBrk="1" hangingPunct="1">
              <a:spcAft>
                <a:spcPct val="0"/>
              </a:spcAft>
              <a:buFont typeface="Wingdings 2" charset="2"/>
              <a:buChar char=""/>
            </a:pPr>
            <a:endParaRPr lang="en-US" b="1" dirty="0" smtClean="0">
              <a:solidFill>
                <a:srgbClr val="CEB966"/>
              </a:solidFill>
              <a:latin typeface="Courier New" charset="0"/>
              <a:ea typeface="Courier New" charset="0"/>
              <a:cs typeface="Courier New" charset="0"/>
            </a:endParaRPr>
          </a:p>
          <a:p>
            <a:pPr eaLnBrk="1" hangingPunct="1">
              <a:spcAft>
                <a:spcPct val="0"/>
              </a:spcAft>
              <a:buFont typeface="Wingdings 2" charset="2"/>
              <a:buChar char=""/>
            </a:pPr>
            <a:endParaRPr lang="en-US" b="1" dirty="0" smtClean="0">
              <a:solidFill>
                <a:srgbClr val="CEB966"/>
              </a:solidFill>
              <a:latin typeface="Courier New" charset="0"/>
              <a:ea typeface="Courier New" charset="0"/>
              <a:cs typeface="Courier New" charset="0"/>
            </a:endParaRPr>
          </a:p>
          <a:p>
            <a:pPr eaLnBrk="1" hangingPunct="1">
              <a:spcAft>
                <a:spcPct val="0"/>
              </a:spcAft>
              <a:buFont typeface="Wingdings 2" charset="2"/>
              <a:buChar char=""/>
            </a:pPr>
            <a:r>
              <a:rPr lang="en-US" dirty="0" smtClean="0">
                <a:latin typeface="Comic Sans MS" charset="0"/>
              </a:rPr>
              <a:t>What </a:t>
            </a:r>
            <a:r>
              <a:rPr lang="en-US" dirty="0">
                <a:latin typeface="Comic Sans MS" charset="0"/>
              </a:rPr>
              <a:t>parts of</a:t>
            </a:r>
            <a:r>
              <a:rPr lang="en-US" dirty="0" smtClean="0">
                <a:latin typeface="Comic Sans MS" charset="0"/>
              </a:rPr>
              <a:t> code depend on the </a:t>
            </a:r>
            <a:r>
              <a:rPr lang="en-US" dirty="0">
                <a:latin typeface="Comic Sans MS" charset="0"/>
              </a:rPr>
              <a:t>type</a:t>
            </a:r>
            <a:r>
              <a:rPr lang="en-US" dirty="0" smtClean="0">
                <a:latin typeface="Comic Sans MS" charset="0"/>
              </a:rPr>
              <a:t>?</a:t>
            </a:r>
          </a:p>
          <a:p>
            <a:pPr lvl="1" eaLnBrk="1" hangingPunct="1"/>
            <a:r>
              <a:rPr kumimoji="1" lang="en-US" dirty="0" smtClean="0">
                <a:latin typeface="Comic Sans MS" charset="0"/>
              </a:rPr>
              <a:t>Indexing into array</a:t>
            </a:r>
          </a:p>
          <a:p>
            <a:pPr lvl="1" eaLnBrk="1" hangingPunct="1"/>
            <a:r>
              <a:rPr kumimoji="1" lang="en-US" dirty="0" smtClean="0">
                <a:latin typeface="Comic Sans MS" charset="0"/>
              </a:rPr>
              <a:t>Meaning and implementation of &lt;</a:t>
            </a:r>
          </a:p>
          <a:p>
            <a:pPr lvl="1" eaLnBrk="1" hangingPunct="1"/>
            <a:endParaRPr kumimoji="1" lang="en-US" dirty="0" smtClean="0">
              <a:latin typeface="Comic Sans MS" charset="0"/>
            </a:endParaRPr>
          </a:p>
          <a:p>
            <a:pPr lvl="1" eaLnBrk="1" hangingPunct="1"/>
            <a:endParaRPr lang="en-US" dirty="0">
              <a:latin typeface="Comic Sans MS" charset="0"/>
            </a:endParaRPr>
          </a:p>
        </p:txBody>
      </p:sp>
      <p:sp>
        <p:nvSpPr>
          <p:cNvPr id="51204" name="Rectangle 5"/>
          <p:cNvSpPr>
            <a:spLocks noChangeArrowheads="1"/>
          </p:cNvSpPr>
          <p:nvPr/>
        </p:nvSpPr>
        <p:spPr bwMode="auto">
          <a:xfrm>
            <a:off x="457200" y="5257800"/>
            <a:ext cx="8178800" cy="838200"/>
          </a:xfrm>
          <a:prstGeom prst="rect">
            <a:avLst/>
          </a:prstGeom>
          <a:noFill/>
          <a:ln w="9525">
            <a:noFill/>
            <a:miter lim="800000"/>
            <a:headEnd/>
            <a:tailEnd/>
          </a:ln>
        </p:spPr>
        <p:txBody>
          <a:bodyPr>
            <a:prstTxWarp prst="textNoShape">
              <a:avLst/>
            </a:prstTxWarp>
          </a:bodyPr>
          <a:lstStyle/>
          <a:p>
            <a:pPr marL="742950" lvl="1" indent="-285750"/>
            <a:endParaRPr kumimoji="1" lang="en-US"/>
          </a:p>
        </p:txBody>
      </p:sp>
      <p:sp>
        <p:nvSpPr>
          <p:cNvPr id="51205" name="Rectangle 7"/>
          <p:cNvSpPr>
            <a:spLocks noChangeArrowheads="1"/>
          </p:cNvSpPr>
          <p:nvPr/>
        </p:nvSpPr>
        <p:spPr bwMode="auto">
          <a:xfrm>
            <a:off x="457200" y="5715000"/>
            <a:ext cx="8178800" cy="838200"/>
          </a:xfrm>
          <a:prstGeom prst="rect">
            <a:avLst/>
          </a:prstGeom>
          <a:noFill/>
          <a:ln w="9525">
            <a:noFill/>
            <a:miter lim="800000"/>
            <a:headEnd/>
            <a:tailEnd/>
          </a:ln>
        </p:spPr>
        <p:txBody>
          <a:bodyPr>
            <a:prstTxWarp prst="textNoShape">
              <a:avLst/>
            </a:prstTxWarp>
          </a:bodyPr>
          <a:lstStyle/>
          <a:p>
            <a:pPr marL="742950" lvl="1" indent="-285750"/>
            <a:endParaRPr kumimoji="1" lang="en-US"/>
          </a:p>
        </p:txBody>
      </p:sp>
      <p:sp>
        <p:nvSpPr>
          <p:cNvPr id="6" name="TextBox 5"/>
          <p:cNvSpPr txBox="1">
            <a:spLocks noChangeArrowheads="1"/>
          </p:cNvSpPr>
          <p:nvPr/>
        </p:nvSpPr>
        <p:spPr bwMode="auto">
          <a:xfrm>
            <a:off x="971178" y="2138086"/>
            <a:ext cx="7455646" cy="1754327"/>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lvl="1" eaLnBrk="1" hangingPunct="1">
              <a:buFontTx/>
              <a:buNone/>
            </a:pPr>
            <a:r>
              <a:rPr lang="en-US" b="1" dirty="0" smtClean="0">
                <a:solidFill>
                  <a:schemeClr val="bg1"/>
                </a:solidFill>
                <a:latin typeface="Courier New" charset="0"/>
                <a:ea typeface="Courier New" charset="0"/>
                <a:cs typeface="Courier New" charset="0"/>
              </a:rPr>
              <a:t>template &lt;</a:t>
            </a:r>
            <a:r>
              <a:rPr lang="en-US" b="1" dirty="0" err="1" smtClean="0">
                <a:solidFill>
                  <a:schemeClr val="bg1"/>
                </a:solidFill>
                <a:latin typeface="Courier New" charset="0"/>
                <a:ea typeface="Courier New" charset="0"/>
                <a:cs typeface="Courier New" charset="0"/>
              </a:rPr>
              <a:t>typename</a:t>
            </a:r>
            <a:r>
              <a:rPr lang="en-US" b="1" dirty="0" smtClean="0">
                <a:solidFill>
                  <a:schemeClr val="bg1"/>
                </a:solidFill>
                <a:latin typeface="Courier New" charset="0"/>
                <a:ea typeface="Courier New" charset="0"/>
                <a:cs typeface="Courier New" charset="0"/>
              </a:rPr>
              <a:t> T&gt;</a:t>
            </a:r>
          </a:p>
          <a:p>
            <a:pPr lvl="1" eaLnBrk="1" hangingPunct="1">
              <a:buFontTx/>
              <a:buNone/>
            </a:pPr>
            <a:r>
              <a:rPr lang="en-US" b="1" dirty="0" smtClean="0">
                <a:solidFill>
                  <a:schemeClr val="bg1"/>
                </a:solidFill>
                <a:latin typeface="Courier New" charset="0"/>
                <a:ea typeface="Courier New" charset="0"/>
                <a:cs typeface="Courier New" charset="0"/>
              </a:rPr>
              <a:t>void sort( </a:t>
            </a:r>
            <a:r>
              <a:rPr lang="en-US" b="1" dirty="0" err="1" smtClean="0">
                <a:solidFill>
                  <a:schemeClr val="bg1"/>
                </a:solidFill>
                <a:latin typeface="Courier New" charset="0"/>
                <a:ea typeface="Courier New" charset="0"/>
                <a:cs typeface="Courier New" charset="0"/>
              </a:rPr>
              <a:t>int</a:t>
            </a:r>
            <a:r>
              <a:rPr lang="en-US" b="1" dirty="0" smtClean="0">
                <a:solidFill>
                  <a:schemeClr val="bg1"/>
                </a:solidFill>
                <a:latin typeface="Courier New" charset="0"/>
                <a:ea typeface="Courier New" charset="0"/>
                <a:cs typeface="Courier New" charset="0"/>
              </a:rPr>
              <a:t> count, T * </a:t>
            </a:r>
            <a:r>
              <a:rPr lang="en-US" b="1" dirty="0" err="1" smtClean="0">
                <a:solidFill>
                  <a:schemeClr val="bg1"/>
                </a:solidFill>
                <a:latin typeface="Courier New" charset="0"/>
                <a:ea typeface="Courier New" charset="0"/>
                <a:cs typeface="Courier New" charset="0"/>
              </a:rPr>
              <a:t>A[count</a:t>
            </a:r>
            <a:r>
              <a:rPr lang="en-US" b="1" dirty="0" smtClean="0">
                <a:solidFill>
                  <a:schemeClr val="bg1"/>
                </a:solidFill>
                <a:latin typeface="Courier New" charset="0"/>
                <a:ea typeface="Courier New" charset="0"/>
                <a:cs typeface="Courier New" charset="0"/>
              </a:rPr>
              <a:t> ] ) {</a:t>
            </a:r>
          </a:p>
          <a:p>
            <a:pPr lvl="1" eaLnBrk="1" hangingPunct="1">
              <a:buFontTx/>
              <a:buNone/>
            </a:pPr>
            <a:r>
              <a:rPr lang="en-US" b="1" dirty="0" smtClean="0">
                <a:solidFill>
                  <a:schemeClr val="bg1"/>
                </a:solidFill>
                <a:latin typeface="Courier New" charset="0"/>
                <a:ea typeface="Courier New" charset="0"/>
                <a:cs typeface="Courier New" charset="0"/>
              </a:rPr>
              <a:t>	for (</a:t>
            </a:r>
            <a:r>
              <a:rPr lang="en-US" b="1" dirty="0" err="1" smtClean="0">
                <a:solidFill>
                  <a:schemeClr val="bg1"/>
                </a:solidFill>
                <a:latin typeface="Courier New" charset="0"/>
                <a:ea typeface="Courier New" charset="0"/>
                <a:cs typeface="Courier New" charset="0"/>
              </a:rPr>
              <a:t>int</a:t>
            </a:r>
            <a:r>
              <a:rPr lang="en-US" b="1" dirty="0" smtClean="0">
                <a:solidFill>
                  <a:schemeClr val="bg1"/>
                </a:solidFill>
                <a:latin typeface="Courier New" charset="0"/>
                <a:ea typeface="Courier New" charset="0"/>
                <a:cs typeface="Courier New" charset="0"/>
              </a:rPr>
              <a:t> </a:t>
            </a:r>
            <a:r>
              <a:rPr lang="en-US" b="1" dirty="0" err="1" smtClean="0">
                <a:solidFill>
                  <a:schemeClr val="bg1"/>
                </a:solidFill>
                <a:latin typeface="Courier New" charset="0"/>
                <a:ea typeface="Courier New" charset="0"/>
                <a:cs typeface="Courier New" charset="0"/>
              </a:rPr>
              <a:t>i</a:t>
            </a:r>
            <a:r>
              <a:rPr lang="en-US" b="1" dirty="0" smtClean="0">
                <a:solidFill>
                  <a:schemeClr val="bg1"/>
                </a:solidFill>
                <a:latin typeface="Courier New" charset="0"/>
                <a:ea typeface="Courier New" charset="0"/>
                <a:cs typeface="Courier New" charset="0"/>
              </a:rPr>
              <a:t>=0; </a:t>
            </a:r>
            <a:r>
              <a:rPr lang="en-US" b="1" dirty="0" err="1" smtClean="0">
                <a:solidFill>
                  <a:schemeClr val="bg1"/>
                </a:solidFill>
                <a:latin typeface="Courier New" charset="0"/>
                <a:ea typeface="Courier New" charset="0"/>
                <a:cs typeface="Courier New" charset="0"/>
              </a:rPr>
              <a:t>i</a:t>
            </a:r>
            <a:r>
              <a:rPr lang="en-US" b="1" dirty="0" smtClean="0">
                <a:solidFill>
                  <a:schemeClr val="bg1"/>
                </a:solidFill>
                <a:latin typeface="Courier New" charset="0"/>
                <a:ea typeface="Courier New" charset="0"/>
                <a:cs typeface="Courier New" charset="0"/>
              </a:rPr>
              <a:t>&lt;count-1; </a:t>
            </a:r>
            <a:r>
              <a:rPr lang="en-US" b="1" dirty="0" err="1" smtClean="0">
                <a:solidFill>
                  <a:schemeClr val="bg1"/>
                </a:solidFill>
                <a:latin typeface="Courier New" charset="0"/>
                <a:ea typeface="Courier New" charset="0"/>
                <a:cs typeface="Courier New" charset="0"/>
              </a:rPr>
              <a:t>i</a:t>
            </a:r>
            <a:r>
              <a:rPr lang="en-US" b="1" dirty="0" smtClean="0">
                <a:solidFill>
                  <a:schemeClr val="bg1"/>
                </a:solidFill>
                <a:latin typeface="Courier New" charset="0"/>
                <a:ea typeface="Courier New" charset="0"/>
                <a:cs typeface="Courier New" charset="0"/>
              </a:rPr>
              <a:t>++)</a:t>
            </a:r>
          </a:p>
          <a:p>
            <a:pPr lvl="1" eaLnBrk="1" hangingPunct="1">
              <a:buFontTx/>
              <a:buNone/>
            </a:pPr>
            <a:r>
              <a:rPr lang="en-US" b="1" dirty="0" smtClean="0">
                <a:solidFill>
                  <a:schemeClr val="bg1"/>
                </a:solidFill>
                <a:latin typeface="Courier New" charset="0"/>
                <a:ea typeface="Courier New" charset="0"/>
                <a:cs typeface="Courier New" charset="0"/>
              </a:rPr>
              <a:t>		   for (</a:t>
            </a:r>
            <a:r>
              <a:rPr lang="en-US" b="1" dirty="0" err="1" smtClean="0">
                <a:solidFill>
                  <a:schemeClr val="bg1"/>
                </a:solidFill>
                <a:latin typeface="Courier New" charset="0"/>
                <a:ea typeface="Courier New" charset="0"/>
                <a:cs typeface="Courier New" charset="0"/>
              </a:rPr>
              <a:t>int</a:t>
            </a:r>
            <a:r>
              <a:rPr lang="en-US" b="1" dirty="0" smtClean="0">
                <a:solidFill>
                  <a:schemeClr val="bg1"/>
                </a:solidFill>
                <a:latin typeface="Courier New" charset="0"/>
                <a:ea typeface="Courier New" charset="0"/>
                <a:cs typeface="Courier New" charset="0"/>
              </a:rPr>
              <a:t> </a:t>
            </a:r>
            <a:r>
              <a:rPr lang="en-US" b="1" dirty="0" err="1" smtClean="0">
                <a:solidFill>
                  <a:schemeClr val="bg1"/>
                </a:solidFill>
                <a:latin typeface="Courier New" charset="0"/>
                <a:ea typeface="Courier New" charset="0"/>
                <a:cs typeface="Courier New" charset="0"/>
              </a:rPr>
              <a:t>j</a:t>
            </a:r>
            <a:r>
              <a:rPr lang="en-US" b="1" dirty="0" smtClean="0">
                <a:solidFill>
                  <a:schemeClr val="bg1"/>
                </a:solidFill>
                <a:latin typeface="Courier New" charset="0"/>
                <a:ea typeface="Courier New" charset="0"/>
                <a:cs typeface="Courier New" charset="0"/>
              </a:rPr>
              <a:t>=i+1; </a:t>
            </a:r>
            <a:r>
              <a:rPr lang="en-US" b="1" dirty="0" err="1" smtClean="0">
                <a:solidFill>
                  <a:schemeClr val="bg1"/>
                </a:solidFill>
                <a:latin typeface="Courier New" charset="0"/>
                <a:ea typeface="Courier New" charset="0"/>
                <a:cs typeface="Courier New" charset="0"/>
              </a:rPr>
              <a:t>j</a:t>
            </a:r>
            <a:r>
              <a:rPr lang="en-US" b="1" dirty="0" smtClean="0">
                <a:solidFill>
                  <a:schemeClr val="bg1"/>
                </a:solidFill>
                <a:latin typeface="Courier New" charset="0"/>
                <a:ea typeface="Courier New" charset="0"/>
                <a:cs typeface="Courier New" charset="0"/>
              </a:rPr>
              <a:t>&lt;count-1; </a:t>
            </a:r>
            <a:r>
              <a:rPr lang="en-US" b="1" dirty="0" err="1" smtClean="0">
                <a:solidFill>
                  <a:schemeClr val="bg1"/>
                </a:solidFill>
                <a:latin typeface="Courier New" charset="0"/>
                <a:ea typeface="Courier New" charset="0"/>
                <a:cs typeface="Courier New" charset="0"/>
              </a:rPr>
              <a:t>j</a:t>
            </a:r>
            <a:r>
              <a:rPr lang="en-US" b="1" dirty="0" smtClean="0">
                <a:solidFill>
                  <a:schemeClr val="bg1"/>
                </a:solidFill>
                <a:latin typeface="Courier New" charset="0"/>
                <a:ea typeface="Courier New" charset="0"/>
                <a:cs typeface="Courier New" charset="0"/>
              </a:rPr>
              <a:t>++)</a:t>
            </a:r>
          </a:p>
          <a:p>
            <a:pPr lvl="1" eaLnBrk="1" hangingPunct="1">
              <a:buFontTx/>
              <a:buNone/>
            </a:pPr>
            <a:r>
              <a:rPr lang="en-US" b="1" dirty="0" smtClean="0">
                <a:solidFill>
                  <a:schemeClr val="bg1"/>
                </a:solidFill>
                <a:latin typeface="Courier New" charset="0"/>
                <a:ea typeface="Courier New" charset="0"/>
                <a:cs typeface="Courier New" charset="0"/>
              </a:rPr>
              <a:t>			if (</a:t>
            </a:r>
            <a:r>
              <a:rPr lang="en-US" b="1" dirty="0" err="1" smtClean="0">
                <a:solidFill>
                  <a:schemeClr val="bg1"/>
                </a:solidFill>
                <a:latin typeface="Courier New" charset="0"/>
                <a:ea typeface="Courier New" charset="0"/>
                <a:cs typeface="Courier New" charset="0"/>
              </a:rPr>
              <a:t>A[j</a:t>
            </a:r>
            <a:r>
              <a:rPr lang="en-US" b="1" dirty="0" smtClean="0">
                <a:solidFill>
                  <a:schemeClr val="bg1"/>
                </a:solidFill>
                <a:latin typeface="Courier New" charset="0"/>
                <a:ea typeface="Courier New" charset="0"/>
                <a:cs typeface="Courier New" charset="0"/>
              </a:rPr>
              <a:t>] &lt; </a:t>
            </a:r>
            <a:r>
              <a:rPr lang="en-US" b="1" dirty="0" err="1" smtClean="0">
                <a:solidFill>
                  <a:schemeClr val="bg1"/>
                </a:solidFill>
                <a:latin typeface="Courier New" charset="0"/>
                <a:ea typeface="Courier New" charset="0"/>
                <a:cs typeface="Courier New" charset="0"/>
              </a:rPr>
              <a:t>A[i</a:t>
            </a:r>
            <a:r>
              <a:rPr lang="en-US" b="1" dirty="0" smtClean="0">
                <a:solidFill>
                  <a:schemeClr val="bg1"/>
                </a:solidFill>
                <a:latin typeface="Courier New" charset="0"/>
                <a:ea typeface="Courier New" charset="0"/>
                <a:cs typeface="Courier New" charset="0"/>
              </a:rPr>
              <a:t>]) </a:t>
            </a:r>
            <a:r>
              <a:rPr lang="en-US" b="1" dirty="0" err="1" smtClean="0">
                <a:solidFill>
                  <a:schemeClr val="bg1"/>
                </a:solidFill>
                <a:latin typeface="Courier New" charset="0"/>
                <a:ea typeface="Courier New" charset="0"/>
                <a:cs typeface="Courier New" charset="0"/>
              </a:rPr>
              <a:t>swap(A[i],A[j</a:t>
            </a:r>
            <a:r>
              <a:rPr lang="en-US" b="1" dirty="0" smtClean="0">
                <a:solidFill>
                  <a:schemeClr val="bg1"/>
                </a:solidFill>
                <a:latin typeface="Courier New" charset="0"/>
                <a:ea typeface="Courier New" charset="0"/>
                <a:cs typeface="Courier New" charset="0"/>
              </a:rPr>
              <a:t>]);</a:t>
            </a:r>
          </a:p>
          <a:p>
            <a:pPr lvl="1" eaLnBrk="1" hangingPunct="1">
              <a:buFontTx/>
              <a:buNone/>
            </a:pPr>
            <a:r>
              <a:rPr lang="en-US" b="1" dirty="0" smtClean="0">
                <a:solidFill>
                  <a:schemeClr val="bg1"/>
                </a:solidFill>
                <a:latin typeface="Courier New" charset="0"/>
                <a:ea typeface="Courier New" charset="0"/>
                <a:cs typeface="Courier New" charset="0"/>
              </a:rPr>
              <a:t>}</a:t>
            </a:r>
            <a:endParaRPr lang="en-US" b="1" dirty="0">
              <a:solidFill>
                <a:schemeClr val="bg1"/>
              </a:solidFill>
              <a:latin typeface="Courier New" charset="0"/>
              <a:ea typeface="Courier New" charset="0"/>
              <a:cs typeface="Courier New"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3">
                                            <p:txEl>
                                              <p:pRg st="6" end="6"/>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6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274638"/>
            <a:ext cx="8229600" cy="728662"/>
          </a:xfrm>
        </p:spPr>
        <p:txBody>
          <a:bodyPr/>
          <a:lstStyle/>
          <a:p>
            <a:pPr eaLnBrk="1" hangingPunct="1">
              <a:defRPr/>
            </a:pPr>
            <a:r>
              <a:rPr lang="en-US" dirty="0"/>
              <a:t>Polymorphism </a:t>
            </a:r>
            <a:r>
              <a:rPr lang="en-US" dirty="0" err="1"/>
              <a:t>vs</a:t>
            </a:r>
            <a:r>
              <a:rPr lang="en-US" dirty="0"/>
              <a:t> Overloading</a:t>
            </a:r>
          </a:p>
        </p:txBody>
      </p:sp>
      <p:sp>
        <p:nvSpPr>
          <p:cNvPr id="47107" name="Rectangle 3"/>
          <p:cNvSpPr>
            <a:spLocks noGrp="1" noChangeArrowheads="1"/>
          </p:cNvSpPr>
          <p:nvPr>
            <p:ph type="body" idx="1"/>
          </p:nvPr>
        </p:nvSpPr>
        <p:spPr>
          <a:xfrm>
            <a:off x="317500" y="1282700"/>
            <a:ext cx="8521700" cy="5257800"/>
          </a:xfrm>
        </p:spPr>
        <p:txBody>
          <a:bodyPr>
            <a:normAutofit lnSpcReduction="10000"/>
          </a:bodyPr>
          <a:lstStyle/>
          <a:p>
            <a:pPr eaLnBrk="1" hangingPunct="1">
              <a:spcAft>
                <a:spcPct val="0"/>
              </a:spcAft>
              <a:buFont typeface="Wingdings 2" charset="2"/>
              <a:buChar char=""/>
            </a:pPr>
            <a:r>
              <a:rPr lang="en-US" dirty="0">
                <a:latin typeface="Comic Sans MS" charset="0"/>
              </a:rPr>
              <a:t>Parametric polymorphism</a:t>
            </a:r>
          </a:p>
          <a:p>
            <a:pPr lvl="1" eaLnBrk="1" hangingPunct="1"/>
            <a:r>
              <a:rPr lang="en-US" dirty="0">
                <a:latin typeface="Comic Sans MS" charset="0"/>
              </a:rPr>
              <a:t>Single algorithm may be given </a:t>
            </a:r>
            <a:r>
              <a:rPr lang="en-US" dirty="0">
                <a:solidFill>
                  <a:srgbClr val="CEB966"/>
                </a:solidFill>
                <a:latin typeface="Comic Sans MS" charset="0"/>
              </a:rPr>
              <a:t>many </a:t>
            </a:r>
            <a:r>
              <a:rPr lang="en-US" dirty="0">
                <a:latin typeface="Comic Sans MS" charset="0"/>
              </a:rPr>
              <a:t>types</a:t>
            </a:r>
          </a:p>
          <a:p>
            <a:pPr lvl="1" eaLnBrk="1" hangingPunct="1"/>
            <a:r>
              <a:rPr lang="en-US" dirty="0">
                <a:latin typeface="Comic Sans MS" charset="0"/>
              </a:rPr>
              <a:t>Type variable may be replaced by </a:t>
            </a:r>
            <a:r>
              <a:rPr lang="en-US" i="1" dirty="0">
                <a:solidFill>
                  <a:srgbClr val="CEB966"/>
                </a:solidFill>
                <a:latin typeface="Comic Sans MS" charset="0"/>
              </a:rPr>
              <a:t>any </a:t>
            </a:r>
            <a:r>
              <a:rPr lang="en-US" dirty="0">
                <a:solidFill>
                  <a:srgbClr val="CEB966"/>
                </a:solidFill>
                <a:latin typeface="Comic Sans MS" charset="0"/>
              </a:rPr>
              <a:t> </a:t>
            </a:r>
            <a:r>
              <a:rPr lang="en-US" dirty="0">
                <a:latin typeface="Comic Sans MS" charset="0"/>
              </a:rPr>
              <a:t>type</a:t>
            </a:r>
            <a:endParaRPr lang="en-US" dirty="0" smtClean="0">
              <a:latin typeface="Comic Sans MS" charset="0"/>
            </a:endParaRPr>
          </a:p>
          <a:p>
            <a:pPr lvl="1" eaLnBrk="1" hangingPunct="1"/>
            <a:r>
              <a:rPr lang="en-US" dirty="0" smtClean="0">
                <a:latin typeface="Comic Sans MS" charset="0"/>
              </a:rPr>
              <a:t>if</a:t>
            </a:r>
            <a:r>
              <a:rPr lang="en-US" dirty="0" smtClean="0">
                <a:latin typeface="Courier New" charset="0"/>
                <a:ea typeface="Courier New" charset="0"/>
                <a:cs typeface="Courier New" charset="0"/>
              </a:rPr>
              <a:t> </a:t>
            </a:r>
            <a:r>
              <a:rPr lang="en-US" b="1" dirty="0" err="1" smtClean="0">
                <a:solidFill>
                  <a:schemeClr val="accent1"/>
                </a:solidFill>
                <a:latin typeface="Courier New" charset="0"/>
                <a:ea typeface="Courier New" charset="0"/>
                <a:cs typeface="Courier New" charset="0"/>
              </a:rPr>
              <a:t>f::</a:t>
            </a:r>
            <a:r>
              <a:rPr lang="en-US" b="1" dirty="0" err="1" smtClean="0">
                <a:solidFill>
                  <a:schemeClr val="accent1"/>
                </a:solidFill>
                <a:latin typeface="Courier New" charset="0"/>
                <a:ea typeface="Courier New" charset="0"/>
                <a:cs typeface="Courier New" charset="0"/>
              </a:rPr>
              <a:t>t</a:t>
            </a:r>
            <a:r>
              <a:rPr lang="en-US" b="1" dirty="0" err="1">
                <a:solidFill>
                  <a:schemeClr val="accent1"/>
                </a:solidFill>
                <a:latin typeface="Courier New" charset="0"/>
                <a:ea typeface="Courier New" charset="0"/>
                <a:cs typeface="Courier New" charset="0"/>
                <a:sym typeface="Symbol" charset="2"/>
              </a:rPr>
              <a:t></a:t>
            </a:r>
            <a:r>
              <a:rPr lang="en-US" b="1" dirty="0" err="1" smtClean="0">
                <a:solidFill>
                  <a:schemeClr val="accent1"/>
                </a:solidFill>
                <a:latin typeface="Courier New" charset="0"/>
                <a:ea typeface="Courier New" charset="0"/>
                <a:cs typeface="Courier New" charset="0"/>
              </a:rPr>
              <a:t>t</a:t>
            </a:r>
            <a:r>
              <a:rPr lang="en-US" dirty="0" smtClean="0">
                <a:solidFill>
                  <a:schemeClr val="hlink"/>
                </a:solidFill>
                <a:latin typeface="Comic Sans MS" charset="0"/>
              </a:rPr>
              <a:t> </a:t>
            </a:r>
            <a:r>
              <a:rPr lang="en-US" dirty="0" smtClean="0">
                <a:latin typeface="Comic Sans MS" charset="0"/>
              </a:rPr>
              <a:t>then</a:t>
            </a:r>
            <a:r>
              <a:rPr lang="en-US" dirty="0" smtClean="0">
                <a:solidFill>
                  <a:schemeClr val="tx2"/>
                </a:solidFill>
                <a:latin typeface="Comic Sans MS" charset="0"/>
              </a:rPr>
              <a:t> </a:t>
            </a:r>
            <a:r>
              <a:rPr lang="en-US" b="1" dirty="0" err="1" smtClean="0">
                <a:solidFill>
                  <a:srgbClr val="CEB966"/>
                </a:solidFill>
                <a:latin typeface="Courier New" charset="0"/>
                <a:ea typeface="Courier New" charset="0"/>
                <a:cs typeface="Courier New" charset="0"/>
              </a:rPr>
              <a:t>f::Int</a:t>
            </a:r>
            <a:r>
              <a:rPr lang="en-US" b="1" dirty="0" err="1" smtClean="0">
                <a:solidFill>
                  <a:srgbClr val="CEB966"/>
                </a:solidFill>
                <a:latin typeface="Courier New" charset="0"/>
                <a:ea typeface="Courier New" charset="0"/>
                <a:cs typeface="Courier New" charset="0"/>
                <a:sym typeface="Symbol" charset="2"/>
              </a:rPr>
              <a:t>In</a:t>
            </a:r>
            <a:r>
              <a:rPr lang="en-US" b="1" dirty="0" err="1" smtClean="0">
                <a:solidFill>
                  <a:srgbClr val="CEB966"/>
                </a:solidFill>
                <a:latin typeface="Courier New" charset="0"/>
                <a:ea typeface="Courier New" charset="0"/>
                <a:cs typeface="Courier New" charset="0"/>
              </a:rPr>
              <a:t>t</a:t>
            </a:r>
            <a:r>
              <a:rPr lang="en-US" dirty="0" smtClean="0">
                <a:latin typeface="Comic Sans MS" charset="0"/>
              </a:rPr>
              <a:t>,</a:t>
            </a:r>
            <a:r>
              <a:rPr lang="en-US" b="1" dirty="0" smtClean="0">
                <a:solidFill>
                  <a:schemeClr val="hlink"/>
                </a:solidFill>
                <a:latin typeface="Comic Sans MS" charset="0"/>
              </a:rPr>
              <a:t> </a:t>
            </a:r>
            <a:r>
              <a:rPr lang="en-US" b="1" dirty="0" err="1" smtClean="0">
                <a:solidFill>
                  <a:srgbClr val="CEB966"/>
                </a:solidFill>
                <a:latin typeface="Courier New" charset="0"/>
                <a:ea typeface="Courier New" charset="0"/>
                <a:cs typeface="Courier New" charset="0"/>
              </a:rPr>
              <a:t>f</a:t>
            </a:r>
            <a:r>
              <a:rPr lang="en-US" b="1" dirty="0" err="1" smtClean="0">
                <a:solidFill>
                  <a:srgbClr val="CEB966"/>
                </a:solidFill>
                <a:latin typeface="Courier New" charset="0"/>
                <a:ea typeface="Courier New" charset="0"/>
                <a:cs typeface="Courier New" charset="0"/>
              </a:rPr>
              <a:t>::Bool</a:t>
            </a:r>
            <a:r>
              <a:rPr lang="en-US" b="1" dirty="0" err="1" smtClean="0">
                <a:solidFill>
                  <a:srgbClr val="CEB966"/>
                </a:solidFill>
                <a:latin typeface="Courier New" charset="0"/>
                <a:ea typeface="Courier New" charset="0"/>
                <a:cs typeface="Courier New" charset="0"/>
                <a:sym typeface="Symbol" charset="2"/>
              </a:rPr>
              <a:t></a:t>
            </a:r>
            <a:r>
              <a:rPr lang="en-US" b="1" dirty="0" err="1">
                <a:solidFill>
                  <a:srgbClr val="CEB966"/>
                </a:solidFill>
                <a:latin typeface="Courier New" charset="0"/>
                <a:ea typeface="Courier New" charset="0"/>
                <a:cs typeface="Courier New" charset="0"/>
                <a:sym typeface="Symbol" charset="2"/>
              </a:rPr>
              <a:t>B</a:t>
            </a:r>
            <a:r>
              <a:rPr lang="en-US" b="1" dirty="0" err="1" smtClean="0">
                <a:solidFill>
                  <a:srgbClr val="CEB966"/>
                </a:solidFill>
                <a:latin typeface="Courier New" charset="0"/>
                <a:ea typeface="Courier New" charset="0"/>
                <a:cs typeface="Courier New" charset="0"/>
              </a:rPr>
              <a:t>ool</a:t>
            </a:r>
            <a:r>
              <a:rPr lang="en-US" dirty="0">
                <a:latin typeface="Comic Sans MS" charset="0"/>
              </a:rPr>
              <a:t>, ...</a:t>
            </a:r>
            <a:r>
              <a:rPr lang="en-US" dirty="0">
                <a:solidFill>
                  <a:schemeClr val="hlink"/>
                </a:solidFill>
                <a:latin typeface="Comic Sans MS" charset="0"/>
              </a:rPr>
              <a:t>   </a:t>
            </a:r>
          </a:p>
          <a:p>
            <a:pPr eaLnBrk="1" hangingPunct="1">
              <a:spcAft>
                <a:spcPct val="0"/>
              </a:spcAft>
              <a:buFont typeface="Wingdings 2" charset="2"/>
              <a:buChar char=""/>
            </a:pPr>
            <a:r>
              <a:rPr lang="en-US" dirty="0">
                <a:latin typeface="Comic Sans MS" charset="0"/>
              </a:rPr>
              <a:t>Overloading</a:t>
            </a:r>
          </a:p>
          <a:p>
            <a:pPr lvl="1" eaLnBrk="1" hangingPunct="1"/>
            <a:r>
              <a:rPr lang="en-US" dirty="0">
                <a:latin typeface="Comic Sans MS" charset="0"/>
              </a:rPr>
              <a:t>A single symbol may refer to </a:t>
            </a:r>
            <a:r>
              <a:rPr lang="en-US" dirty="0">
                <a:solidFill>
                  <a:srgbClr val="CEB966"/>
                </a:solidFill>
                <a:latin typeface="Comic Sans MS" charset="0"/>
              </a:rPr>
              <a:t>more than one </a:t>
            </a:r>
            <a:r>
              <a:rPr lang="en-US" dirty="0">
                <a:latin typeface="Comic Sans MS" charset="0"/>
              </a:rPr>
              <a:t>algorithm</a:t>
            </a:r>
          </a:p>
          <a:p>
            <a:pPr lvl="1" eaLnBrk="1" hangingPunct="1"/>
            <a:r>
              <a:rPr lang="en-US" dirty="0">
                <a:latin typeface="Comic Sans MS" charset="0"/>
              </a:rPr>
              <a:t>Each algorithm may have different type</a:t>
            </a:r>
          </a:p>
          <a:p>
            <a:pPr lvl="1" eaLnBrk="1" hangingPunct="1"/>
            <a:r>
              <a:rPr lang="en-US" dirty="0">
                <a:latin typeface="Comic Sans MS" charset="0"/>
              </a:rPr>
              <a:t>Choice of algorithm determined by type context</a:t>
            </a:r>
          </a:p>
          <a:p>
            <a:pPr lvl="1" eaLnBrk="1" hangingPunct="1"/>
            <a:r>
              <a:rPr lang="en-US" dirty="0">
                <a:latin typeface="Comic Sans MS" charset="0"/>
              </a:rPr>
              <a:t>Types of symbol may be arbitrarily different</a:t>
            </a:r>
            <a:endParaRPr lang="en-US" dirty="0" smtClean="0">
              <a:latin typeface="Comic Sans MS" charset="0"/>
            </a:endParaRPr>
          </a:p>
          <a:p>
            <a:pPr lvl="1" eaLnBrk="1" hangingPunct="1"/>
            <a:r>
              <a:rPr lang="en-US" dirty="0" smtClean="0">
                <a:latin typeface="Comic Sans MS" charset="0"/>
              </a:rPr>
              <a:t>In ML, + </a:t>
            </a:r>
            <a:r>
              <a:rPr lang="en-US" dirty="0">
                <a:latin typeface="Comic Sans MS" charset="0"/>
              </a:rPr>
              <a:t>has types  </a:t>
            </a:r>
            <a:r>
              <a:rPr lang="en-US" b="1" dirty="0" err="1">
                <a:solidFill>
                  <a:srgbClr val="CEB966"/>
                </a:solidFill>
                <a:latin typeface="Courier New" charset="0"/>
                <a:ea typeface="Courier New" charset="0"/>
                <a:cs typeface="Courier New" charset="0"/>
              </a:rPr>
              <a:t>int</a:t>
            </a:r>
            <a:r>
              <a:rPr lang="en-US" b="1" dirty="0">
                <a:solidFill>
                  <a:srgbClr val="CEB966"/>
                </a:solidFill>
                <a:latin typeface="Courier New" charset="0"/>
                <a:ea typeface="Courier New" charset="0"/>
                <a:cs typeface="Courier New" charset="0"/>
              </a:rPr>
              <a:t>*</a:t>
            </a:r>
            <a:r>
              <a:rPr lang="en-US" b="1" dirty="0" err="1">
                <a:solidFill>
                  <a:srgbClr val="CEB966"/>
                </a:solidFill>
                <a:latin typeface="Courier New" charset="0"/>
                <a:ea typeface="Courier New" charset="0"/>
                <a:cs typeface="Courier New" charset="0"/>
              </a:rPr>
              <a:t>int</a:t>
            </a:r>
            <a:r>
              <a:rPr lang="en-US" b="1" dirty="0" err="1">
                <a:solidFill>
                  <a:srgbClr val="CEB966"/>
                </a:solidFill>
                <a:latin typeface="Courier New" charset="0"/>
                <a:ea typeface="Courier New" charset="0"/>
                <a:cs typeface="Courier New" charset="0"/>
                <a:sym typeface="Symbol" charset="2"/>
              </a:rPr>
              <a:t>in</a:t>
            </a:r>
            <a:r>
              <a:rPr lang="en-US" b="1" dirty="0" err="1">
                <a:solidFill>
                  <a:srgbClr val="CEB966"/>
                </a:solidFill>
                <a:latin typeface="Courier New" charset="0"/>
                <a:ea typeface="Courier New" charset="0"/>
                <a:cs typeface="Courier New" charset="0"/>
              </a:rPr>
              <a:t>t</a:t>
            </a:r>
            <a:r>
              <a:rPr lang="en-US" dirty="0">
                <a:latin typeface="Comic Sans MS" charset="0"/>
              </a:rPr>
              <a:t>, </a:t>
            </a:r>
            <a:r>
              <a:rPr lang="en-US" b="1" dirty="0">
                <a:solidFill>
                  <a:srgbClr val="CEB966"/>
                </a:solidFill>
                <a:latin typeface="Courier New" charset="0"/>
                <a:ea typeface="Courier New" charset="0"/>
                <a:cs typeface="Courier New" charset="0"/>
              </a:rPr>
              <a:t>real*</a:t>
            </a:r>
            <a:r>
              <a:rPr lang="en-US" b="1" dirty="0" err="1">
                <a:solidFill>
                  <a:srgbClr val="CEB966"/>
                </a:solidFill>
                <a:latin typeface="Courier New" charset="0"/>
                <a:ea typeface="Courier New" charset="0"/>
                <a:cs typeface="Courier New" charset="0"/>
              </a:rPr>
              <a:t>real</a:t>
            </a:r>
            <a:r>
              <a:rPr lang="en-US" b="1" dirty="0" err="1">
                <a:solidFill>
                  <a:srgbClr val="CEB966"/>
                </a:solidFill>
                <a:latin typeface="Courier New" charset="0"/>
                <a:ea typeface="Courier New" charset="0"/>
                <a:cs typeface="Courier New" charset="0"/>
                <a:sym typeface="Symbol" charset="2"/>
              </a:rPr>
              <a:t>real</a:t>
            </a:r>
            <a:r>
              <a:rPr lang="en-US" dirty="0">
                <a:latin typeface="Comic Sans MS" charset="0"/>
                <a:sym typeface="Symbol" charset="2"/>
              </a:rPr>
              <a:t>, </a:t>
            </a:r>
            <a:r>
              <a:rPr lang="en-US" i="1" dirty="0">
                <a:latin typeface="Comic Sans MS" charset="0"/>
                <a:sym typeface="Symbol" charset="2"/>
              </a:rPr>
              <a:t>no others</a:t>
            </a:r>
            <a:endParaRPr lang="en-US" dirty="0">
              <a:latin typeface="Comic Sans MS"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274638"/>
            <a:ext cx="8229600" cy="779462"/>
          </a:xfrm>
        </p:spPr>
        <p:txBody>
          <a:bodyPr/>
          <a:lstStyle/>
          <a:p>
            <a:pPr eaLnBrk="1" hangingPunct="1">
              <a:defRPr/>
            </a:pPr>
            <a:r>
              <a:rPr lang="en-US" dirty="0"/>
              <a:t>Summary </a:t>
            </a:r>
          </a:p>
        </p:txBody>
      </p:sp>
      <p:sp>
        <p:nvSpPr>
          <p:cNvPr id="53251" name="Rectangle 3"/>
          <p:cNvSpPr>
            <a:spLocks noGrp="1" noChangeArrowheads="1"/>
          </p:cNvSpPr>
          <p:nvPr>
            <p:ph type="body" idx="1"/>
          </p:nvPr>
        </p:nvSpPr>
        <p:spPr>
          <a:xfrm>
            <a:off x="279400" y="1295400"/>
            <a:ext cx="8648700" cy="5384800"/>
          </a:xfrm>
        </p:spPr>
        <p:txBody>
          <a:bodyPr>
            <a:normAutofit lnSpcReduction="10000"/>
          </a:bodyPr>
          <a:lstStyle/>
          <a:p>
            <a:pPr eaLnBrk="1" hangingPunct="1">
              <a:lnSpc>
                <a:spcPct val="90000"/>
              </a:lnSpc>
              <a:spcAft>
                <a:spcPct val="0"/>
              </a:spcAft>
              <a:buFont typeface="Wingdings 2" charset="2"/>
              <a:buChar char=""/>
            </a:pPr>
            <a:r>
              <a:rPr lang="en-US" dirty="0">
                <a:latin typeface="Comic Sans MS" charset="0"/>
              </a:rPr>
              <a:t>Types are important in modern languages</a:t>
            </a:r>
          </a:p>
          <a:p>
            <a:pPr lvl="1" eaLnBrk="1" hangingPunct="1">
              <a:lnSpc>
                <a:spcPct val="90000"/>
              </a:lnSpc>
            </a:pPr>
            <a:r>
              <a:rPr lang="en-US" dirty="0">
                <a:latin typeface="Comic Sans MS" charset="0"/>
              </a:rPr>
              <a:t>Program organization and documentation</a:t>
            </a:r>
          </a:p>
          <a:p>
            <a:pPr lvl="1" eaLnBrk="1" hangingPunct="1">
              <a:lnSpc>
                <a:spcPct val="90000"/>
              </a:lnSpc>
            </a:pPr>
            <a:r>
              <a:rPr lang="en-US" dirty="0">
                <a:latin typeface="Comic Sans MS" charset="0"/>
              </a:rPr>
              <a:t>Prevent program errors</a:t>
            </a:r>
          </a:p>
          <a:p>
            <a:pPr lvl="1" eaLnBrk="1" hangingPunct="1">
              <a:lnSpc>
                <a:spcPct val="90000"/>
              </a:lnSpc>
            </a:pPr>
            <a:r>
              <a:rPr lang="en-US" dirty="0">
                <a:latin typeface="Comic Sans MS" charset="0"/>
              </a:rPr>
              <a:t>Provide important information to compiler</a:t>
            </a:r>
          </a:p>
          <a:p>
            <a:pPr eaLnBrk="1" hangingPunct="1">
              <a:lnSpc>
                <a:spcPct val="90000"/>
              </a:lnSpc>
              <a:spcAft>
                <a:spcPct val="0"/>
              </a:spcAft>
              <a:buFont typeface="Wingdings 2" charset="2"/>
              <a:buChar char=""/>
            </a:pPr>
            <a:r>
              <a:rPr lang="en-US" dirty="0">
                <a:latin typeface="Comic Sans MS" charset="0"/>
              </a:rPr>
              <a:t>Type inference</a:t>
            </a:r>
          </a:p>
          <a:p>
            <a:pPr lvl="1" eaLnBrk="1" hangingPunct="1">
              <a:lnSpc>
                <a:spcPct val="90000"/>
              </a:lnSpc>
            </a:pPr>
            <a:r>
              <a:rPr lang="en-US" dirty="0">
                <a:latin typeface="Comic Sans MS" charset="0"/>
              </a:rPr>
              <a:t>Determine best type for an expression, based on known information about symbols in the expression</a:t>
            </a:r>
          </a:p>
          <a:p>
            <a:pPr eaLnBrk="1" hangingPunct="1">
              <a:lnSpc>
                <a:spcPct val="90000"/>
              </a:lnSpc>
              <a:spcAft>
                <a:spcPct val="0"/>
              </a:spcAft>
              <a:buFont typeface="Wingdings 2" charset="2"/>
              <a:buChar char=""/>
            </a:pPr>
            <a:r>
              <a:rPr lang="en-US" dirty="0">
                <a:latin typeface="Comic Sans MS" charset="0"/>
              </a:rPr>
              <a:t>Polymorphism</a:t>
            </a:r>
          </a:p>
          <a:p>
            <a:pPr lvl="1" eaLnBrk="1" hangingPunct="1">
              <a:lnSpc>
                <a:spcPct val="90000"/>
              </a:lnSpc>
            </a:pPr>
            <a:r>
              <a:rPr lang="en-US" dirty="0">
                <a:latin typeface="Comic Sans MS" charset="0"/>
              </a:rPr>
              <a:t>Single algorithm (function) can have many types</a:t>
            </a:r>
          </a:p>
          <a:p>
            <a:pPr eaLnBrk="1" hangingPunct="1">
              <a:lnSpc>
                <a:spcPct val="90000"/>
              </a:lnSpc>
              <a:spcAft>
                <a:spcPct val="0"/>
              </a:spcAft>
              <a:buFont typeface="Wingdings 2" charset="2"/>
              <a:buChar char=""/>
            </a:pPr>
            <a:r>
              <a:rPr lang="en-US" dirty="0">
                <a:latin typeface="Comic Sans MS" charset="0"/>
              </a:rPr>
              <a:t>Overloading</a:t>
            </a:r>
            <a:endParaRPr lang="en-US" dirty="0" smtClean="0">
              <a:latin typeface="Comic Sans MS" charset="0"/>
            </a:endParaRPr>
          </a:p>
          <a:p>
            <a:pPr lvl="1" eaLnBrk="1" hangingPunct="1">
              <a:lnSpc>
                <a:spcPct val="90000"/>
              </a:lnSpc>
            </a:pPr>
            <a:r>
              <a:rPr lang="en-US" dirty="0" smtClean="0">
                <a:latin typeface="Comic Sans MS" charset="0"/>
              </a:rPr>
              <a:t>One symbol </a:t>
            </a:r>
            <a:r>
              <a:rPr lang="en-US" dirty="0">
                <a:latin typeface="Comic Sans MS" charset="0"/>
              </a:rPr>
              <a:t>with multiple meanings, resolved at compile time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type error?</a:t>
            </a:r>
            <a:endParaRPr lang="en-US" dirty="0"/>
          </a:p>
        </p:txBody>
      </p:sp>
      <p:sp>
        <p:nvSpPr>
          <p:cNvPr id="3" name="Content Placeholder 2"/>
          <p:cNvSpPr>
            <a:spLocks noGrp="1"/>
          </p:cNvSpPr>
          <p:nvPr>
            <p:ph idx="1"/>
          </p:nvPr>
        </p:nvSpPr>
        <p:spPr/>
        <p:txBody>
          <a:bodyPr/>
          <a:lstStyle/>
          <a:p>
            <a:r>
              <a:rPr lang="en-US" dirty="0" smtClean="0"/>
              <a:t>A </a:t>
            </a:r>
            <a:r>
              <a:rPr lang="en-US" dirty="0" smtClean="0">
                <a:solidFill>
                  <a:srgbClr val="FFFF00"/>
                </a:solidFill>
              </a:rPr>
              <a:t>type error </a:t>
            </a:r>
            <a:r>
              <a:rPr lang="en-US" dirty="0" smtClean="0"/>
              <a:t>is something </a:t>
            </a:r>
            <a:r>
              <a:rPr lang="en-US" dirty="0" smtClean="0"/>
              <a:t>the compiler/interpreter reports when I make a mistake in my</a:t>
            </a:r>
            <a:r>
              <a:rPr lang="en-US" dirty="0" smtClean="0"/>
              <a:t> syntactically correct program?</a:t>
            </a:r>
          </a:p>
          <a:p>
            <a:r>
              <a:rPr lang="en-US" dirty="0" smtClean="0"/>
              <a:t>Languages represent values as sequences of bits.  A </a:t>
            </a:r>
            <a:r>
              <a:rPr lang="en-US" dirty="0" smtClean="0">
                <a:solidFill>
                  <a:srgbClr val="FFFF00"/>
                </a:solidFill>
              </a:rPr>
              <a:t>type error </a:t>
            </a:r>
            <a:r>
              <a:rPr lang="en-US" dirty="0" smtClean="0"/>
              <a:t>occurs when a bit sequence written for one type is used as a bit sequence for another type?</a:t>
            </a:r>
          </a:p>
          <a:p>
            <a:r>
              <a:rPr lang="en-US" dirty="0" smtClean="0"/>
              <a:t>A </a:t>
            </a:r>
            <a:r>
              <a:rPr lang="en-US" dirty="0" smtClean="0">
                <a:solidFill>
                  <a:srgbClr val="FFFF00"/>
                </a:solidFill>
              </a:rPr>
              <a:t>type error </a:t>
            </a:r>
            <a:r>
              <a:rPr lang="en-US" dirty="0" smtClean="0"/>
              <a:t>occurs when a value is used in a way inconsistent with its definition.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 errors are language dependent</a:t>
            </a:r>
            <a:endParaRPr lang="en-US" dirty="0"/>
          </a:p>
        </p:txBody>
      </p:sp>
      <p:sp>
        <p:nvSpPr>
          <p:cNvPr id="3" name="Content Placeholder 2"/>
          <p:cNvSpPr>
            <a:spLocks noGrp="1"/>
          </p:cNvSpPr>
          <p:nvPr>
            <p:ph idx="1"/>
          </p:nvPr>
        </p:nvSpPr>
        <p:spPr>
          <a:xfrm>
            <a:off x="442259" y="1719728"/>
            <a:ext cx="8229600" cy="4708525"/>
          </a:xfrm>
        </p:spPr>
        <p:txBody>
          <a:bodyPr/>
          <a:lstStyle/>
          <a:p>
            <a:r>
              <a:rPr lang="en-US" dirty="0" smtClean="0"/>
              <a:t>Array out of bounds access</a:t>
            </a:r>
          </a:p>
          <a:p>
            <a:pPr lvl="1"/>
            <a:r>
              <a:rPr lang="en-US" dirty="0" smtClean="0"/>
              <a:t>C/C++: runtime errors.</a:t>
            </a:r>
          </a:p>
          <a:p>
            <a:pPr lvl="1"/>
            <a:r>
              <a:rPr lang="en-US" dirty="0" smtClean="0"/>
              <a:t>Haskell/Java: dynamic type errors.</a:t>
            </a:r>
          </a:p>
          <a:p>
            <a:r>
              <a:rPr lang="en-US" dirty="0" smtClean="0"/>
              <a:t>Null pointer dereference</a:t>
            </a:r>
          </a:p>
          <a:p>
            <a:pPr lvl="1"/>
            <a:r>
              <a:rPr lang="en-US" dirty="0" smtClean="0"/>
              <a:t>C/C++: null pointer dereferences are run-time errors.  </a:t>
            </a:r>
          </a:p>
          <a:p>
            <a:pPr lvl="1"/>
            <a:r>
              <a:rPr lang="en-US" dirty="0" smtClean="0"/>
              <a:t>In Haskell/ML, pointers are hidden inside </a:t>
            </a:r>
            <a:r>
              <a:rPr lang="en-US" dirty="0" err="1" smtClean="0"/>
              <a:t>datatypes</a:t>
            </a:r>
            <a:r>
              <a:rPr lang="en-US" dirty="0" smtClean="0"/>
              <a:t>.</a:t>
            </a:r>
            <a:r>
              <a:rPr lang="en-US" dirty="0" smtClean="0"/>
              <a:t>  Null pointer dereferences correspond to incorrect use of these </a:t>
            </a:r>
            <a:r>
              <a:rPr lang="en-US" dirty="0" err="1" smtClean="0"/>
              <a:t>datatypes</a:t>
            </a:r>
            <a:r>
              <a:rPr lang="en-US" dirty="0" smtClean="0"/>
              <a:t>.  Such errors are static type errors.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06400" y="228600"/>
            <a:ext cx="8509000" cy="914400"/>
          </a:xfrm>
        </p:spPr>
        <p:txBody>
          <a:bodyPr>
            <a:normAutofit/>
          </a:bodyPr>
          <a:lstStyle/>
          <a:p>
            <a:pPr eaLnBrk="1" hangingPunct="1">
              <a:defRPr/>
            </a:pPr>
            <a:r>
              <a:rPr lang="en-US" sz="3600" dirty="0"/>
              <a:t>Compile-time </a:t>
            </a:r>
            <a:r>
              <a:rPr lang="en-US" sz="3600" dirty="0" err="1"/>
              <a:t>vs</a:t>
            </a:r>
            <a:r>
              <a:rPr lang="en-US" sz="3600" dirty="0" smtClean="0"/>
              <a:t> Run</a:t>
            </a:r>
            <a:r>
              <a:rPr lang="en-US" sz="3600" dirty="0"/>
              <a:t>-time</a:t>
            </a:r>
            <a:r>
              <a:rPr lang="en-US" sz="3600" dirty="0" smtClean="0"/>
              <a:t> Checking</a:t>
            </a:r>
            <a:endParaRPr lang="en-US" sz="3600" dirty="0"/>
          </a:p>
        </p:txBody>
      </p:sp>
      <p:sp>
        <p:nvSpPr>
          <p:cNvPr id="20483" name="Rectangle 3"/>
          <p:cNvSpPr>
            <a:spLocks noGrp="1" noChangeArrowheads="1"/>
          </p:cNvSpPr>
          <p:nvPr>
            <p:ph type="body" idx="1"/>
          </p:nvPr>
        </p:nvSpPr>
        <p:spPr>
          <a:xfrm>
            <a:off x="457200" y="1117600"/>
            <a:ext cx="8229600" cy="5638800"/>
          </a:xfrm>
        </p:spPr>
        <p:txBody>
          <a:bodyPr/>
          <a:lstStyle/>
          <a:p>
            <a:pPr eaLnBrk="1" hangingPunct="1">
              <a:spcAft>
                <a:spcPct val="0"/>
              </a:spcAft>
              <a:buFont typeface="Wingdings 2" charset="2"/>
              <a:buChar char=""/>
            </a:pPr>
            <a:r>
              <a:rPr lang="en-US" sz="2400" dirty="0" smtClean="0">
                <a:latin typeface="Comic Sans MS" charset="0"/>
              </a:rPr>
              <a:t>JavaScript and </a:t>
            </a:r>
            <a:r>
              <a:rPr lang="en-US" sz="2400" dirty="0">
                <a:latin typeface="Comic Sans MS" charset="0"/>
              </a:rPr>
              <a:t>Lisp use run-time type checking</a:t>
            </a:r>
          </a:p>
          <a:p>
            <a:pPr lvl="1" eaLnBrk="1" hangingPunct="1">
              <a:buFontTx/>
              <a:buNone/>
            </a:pPr>
            <a:r>
              <a:rPr lang="en-US" sz="2000" dirty="0">
                <a:latin typeface="Comic Sans MS" charset="0"/>
              </a:rPr>
              <a:t>   </a:t>
            </a:r>
            <a:r>
              <a:rPr lang="en-US" sz="2000" dirty="0" err="1">
                <a:latin typeface="Comic Sans MS" charset="0"/>
              </a:rPr>
              <a:t>f(x</a:t>
            </a:r>
            <a:r>
              <a:rPr lang="en-US" sz="2000" dirty="0">
                <a:latin typeface="Comic Sans MS" charset="0"/>
              </a:rPr>
              <a:t>)        </a:t>
            </a:r>
            <a:r>
              <a:rPr lang="en-US" sz="2000" dirty="0" smtClean="0">
                <a:latin typeface="Comic Sans MS" charset="0"/>
              </a:rPr>
              <a:t> </a:t>
            </a:r>
            <a:r>
              <a:rPr lang="en-US" sz="2000" dirty="0" smtClean="0">
                <a:solidFill>
                  <a:srgbClr val="CEB966"/>
                </a:solidFill>
                <a:latin typeface="Comic Sans MS" charset="0"/>
              </a:rPr>
              <a:t>Make </a:t>
            </a:r>
            <a:r>
              <a:rPr lang="en-US" sz="2000" dirty="0">
                <a:solidFill>
                  <a:srgbClr val="CEB966"/>
                </a:solidFill>
                <a:latin typeface="Comic Sans MS" charset="0"/>
              </a:rPr>
              <a:t>sure </a:t>
            </a:r>
            <a:r>
              <a:rPr lang="en-US" sz="2000" dirty="0" err="1">
                <a:solidFill>
                  <a:srgbClr val="CEB966"/>
                </a:solidFill>
                <a:latin typeface="Comic Sans MS" charset="0"/>
              </a:rPr>
              <a:t>f</a:t>
            </a:r>
            <a:r>
              <a:rPr lang="en-US" sz="2000" dirty="0">
                <a:solidFill>
                  <a:srgbClr val="CEB966"/>
                </a:solidFill>
                <a:latin typeface="Comic Sans MS" charset="0"/>
              </a:rPr>
              <a:t> is a function </a:t>
            </a:r>
            <a:r>
              <a:rPr lang="en-US" sz="2000" i="1" dirty="0">
                <a:solidFill>
                  <a:srgbClr val="CEB966"/>
                </a:solidFill>
                <a:latin typeface="Comic Sans MS" charset="0"/>
              </a:rPr>
              <a:t>before</a:t>
            </a:r>
            <a:r>
              <a:rPr lang="en-US" sz="2000" dirty="0">
                <a:solidFill>
                  <a:srgbClr val="CEB966"/>
                </a:solidFill>
                <a:latin typeface="Comic Sans MS" charset="0"/>
              </a:rPr>
              <a:t>  calling </a:t>
            </a:r>
            <a:r>
              <a:rPr lang="en-US" sz="2000" dirty="0" err="1" smtClean="0">
                <a:solidFill>
                  <a:srgbClr val="CEB966"/>
                </a:solidFill>
                <a:latin typeface="Comic Sans MS" charset="0"/>
              </a:rPr>
              <a:t>f</a:t>
            </a:r>
            <a:r>
              <a:rPr lang="en-US" sz="2000" dirty="0" smtClean="0">
                <a:solidFill>
                  <a:srgbClr val="CEB966"/>
                </a:solidFill>
                <a:latin typeface="Comic Sans MS" charset="0"/>
              </a:rPr>
              <a:t>.</a:t>
            </a:r>
          </a:p>
          <a:p>
            <a:pPr lvl="1" eaLnBrk="1" hangingPunct="1">
              <a:buFontTx/>
              <a:buNone/>
            </a:pPr>
            <a:endParaRPr lang="en-US" sz="2000" dirty="0">
              <a:solidFill>
                <a:schemeClr val="accent2"/>
              </a:solidFill>
              <a:latin typeface="Comic Sans MS" charset="0"/>
            </a:endParaRPr>
          </a:p>
          <a:p>
            <a:pPr lvl="1" eaLnBrk="1" hangingPunct="1">
              <a:lnSpc>
                <a:spcPct val="150000"/>
              </a:lnSpc>
              <a:buFontTx/>
              <a:buNone/>
            </a:pPr>
            <a:endParaRPr lang="en-US" sz="2000" dirty="0">
              <a:solidFill>
                <a:schemeClr val="accent2"/>
              </a:solidFill>
              <a:latin typeface="Comic Sans MS" charset="0"/>
            </a:endParaRPr>
          </a:p>
          <a:p>
            <a:pPr eaLnBrk="1" hangingPunct="1">
              <a:spcAft>
                <a:spcPct val="0"/>
              </a:spcAft>
              <a:buFont typeface="Wingdings 2" charset="2"/>
              <a:buChar char=""/>
            </a:pPr>
            <a:r>
              <a:rPr lang="en-US" sz="2400" dirty="0">
                <a:latin typeface="Comic Sans MS" charset="0"/>
              </a:rPr>
              <a:t>ML</a:t>
            </a:r>
            <a:r>
              <a:rPr lang="en-US" sz="2400" dirty="0" smtClean="0">
                <a:latin typeface="Comic Sans MS" charset="0"/>
              </a:rPr>
              <a:t> and Haskell use compile</a:t>
            </a:r>
            <a:r>
              <a:rPr lang="en-US" sz="2400" dirty="0">
                <a:latin typeface="Comic Sans MS" charset="0"/>
              </a:rPr>
              <a:t>-time type checking</a:t>
            </a:r>
            <a:r>
              <a:rPr lang="en-US" sz="2400" dirty="0">
                <a:solidFill>
                  <a:srgbClr val="869406"/>
                </a:solidFill>
                <a:latin typeface="Comic Sans MS" charset="0"/>
              </a:rPr>
              <a:t> </a:t>
            </a:r>
          </a:p>
          <a:p>
            <a:pPr lvl="1" eaLnBrk="1" hangingPunct="1">
              <a:buFontTx/>
              <a:buNone/>
            </a:pPr>
            <a:r>
              <a:rPr lang="en-US" sz="2000" dirty="0">
                <a:latin typeface="Comic Sans MS" charset="0"/>
              </a:rPr>
              <a:t>   </a:t>
            </a:r>
            <a:r>
              <a:rPr lang="en-US" sz="2000" dirty="0" err="1">
                <a:latin typeface="Comic Sans MS" charset="0"/>
              </a:rPr>
              <a:t>f(x</a:t>
            </a:r>
            <a:r>
              <a:rPr lang="en-US" sz="2000" dirty="0">
                <a:latin typeface="Comic Sans MS" charset="0"/>
              </a:rPr>
              <a:t>)</a:t>
            </a:r>
            <a:r>
              <a:rPr lang="en-US" sz="2000" dirty="0">
                <a:solidFill>
                  <a:srgbClr val="869406"/>
                </a:solidFill>
                <a:latin typeface="Comic Sans MS" charset="0"/>
              </a:rPr>
              <a:t>        </a:t>
            </a:r>
            <a:r>
              <a:rPr lang="en-US" sz="2000" dirty="0" smtClean="0">
                <a:solidFill>
                  <a:srgbClr val="869406"/>
                </a:solidFill>
                <a:latin typeface="Comic Sans MS" charset="0"/>
              </a:rPr>
              <a:t> </a:t>
            </a:r>
            <a:r>
              <a:rPr lang="en-US" sz="2000" dirty="0" smtClean="0">
                <a:solidFill>
                  <a:srgbClr val="CEB966"/>
                </a:solidFill>
                <a:latin typeface="Comic Sans MS" charset="0"/>
              </a:rPr>
              <a:t>Must </a:t>
            </a:r>
            <a:r>
              <a:rPr lang="en-US" sz="2000" dirty="0">
                <a:solidFill>
                  <a:srgbClr val="CEB966"/>
                </a:solidFill>
                <a:latin typeface="Comic Sans MS" charset="0"/>
              </a:rPr>
              <a:t>have </a:t>
            </a:r>
            <a:r>
              <a:rPr lang="en-US" sz="2000" dirty="0" err="1">
                <a:solidFill>
                  <a:srgbClr val="CEB966"/>
                </a:solidFill>
                <a:latin typeface="Comic Sans MS" charset="0"/>
              </a:rPr>
              <a:t>f</a:t>
            </a:r>
            <a:r>
              <a:rPr lang="en-US" sz="2000" dirty="0" smtClean="0">
                <a:solidFill>
                  <a:srgbClr val="CEB966"/>
                </a:solidFill>
                <a:latin typeface="Comic Sans MS" charset="0"/>
              </a:rPr>
              <a:t> :: </a:t>
            </a:r>
            <a:r>
              <a:rPr lang="en-US" sz="2000" dirty="0" smtClean="0">
                <a:solidFill>
                  <a:srgbClr val="CEB966"/>
                </a:solidFill>
                <a:latin typeface="Comic Sans MS" charset="0"/>
                <a:sym typeface="Symbol" charset="2"/>
              </a:rPr>
              <a:t>A </a:t>
            </a:r>
            <a:r>
              <a:rPr lang="en-US" sz="2000" dirty="0" err="1" smtClean="0">
                <a:solidFill>
                  <a:srgbClr val="CEB966"/>
                </a:solidFill>
                <a:latin typeface="Comic Sans MS" charset="0"/>
                <a:sym typeface="Symbol" charset="2"/>
              </a:rPr>
              <a:t></a:t>
            </a:r>
            <a:r>
              <a:rPr lang="en-US" sz="2000" dirty="0" smtClean="0">
                <a:solidFill>
                  <a:srgbClr val="CEB966"/>
                </a:solidFill>
                <a:latin typeface="Comic Sans MS" charset="0"/>
                <a:sym typeface="Symbol" charset="2"/>
              </a:rPr>
              <a:t> B and </a:t>
            </a:r>
            <a:r>
              <a:rPr lang="en-US" sz="2000" dirty="0" err="1" smtClean="0">
                <a:solidFill>
                  <a:srgbClr val="CEB966"/>
                </a:solidFill>
                <a:latin typeface="Comic Sans MS" charset="0"/>
                <a:sym typeface="Symbol" charset="2"/>
              </a:rPr>
              <a:t>x</a:t>
            </a:r>
            <a:r>
              <a:rPr lang="en-US" sz="2000" dirty="0" smtClean="0">
                <a:solidFill>
                  <a:srgbClr val="CEB966"/>
                </a:solidFill>
                <a:latin typeface="Comic Sans MS" charset="0"/>
                <a:sym typeface="Symbol" charset="2"/>
              </a:rPr>
              <a:t> :: A</a:t>
            </a:r>
          </a:p>
          <a:p>
            <a:pPr eaLnBrk="1" hangingPunct="1">
              <a:spcAft>
                <a:spcPct val="0"/>
              </a:spcAft>
              <a:buFont typeface="Wingdings 2" charset="2"/>
              <a:buChar char=""/>
            </a:pPr>
            <a:r>
              <a:rPr lang="en-US" sz="2400" dirty="0" smtClean="0">
                <a:latin typeface="Comic Sans MS" charset="0"/>
                <a:sym typeface="Symbol" charset="2"/>
              </a:rPr>
              <a:t>Basic tradeoff</a:t>
            </a:r>
          </a:p>
          <a:p>
            <a:pPr lvl="1" eaLnBrk="1" hangingPunct="1"/>
            <a:r>
              <a:rPr lang="en-US" sz="2000" dirty="0" smtClean="0">
                <a:latin typeface="Comic Sans MS" charset="0"/>
                <a:sym typeface="Symbol" charset="2"/>
              </a:rPr>
              <a:t>Both </a:t>
            </a:r>
            <a:r>
              <a:rPr lang="en-US" sz="2000" dirty="0" smtClean="0">
                <a:latin typeface="Comic Sans MS" charset="0"/>
                <a:sym typeface="Symbol" charset="2"/>
              </a:rPr>
              <a:t>kinds of checking prevent </a:t>
            </a:r>
            <a:r>
              <a:rPr lang="en-US" sz="2000" dirty="0">
                <a:latin typeface="Comic Sans MS" charset="0"/>
                <a:sym typeface="Symbol" charset="2"/>
              </a:rPr>
              <a:t>type </a:t>
            </a:r>
            <a:r>
              <a:rPr lang="en-US" sz="2000" dirty="0" smtClean="0">
                <a:latin typeface="Comic Sans MS" charset="0"/>
                <a:sym typeface="Symbol" charset="2"/>
              </a:rPr>
              <a:t>errors.</a:t>
            </a:r>
          </a:p>
          <a:p>
            <a:pPr lvl="1" eaLnBrk="1" hangingPunct="1"/>
            <a:r>
              <a:rPr lang="en-US" sz="2000" dirty="0">
                <a:latin typeface="Comic Sans MS" charset="0"/>
                <a:sym typeface="Symbol" charset="2"/>
              </a:rPr>
              <a:t>Run-time checking slows down </a:t>
            </a:r>
            <a:r>
              <a:rPr lang="en-US" sz="2000" dirty="0" smtClean="0">
                <a:latin typeface="Comic Sans MS" charset="0"/>
                <a:sym typeface="Symbol" charset="2"/>
              </a:rPr>
              <a:t>execution.</a:t>
            </a:r>
          </a:p>
          <a:p>
            <a:pPr lvl="1" eaLnBrk="1" hangingPunct="1"/>
            <a:r>
              <a:rPr lang="en-US" sz="2000" dirty="0">
                <a:latin typeface="Comic Sans MS" charset="0"/>
                <a:sym typeface="Symbol" charset="2"/>
              </a:rPr>
              <a:t>Compile-time checking restricts program </a:t>
            </a:r>
            <a:r>
              <a:rPr lang="en-US" sz="2000" dirty="0" smtClean="0">
                <a:latin typeface="Comic Sans MS" charset="0"/>
                <a:sym typeface="Symbol" charset="2"/>
              </a:rPr>
              <a:t>flexibility.</a:t>
            </a:r>
          </a:p>
          <a:p>
            <a:pPr lvl="2" eaLnBrk="1" hangingPunct="1">
              <a:buFontTx/>
              <a:buNone/>
            </a:pPr>
            <a:r>
              <a:rPr lang="en-US" sz="1800" dirty="0">
                <a:latin typeface="Comic Sans MS" charset="0"/>
                <a:sym typeface="Symbol" charset="2"/>
              </a:rPr>
              <a:t>JavaScript array: elements can have different types</a:t>
            </a:r>
            <a:endParaRPr lang="en-US" sz="1800" dirty="0" smtClean="0">
              <a:latin typeface="Comic Sans MS" charset="0"/>
              <a:sym typeface="Symbol" charset="2"/>
            </a:endParaRPr>
          </a:p>
          <a:p>
            <a:pPr lvl="2" eaLnBrk="1" hangingPunct="1">
              <a:buFontTx/>
              <a:buNone/>
            </a:pPr>
            <a:r>
              <a:rPr lang="en-US" sz="1800" dirty="0" smtClean="0">
                <a:latin typeface="Comic Sans MS" charset="0"/>
                <a:sym typeface="Symbol" charset="2"/>
              </a:rPr>
              <a:t>Haskell list</a:t>
            </a:r>
            <a:r>
              <a:rPr lang="en-US" sz="1800" dirty="0">
                <a:latin typeface="Comic Sans MS" charset="0"/>
                <a:sym typeface="Symbol" charset="2"/>
              </a:rPr>
              <a:t>: all elements must have same type </a:t>
            </a:r>
          </a:p>
          <a:p>
            <a:pPr lvl="1" eaLnBrk="1" hangingPunct="1"/>
            <a:r>
              <a:rPr lang="en-US" sz="2200" dirty="0">
                <a:latin typeface="Comic Sans MS" charset="0"/>
                <a:sym typeface="Symbol" charset="2"/>
              </a:rPr>
              <a:t>Which gives better programmer diagnostics?</a:t>
            </a:r>
          </a:p>
        </p:txBody>
      </p:sp>
      <p:pic>
        <p:nvPicPr>
          <p:cNvPr id="20484" name="Picture 5"/>
          <p:cNvPicPr>
            <a:picLocks noChangeAspect="1" noChangeArrowheads="1"/>
          </p:cNvPicPr>
          <p:nvPr/>
        </p:nvPicPr>
        <p:blipFill>
          <a:blip r:embed="rId3"/>
          <a:srcRect t="20689" b="17241"/>
          <a:stretch>
            <a:fillRect/>
          </a:stretch>
        </p:blipFill>
        <p:spPr bwMode="auto">
          <a:xfrm>
            <a:off x="1747838" y="2133600"/>
            <a:ext cx="5648325" cy="685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48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48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048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48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48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48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0483">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483">
                                            <p:txEl>
                                              <p:pRg st="11" end="1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048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a:t>Expressiveness</a:t>
            </a:r>
          </a:p>
        </p:txBody>
      </p:sp>
      <p:sp>
        <p:nvSpPr>
          <p:cNvPr id="10243" name="Rectangle 3"/>
          <p:cNvSpPr>
            <a:spLocks noGrp="1" noChangeArrowheads="1"/>
          </p:cNvSpPr>
          <p:nvPr>
            <p:ph type="body" idx="1"/>
          </p:nvPr>
        </p:nvSpPr>
        <p:spPr>
          <a:xfrm>
            <a:off x="457200" y="1540435"/>
            <a:ext cx="8382000" cy="4973918"/>
          </a:xfrm>
        </p:spPr>
        <p:txBody>
          <a:bodyPr/>
          <a:lstStyle/>
          <a:p>
            <a:pPr eaLnBrk="1" hangingPunct="1">
              <a:defRPr/>
            </a:pPr>
            <a:r>
              <a:rPr lang="en-US" dirty="0"/>
              <a:t>In JavaScript, we can </a:t>
            </a:r>
            <a:r>
              <a:rPr lang="en-US" dirty="0" smtClean="0"/>
              <a:t>write a </a:t>
            </a:r>
            <a:r>
              <a:rPr lang="en-US" dirty="0"/>
              <a:t>function like</a:t>
            </a:r>
            <a:endParaRPr lang="en-US" dirty="0" smtClean="0"/>
          </a:p>
          <a:p>
            <a:pPr lvl="1" eaLnBrk="1" hangingPunct="1">
              <a:lnSpc>
                <a:spcPct val="120000"/>
              </a:lnSpc>
              <a:buFontTx/>
              <a:buNone/>
              <a:defRPr/>
            </a:pPr>
            <a:endParaRPr lang="en-US" dirty="0" smtClean="0">
              <a:solidFill>
                <a:srgbClr val="CEB966"/>
              </a:solidFill>
            </a:endParaRPr>
          </a:p>
          <a:p>
            <a:pPr lvl="1" eaLnBrk="1" hangingPunct="1">
              <a:lnSpc>
                <a:spcPct val="120000"/>
              </a:lnSpc>
              <a:buFontTx/>
              <a:buNone/>
              <a:defRPr/>
            </a:pPr>
            <a:endParaRPr lang="en-US" dirty="0" smtClean="0">
              <a:solidFill>
                <a:srgbClr val="CEB966"/>
              </a:solidFill>
            </a:endParaRPr>
          </a:p>
          <a:p>
            <a:pPr lvl="1" eaLnBrk="1" hangingPunct="1">
              <a:lnSpc>
                <a:spcPct val="120000"/>
              </a:lnSpc>
              <a:buFontTx/>
              <a:buNone/>
              <a:defRPr/>
            </a:pPr>
            <a:r>
              <a:rPr lang="en-US" sz="2200" dirty="0" smtClean="0">
                <a:solidFill>
                  <a:srgbClr val="CEB966"/>
                </a:solidFill>
              </a:rPr>
              <a:t>Some </a:t>
            </a:r>
            <a:r>
              <a:rPr lang="en-US" sz="2200" dirty="0">
                <a:solidFill>
                  <a:srgbClr val="CEB966"/>
                </a:solidFill>
              </a:rPr>
              <a:t>uses will produce type error, some will </a:t>
            </a:r>
            <a:r>
              <a:rPr lang="en-US" sz="2200" dirty="0" smtClean="0">
                <a:solidFill>
                  <a:srgbClr val="CEB966"/>
                </a:solidFill>
              </a:rPr>
              <a:t>not.</a:t>
            </a:r>
            <a:endParaRPr lang="en-US" sz="2200" dirty="0" smtClean="0">
              <a:solidFill>
                <a:schemeClr val="accent2"/>
              </a:solidFill>
            </a:endParaRPr>
          </a:p>
          <a:p>
            <a:pPr eaLnBrk="1" hangingPunct="1">
              <a:defRPr/>
            </a:pPr>
            <a:r>
              <a:rPr lang="en-US" dirty="0"/>
              <a:t>Static typing always conservative</a:t>
            </a:r>
            <a:r>
              <a:rPr lang="en-US" dirty="0" smtClean="0"/>
              <a:t> </a:t>
            </a:r>
          </a:p>
          <a:p>
            <a:pPr eaLnBrk="1" hangingPunct="1">
              <a:defRPr/>
            </a:pPr>
            <a:endParaRPr lang="en-US" dirty="0" smtClean="0"/>
          </a:p>
          <a:p>
            <a:pPr eaLnBrk="1" hangingPunct="1">
              <a:defRPr/>
            </a:pPr>
            <a:endParaRPr lang="en-US" dirty="0" smtClean="0"/>
          </a:p>
          <a:p>
            <a:pPr marL="273685" indent="0" eaLnBrk="1" hangingPunct="1">
              <a:buFontTx/>
              <a:buNone/>
              <a:defRPr/>
            </a:pPr>
            <a:r>
              <a:rPr lang="en-US" sz="2200" dirty="0" smtClean="0">
                <a:solidFill>
                  <a:srgbClr val="CEB966"/>
                </a:solidFill>
              </a:rPr>
              <a:t>  Cannot </a:t>
            </a:r>
            <a:r>
              <a:rPr lang="en-US" sz="2200" dirty="0">
                <a:solidFill>
                  <a:srgbClr val="CEB966"/>
                </a:solidFill>
              </a:rPr>
              <a:t>decide at compile time if run-time error will </a:t>
            </a:r>
            <a:r>
              <a:rPr lang="en-US" sz="2200" dirty="0" smtClean="0">
                <a:solidFill>
                  <a:srgbClr val="CEB966"/>
                </a:solidFill>
              </a:rPr>
              <a:t>occur!</a:t>
            </a:r>
            <a:endParaRPr lang="en-US" sz="2200" dirty="0">
              <a:solidFill>
                <a:srgbClr val="CEB966"/>
              </a:solidFill>
            </a:endParaRPr>
          </a:p>
        </p:txBody>
      </p:sp>
      <p:sp>
        <p:nvSpPr>
          <p:cNvPr id="4" name="TextBox 3"/>
          <p:cNvSpPr txBox="1">
            <a:spLocks noChangeArrowheads="1"/>
          </p:cNvSpPr>
          <p:nvPr/>
        </p:nvSpPr>
        <p:spPr bwMode="auto">
          <a:xfrm>
            <a:off x="953246" y="2368924"/>
            <a:ext cx="7339106" cy="487313"/>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a:lnSpc>
                <a:spcPct val="120000"/>
              </a:lnSpc>
              <a:defRPr/>
            </a:pPr>
            <a:r>
              <a:rPr lang="en-US" sz="2200" b="1" dirty="0" smtClean="0">
                <a:solidFill>
                  <a:schemeClr val="bg1"/>
                </a:solidFill>
                <a:latin typeface="Courier New"/>
                <a:cs typeface="Courier New"/>
              </a:rPr>
              <a:t>function </a:t>
            </a:r>
            <a:r>
              <a:rPr lang="en-US" sz="2200" b="1" dirty="0" err="1" smtClean="0">
                <a:solidFill>
                  <a:schemeClr val="bg1"/>
                </a:solidFill>
                <a:latin typeface="Courier New"/>
                <a:cs typeface="Courier New"/>
              </a:rPr>
              <a:t>f(x</a:t>
            </a:r>
            <a:r>
              <a:rPr lang="en-US" sz="2200" b="1" dirty="0" smtClean="0">
                <a:solidFill>
                  <a:schemeClr val="bg1"/>
                </a:solidFill>
                <a:latin typeface="Courier New"/>
                <a:cs typeface="Courier New"/>
              </a:rPr>
              <a:t>) { return </a:t>
            </a:r>
            <a:r>
              <a:rPr lang="en-US" sz="2200" b="1" dirty="0" err="1" smtClean="0">
                <a:solidFill>
                  <a:schemeClr val="bg1"/>
                </a:solidFill>
                <a:latin typeface="Courier New"/>
                <a:cs typeface="Courier New"/>
              </a:rPr>
              <a:t>x</a:t>
            </a:r>
            <a:r>
              <a:rPr lang="en-US" sz="2200" b="1" dirty="0" smtClean="0">
                <a:solidFill>
                  <a:schemeClr val="bg1"/>
                </a:solidFill>
                <a:latin typeface="Courier New"/>
                <a:cs typeface="Courier New"/>
              </a:rPr>
              <a:t> &lt; 10 ? </a:t>
            </a:r>
            <a:r>
              <a:rPr lang="en-US" sz="2200" b="1" dirty="0" err="1" smtClean="0">
                <a:solidFill>
                  <a:schemeClr val="bg1"/>
                </a:solidFill>
                <a:latin typeface="Courier New"/>
                <a:cs typeface="Courier New"/>
              </a:rPr>
              <a:t>x</a:t>
            </a:r>
            <a:r>
              <a:rPr lang="en-US" sz="2200" b="1" dirty="0" smtClean="0">
                <a:solidFill>
                  <a:schemeClr val="bg1"/>
                </a:solidFill>
                <a:latin typeface="Courier New"/>
                <a:cs typeface="Courier New"/>
              </a:rPr>
              <a:t> : </a:t>
            </a:r>
            <a:r>
              <a:rPr lang="en-US" sz="2200" b="1" dirty="0" err="1" smtClean="0">
                <a:solidFill>
                  <a:schemeClr val="bg1"/>
                </a:solidFill>
                <a:latin typeface="Courier New"/>
                <a:cs typeface="Courier New"/>
              </a:rPr>
              <a:t>x</a:t>
            </a:r>
            <a:r>
              <a:rPr lang="en-US" sz="2200" b="1" dirty="0" smtClean="0">
                <a:solidFill>
                  <a:schemeClr val="bg1"/>
                </a:solidFill>
                <a:latin typeface="Courier New"/>
                <a:cs typeface="Courier New"/>
              </a:rPr>
              <a:t>(); }</a:t>
            </a:r>
            <a:endParaRPr lang="en-US" sz="2200" b="1" dirty="0">
              <a:solidFill>
                <a:schemeClr val="bg1"/>
              </a:solidFill>
              <a:latin typeface="Courier New"/>
              <a:cs typeface="Courier New"/>
            </a:endParaRPr>
          </a:p>
        </p:txBody>
      </p:sp>
      <p:sp>
        <p:nvSpPr>
          <p:cNvPr id="5" name="TextBox 4"/>
          <p:cNvSpPr txBox="1">
            <a:spLocks noChangeArrowheads="1"/>
          </p:cNvSpPr>
          <p:nvPr/>
        </p:nvSpPr>
        <p:spPr bwMode="auto">
          <a:xfrm>
            <a:off x="956236" y="4538382"/>
            <a:ext cx="7336117" cy="923330"/>
          </a:xfrm>
          <a:prstGeom prst="rect">
            <a:avLst/>
          </a:prstGeom>
          <a:solidFill>
            <a:schemeClr val="accent3">
              <a:lumMod val="40000"/>
              <a:lumOff val="60000"/>
            </a:schemeClr>
          </a:solidFill>
          <a:ln w="9525">
            <a:solidFill>
              <a:schemeClr val="accent1"/>
            </a:solidFill>
            <a:miter lim="800000"/>
            <a:headEnd/>
            <a:tailEnd/>
          </a:ln>
        </p:spPr>
        <p:txBody>
          <a:bodyPr wrap="square">
            <a:prstTxWarp prst="textNoShape">
              <a:avLst/>
            </a:prstTxWarp>
            <a:spAutoFit/>
          </a:bodyPr>
          <a:lstStyle/>
          <a:p>
            <a:pPr lvl="1" eaLnBrk="1" hangingPunct="1">
              <a:buFontTx/>
              <a:buNone/>
              <a:defRPr/>
            </a:pPr>
            <a:r>
              <a:rPr lang="en-US" b="1" dirty="0" smtClean="0">
                <a:solidFill>
                  <a:srgbClr val="000000"/>
                </a:solidFill>
                <a:latin typeface="Courier New"/>
                <a:cs typeface="Courier New"/>
              </a:rPr>
              <a:t>if  (big-hairy-</a:t>
            </a:r>
            <a:r>
              <a:rPr lang="en-US" b="1" dirty="0" err="1" smtClean="0">
                <a:solidFill>
                  <a:srgbClr val="000000"/>
                </a:solidFill>
                <a:latin typeface="Courier New"/>
                <a:cs typeface="Courier New"/>
              </a:rPr>
              <a:t>boolean</a:t>
            </a:r>
            <a:r>
              <a:rPr lang="en-US" b="1" dirty="0" smtClean="0">
                <a:solidFill>
                  <a:srgbClr val="000000"/>
                </a:solidFill>
                <a:latin typeface="Courier New"/>
                <a:cs typeface="Courier New"/>
              </a:rPr>
              <a:t>-expression) </a:t>
            </a:r>
          </a:p>
          <a:p>
            <a:pPr lvl="1" eaLnBrk="1" hangingPunct="1">
              <a:buFontTx/>
              <a:buNone/>
              <a:defRPr/>
            </a:pPr>
            <a:r>
              <a:rPr lang="en-US" b="1" dirty="0" smtClean="0">
                <a:solidFill>
                  <a:srgbClr val="000000"/>
                </a:solidFill>
                <a:latin typeface="Courier New"/>
                <a:cs typeface="Courier New"/>
              </a:rPr>
              <a:t>       then  f(5);</a:t>
            </a:r>
          </a:p>
          <a:p>
            <a:pPr lvl="1" eaLnBrk="1" hangingPunct="1">
              <a:buFontTx/>
              <a:buNone/>
              <a:defRPr/>
            </a:pPr>
            <a:r>
              <a:rPr lang="en-US" b="1" dirty="0" smtClean="0">
                <a:solidFill>
                  <a:srgbClr val="000000"/>
                </a:solidFill>
                <a:latin typeface="Courier New"/>
                <a:cs typeface="Courier New"/>
              </a:rPr>
              <a:t>       else  f(15);</a:t>
            </a:r>
            <a:endParaRPr lang="en-US" b="1" dirty="0">
              <a:solidFill>
                <a:srgbClr val="000000"/>
              </a:solidFill>
              <a:latin typeface="Courier New"/>
              <a:cs typeface="Courier New"/>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1">
      <a:dk1>
        <a:sysClr val="windowText" lastClr="000000"/>
      </a:dk1>
      <a:lt1>
        <a:sysClr val="window" lastClr="FFFFFF"/>
      </a:lt1>
      <a:dk2>
        <a:srgbClr val="002060"/>
      </a:dk2>
      <a:lt2>
        <a:srgbClr val="C9C2D1"/>
      </a:lt2>
      <a:accent1>
        <a:srgbClr val="CEB966"/>
      </a:accent1>
      <a:accent2>
        <a:srgbClr val="9CB084"/>
      </a:accent2>
      <a:accent3>
        <a:srgbClr val="6BB1C9"/>
      </a:accent3>
      <a:accent4>
        <a:srgbClr val="6585CF"/>
      </a:accent4>
      <a:accent5>
        <a:srgbClr val="7E6BC9"/>
      </a:accent5>
      <a:accent6>
        <a:srgbClr val="A379BB"/>
      </a:accent6>
      <a:hlink>
        <a:srgbClr val="FFC000"/>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spDef>
      <a:spPr/>
      <a:bodyPr rtlCol="0" anchor="ctr">
        <a:spAutoFit/>
      </a:bodyPr>
      <a:lstStyle>
        <a:defPPr algn="ctr">
          <a:defRPr dirty="0">
            <a:latin typeface="Comic Sans MS" pitchFamily="66"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Apex</Template>
  <TotalTime>21281</TotalTime>
  <Words>4209</Words>
  <Application>Microsoft Macintosh PowerPoint</Application>
  <PresentationFormat>On-screen Show (4:3)</PresentationFormat>
  <Paragraphs>559</Paragraphs>
  <Slides>52</Slides>
  <Notes>15</Notes>
  <HiddenSlides>1</HiddenSlides>
  <MMClips>0</MMClips>
  <ScaleCrop>false</ScaleCrop>
  <HeadingPairs>
    <vt:vector size="4" baseType="variant">
      <vt:variant>
        <vt:lpstr>Design Template</vt:lpstr>
      </vt:variant>
      <vt:variant>
        <vt:i4>1</vt:i4>
      </vt:variant>
      <vt:variant>
        <vt:lpstr>Slide Titles</vt:lpstr>
      </vt:variant>
      <vt:variant>
        <vt:i4>52</vt:i4>
      </vt:variant>
    </vt:vector>
  </HeadingPairs>
  <TitlesOfParts>
    <vt:vector size="53" baseType="lpstr">
      <vt:lpstr>Apex</vt:lpstr>
      <vt:lpstr>Types</vt:lpstr>
      <vt:lpstr>Outline</vt:lpstr>
      <vt:lpstr>Language Goals and Trade-offs</vt:lpstr>
      <vt:lpstr>What is a type?</vt:lpstr>
      <vt:lpstr>Uses for Types </vt:lpstr>
      <vt:lpstr>What is a type error?</vt:lpstr>
      <vt:lpstr>Type errors are language dependent</vt:lpstr>
      <vt:lpstr>Compile-time vs Run-time Checking</vt:lpstr>
      <vt:lpstr>Expressiveness</vt:lpstr>
      <vt:lpstr>Relative Type-Safety of Languages </vt:lpstr>
      <vt:lpstr>Type Checking vs.Type Inference</vt:lpstr>
      <vt:lpstr>Why study type inference?</vt:lpstr>
      <vt:lpstr>History</vt:lpstr>
      <vt:lpstr>uHaskell</vt:lpstr>
      <vt:lpstr>Type Inference: Basic Idea</vt:lpstr>
      <vt:lpstr>Step 1: Parse Program</vt:lpstr>
      <vt:lpstr>Step 2:  Assign type variables to nodes </vt:lpstr>
      <vt:lpstr>Step 3: Add Constraints</vt:lpstr>
      <vt:lpstr>Step 4: Solve Constraints</vt:lpstr>
      <vt:lpstr>Step 5: Determine type of declaration</vt:lpstr>
      <vt:lpstr>Type Inference Algorithm</vt:lpstr>
      <vt:lpstr>Constraints from Application Nodes</vt:lpstr>
      <vt:lpstr>Constraints from Abstractions</vt:lpstr>
      <vt:lpstr>Inferring Polymorphic Types</vt:lpstr>
      <vt:lpstr>Inferring Polymorphic Types</vt:lpstr>
      <vt:lpstr>Inferring Polymorphic Types</vt:lpstr>
      <vt:lpstr>Inferring Polymorphic Types</vt:lpstr>
      <vt:lpstr>Inferring Polymorphic Types</vt:lpstr>
      <vt:lpstr>Using Polymorphic Functions</vt:lpstr>
      <vt:lpstr>Recognizing Type Errors</vt:lpstr>
      <vt:lpstr>Another Example</vt:lpstr>
      <vt:lpstr>Another Example</vt:lpstr>
      <vt:lpstr>Another Example</vt:lpstr>
      <vt:lpstr>Another Example</vt:lpstr>
      <vt:lpstr>Another Example</vt:lpstr>
      <vt:lpstr>Polymorphic Datatypes</vt:lpstr>
      <vt:lpstr>Type Inference with Datatypes</vt:lpstr>
      <vt:lpstr>Type Inference with Datatypes</vt:lpstr>
      <vt:lpstr>Type Inference with Datatypes</vt:lpstr>
      <vt:lpstr>Type Inference with Datatypes</vt:lpstr>
      <vt:lpstr>Multiple Clauses</vt:lpstr>
      <vt:lpstr>Most General Type</vt:lpstr>
      <vt:lpstr>Type Inference Algorithm</vt:lpstr>
      <vt:lpstr>Information from Type Inference</vt:lpstr>
      <vt:lpstr>Type Inference: Key Points</vt:lpstr>
      <vt:lpstr>Haskell Type Inference</vt:lpstr>
      <vt:lpstr>Parametric Polymorphism:           Haskell vs C++</vt:lpstr>
      <vt:lpstr>Example: Swap Two Values</vt:lpstr>
      <vt:lpstr>Implementation</vt:lpstr>
      <vt:lpstr>Another Example</vt:lpstr>
      <vt:lpstr>Polymorphism vs Overloading</vt:lpstr>
      <vt:lpstr>Summary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taste of Haskell </dc:title>
  <dc:creator>Simon Peyton Jones</dc:creator>
  <cp:lastModifiedBy>Kathleen Fisher</cp:lastModifiedBy>
  <cp:revision>501</cp:revision>
  <dcterms:created xsi:type="dcterms:W3CDTF">2009-09-29T21:53:50Z</dcterms:created>
  <dcterms:modified xsi:type="dcterms:W3CDTF">2009-10-01T03:07:38Z</dcterms:modified>
</cp:coreProperties>
</file>