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7" r:id="rId11"/>
    <p:sldId id="272" r:id="rId12"/>
    <p:sldId id="263" r:id="rId13"/>
    <p:sldId id="266" r:id="rId14"/>
    <p:sldId id="269" r:id="rId15"/>
    <p:sldId id="277" r:id="rId16"/>
    <p:sldId id="278" r:id="rId17"/>
    <p:sldId id="270" r:id="rId18"/>
    <p:sldId id="271" r:id="rId19"/>
    <p:sldId id="273" r:id="rId20"/>
    <p:sldId id="275" r:id="rId21"/>
    <p:sldId id="268" r:id="rId22"/>
    <p:sldId id="276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668" autoAdjust="0"/>
  </p:normalViewPr>
  <p:slideViewPr>
    <p:cSldViewPr snapToGrid="0" snapToObjects="1">
      <p:cViewPr varScale="1">
        <p:scale>
          <a:sx n="78" d="100"/>
          <a:sy n="78" d="100"/>
        </p:scale>
        <p:origin x="-10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3E985-F615-0245-BF7C-8558C0626C72}" type="datetimeFigureOut">
              <a:rPr lang="en-US" smtClean="0"/>
              <a:t>7/1/12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6CD63-1264-B044-B600-F1B50632A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56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Tenacity: “We have always thought this way.”  Like: “You can’t teach an old dog new tricks”</a:t>
            </a:r>
          </a:p>
          <a:p>
            <a:r>
              <a:rPr lang="en-US" dirty="0" smtClean="0"/>
              <a:t>Authority: Religion,</a:t>
            </a:r>
            <a:r>
              <a:rPr lang="en-US" baseline="0" dirty="0" smtClean="0"/>
              <a:t> one’s party.</a:t>
            </a:r>
          </a:p>
          <a:p>
            <a:r>
              <a:rPr lang="en-US" baseline="0" dirty="0" smtClean="0"/>
              <a:t>Reason: Syllogism. 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Are the original assumptions right?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Is it knowable at all?  Newtonian view of the world. Chaos.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Common sense: Direct experience.  Can help us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Misconceptions in physics, how things fall.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</a:t>
            </a:r>
            <a:r>
              <a:rPr lang="en-US" baseline="0" dirty="0" err="1" smtClean="0"/>
              <a:t>Dweck’s</a:t>
            </a:r>
            <a:r>
              <a:rPr lang="en-US" baseline="0" dirty="0" smtClean="0"/>
              <a:t> fixed vs. growth mindset.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6CD63-1264-B044-B600-F1B50632AA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04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Probably</a:t>
            </a:r>
            <a:r>
              <a:rPr lang="en-US" baseline="0" dirty="0" smtClean="0"/>
              <a:t> not tenacity.</a:t>
            </a:r>
          </a:p>
          <a:p>
            <a:r>
              <a:rPr lang="en-US" baseline="0" dirty="0" smtClean="0"/>
              <a:t>The rest are all reasonable answers.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6CD63-1264-B044-B600-F1B50632AA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81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Alcohol</a:t>
            </a:r>
            <a:r>
              <a:rPr lang="en-US" baseline="0" dirty="0" smtClean="0"/>
              <a:t> doesn’t cause brain damage (directly).  If you’re pregnant, effect on baby.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6CD63-1264-B044-B600-F1B50632AA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60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</a:t>
            </a:r>
            <a:r>
              <a:rPr lang="en-US" smtClean="0"/>
              <a:t>second week here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C6CD63-1264-B044-B600-F1B50632AA3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83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7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7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7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4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2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0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7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C5BE9-DD09-8646-99FC-DFC294AC6B07}" type="datetimeFigureOut">
              <a:rPr lang="en-US" smtClean="0"/>
              <a:t>7/1/12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B972B-33A5-D04E-A473-E6208750E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1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Science: Ways of Knowing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Computational </a:t>
            </a:r>
            <a:r>
              <a:rPr lang="en-US" dirty="0" err="1" smtClean="0"/>
              <a:t>Freakonomics</a:t>
            </a:r>
            <a:endParaRPr lang="en-US" dirty="0" smtClean="0"/>
          </a:p>
          <a:p>
            <a:r>
              <a:rPr lang="en-US" dirty="0" smtClean="0"/>
              <a:t>Chapter 1 </a:t>
            </a:r>
            <a:r>
              <a:rPr lang="en-US" dirty="0" err="1" smtClean="0"/>
              <a:t>Coursenotes</a:t>
            </a:r>
            <a:endParaRPr lang="en-US" dirty="0" smtClean="0"/>
          </a:p>
          <a:p>
            <a:r>
              <a:rPr lang="en-US" dirty="0" smtClean="0"/>
              <a:t>Guzdial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33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believe it?</a:t>
            </a:r>
          </a:p>
          <a:p>
            <a:r>
              <a:rPr lang="en-US" dirty="0" smtClean="0"/>
              <a:t>Ecological validity</a:t>
            </a:r>
          </a:p>
          <a:p>
            <a:pPr lvl="1"/>
            <a:r>
              <a:rPr lang="en-US" dirty="0" smtClean="0"/>
              <a:t>In vitro vs. In vivo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79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Experiment: Relaxation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Gymnastics team wants to improve their mental game.</a:t>
            </a:r>
          </a:p>
          <a:p>
            <a:r>
              <a:rPr lang="en-US" dirty="0" smtClean="0"/>
              <a:t>Teach relaxation techniques.</a:t>
            </a:r>
          </a:p>
          <a:p>
            <a:pPr lvl="1"/>
            <a:r>
              <a:rPr lang="en-US" dirty="0" smtClean="0"/>
              <a:t>If scores go up after the relaxation techniques, did it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63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Treatment/experimental group vs.</a:t>
            </a:r>
            <a:br>
              <a:rPr lang="en-US" dirty="0" smtClean="0"/>
            </a:br>
            <a:r>
              <a:rPr lang="en-US" dirty="0" smtClean="0"/>
              <a:t>Comparison/control group</a:t>
            </a:r>
          </a:p>
          <a:p>
            <a:r>
              <a:rPr lang="en-US" dirty="0" smtClean="0"/>
              <a:t>Operational definitions: What are you going to measure?</a:t>
            </a:r>
          </a:p>
          <a:p>
            <a:endParaRPr lang="en-US" dirty="0"/>
          </a:p>
          <a:p>
            <a:r>
              <a:rPr lang="en-US" dirty="0" smtClean="0"/>
              <a:t>Beware the Hawthorne Effect.</a:t>
            </a:r>
          </a:p>
          <a:p>
            <a:pPr lvl="1"/>
            <a:r>
              <a:rPr lang="en-US" dirty="0" smtClean="0"/>
              <a:t>Taxicab drivers, rear lights, front end vs. back end experiments</a:t>
            </a:r>
          </a:p>
          <a:p>
            <a:pPr lvl="1"/>
            <a:r>
              <a:rPr lang="en-US" dirty="0" smtClean="0"/>
              <a:t>Ann Brown and “feeling special”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236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series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Within-subjects design</a:t>
            </a:r>
          </a:p>
          <a:p>
            <a:pPr lvl="1"/>
            <a:r>
              <a:rPr lang="en-US" dirty="0" smtClean="0"/>
              <a:t>Pre and post testing</a:t>
            </a:r>
          </a:p>
          <a:p>
            <a:r>
              <a:rPr lang="en-US" dirty="0" smtClean="0"/>
              <a:t>Between-subjects design</a:t>
            </a:r>
          </a:p>
          <a:p>
            <a:pPr lvl="1"/>
            <a:r>
              <a:rPr lang="en-US" dirty="0" smtClean="0"/>
              <a:t>Compare two different groups</a:t>
            </a:r>
          </a:p>
          <a:p>
            <a:pPr lvl="1"/>
            <a:endParaRPr lang="en-US" dirty="0"/>
          </a:p>
          <a:p>
            <a:r>
              <a:rPr lang="en-US" dirty="0" smtClean="0"/>
              <a:t>Time series design: Within-subjects design</a:t>
            </a:r>
          </a:p>
          <a:p>
            <a:pPr lvl="1"/>
            <a:r>
              <a:rPr lang="en-US" dirty="0" smtClean="0"/>
              <a:t>That’s what our gymnastics experiment is</a:t>
            </a:r>
          </a:p>
          <a:p>
            <a:r>
              <a:rPr lang="en-US" dirty="0" smtClean="0"/>
              <a:t>Interrupted time series design: Multiple tests before or after</a:t>
            </a:r>
          </a:p>
          <a:p>
            <a:pPr lvl="1"/>
            <a:r>
              <a:rPr lang="en-US" dirty="0" smtClean="0"/>
              <a:t>Check multiple meets before and multiple after.</a:t>
            </a:r>
          </a:p>
          <a:p>
            <a:pPr lvl="1"/>
            <a:r>
              <a:rPr lang="en-US" dirty="0" smtClean="0"/>
              <a:t>Was the change “lasting”?</a:t>
            </a:r>
          </a:p>
          <a:p>
            <a:pPr lvl="1"/>
            <a:r>
              <a:rPr lang="en-US" dirty="0" smtClean="0"/>
              <a:t>Variance?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578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time series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 before/after, but between different subjects or populations.</a:t>
            </a:r>
          </a:p>
          <a:p>
            <a:r>
              <a:rPr lang="en-US" dirty="0" smtClean="0"/>
              <a:t>Does having a bottle deposit impact litter?</a:t>
            </a:r>
          </a:p>
          <a:p>
            <a:pPr lvl="1"/>
            <a:r>
              <a:rPr lang="en-US" dirty="0" smtClean="0"/>
              <a:t>You could before/after, but maybe that state is special?</a:t>
            </a:r>
          </a:p>
          <a:p>
            <a:pPr lvl="1"/>
            <a:r>
              <a:rPr lang="en-US" dirty="0" smtClean="0"/>
              <a:t>Compare two states </a:t>
            </a:r>
            <a:r>
              <a:rPr lang="en-US" i="1" dirty="0" smtClean="0"/>
              <a:t>at the same times.</a:t>
            </a:r>
            <a:endParaRPr lang="en-US" dirty="0" smtClean="0"/>
          </a:p>
          <a:p>
            <a:pPr lvl="1"/>
            <a:r>
              <a:rPr lang="en-US" dirty="0" smtClean="0"/>
              <a:t>New York (with deposit): 260 items of litter -&gt; 145.</a:t>
            </a:r>
          </a:p>
          <a:p>
            <a:pPr lvl="1"/>
            <a:r>
              <a:rPr lang="en-US" dirty="0" smtClean="0"/>
              <a:t>New Jersey (no deposit): 221 -&gt; 214</a:t>
            </a:r>
          </a:p>
          <a:p>
            <a:r>
              <a:rPr lang="en-US" dirty="0" smtClean="0"/>
              <a:t>Alternative explanations? Assumptions?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31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 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at student grades, before a suspect teacher, with a suspect teacher, after a suspect teacher.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Correlational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Naturalistic observation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time series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Interrupted time series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565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 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Sumo wrestlers, A vs. B, when A is 6-8 and B is 7-7, and other times that A vs. B.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Interrupted time series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Between-subjects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time series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Correlational design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317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Retrospective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know the end result. </a:t>
            </a:r>
          </a:p>
          <a:p>
            <a:r>
              <a:rPr lang="en-US" dirty="0" smtClean="0"/>
              <a:t>You split the participant pool based on end result.</a:t>
            </a:r>
          </a:p>
          <a:p>
            <a:r>
              <a:rPr lang="en-US" dirty="0" smtClean="0"/>
              <a:t>You go back in time, to gather data to compare two groups.</a:t>
            </a:r>
          </a:p>
          <a:p>
            <a:r>
              <a:rPr lang="en-US" dirty="0" smtClean="0"/>
              <a:t>Example: High school activities =&gt; Schizophrenia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06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 information between two variables.</a:t>
            </a:r>
          </a:p>
          <a:p>
            <a:r>
              <a:rPr lang="en-US" dirty="0" smtClean="0"/>
              <a:t>Does one vary at the same time (same amounts) as the other?</a:t>
            </a:r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Third variable?</a:t>
            </a:r>
          </a:p>
          <a:p>
            <a:pPr lvl="1"/>
            <a:r>
              <a:rPr lang="en-US" dirty="0" smtClean="0"/>
              <a:t>Non-linear?</a:t>
            </a:r>
          </a:p>
          <a:p>
            <a:r>
              <a:rPr lang="en-US" dirty="0" smtClean="0"/>
              <a:t>Can “control” for variables.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286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issue: Correlation does not imply causation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Skirt length and stock prices are highly correlated.</a:t>
            </a:r>
          </a:p>
          <a:p>
            <a:r>
              <a:rPr lang="en-US" dirty="0" smtClean="0"/>
              <a:t>Student performance goes up in smaller classes.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62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your favorite ice cream?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Vanilla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Chunky Monkey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Cherry Garcia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Extreme Moose Tracks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893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can’t always measure the thing you want.</a:t>
            </a:r>
          </a:p>
          <a:p>
            <a:r>
              <a:rPr lang="en-US" dirty="0" smtClean="0"/>
              <a:t>So you measure something that you believe represents the same thing.</a:t>
            </a:r>
          </a:p>
          <a:p>
            <a:r>
              <a:rPr lang="en-US" dirty="0" smtClean="0"/>
              <a:t>May not always be true.</a:t>
            </a:r>
          </a:p>
          <a:p>
            <a:pPr lvl="1"/>
            <a:r>
              <a:rPr lang="en-US" dirty="0" smtClean="0"/>
              <a:t>Knowledge and grades.</a:t>
            </a:r>
          </a:p>
          <a:p>
            <a:pPr lvl="1"/>
            <a:r>
              <a:rPr lang="en-US" dirty="0" smtClean="0"/>
              <a:t>Research quality and research funding.</a:t>
            </a:r>
          </a:p>
          <a:p>
            <a:pPr lvl="1"/>
            <a:r>
              <a:rPr lang="en-US" dirty="0" smtClean="0"/>
              <a:t>We want to tax the wealthier more than the poor, so we tax their paychecks.</a:t>
            </a:r>
          </a:p>
          <a:p>
            <a:pPr lvl="2"/>
            <a:r>
              <a:rPr lang="en-US" dirty="0" smtClean="0"/>
              <a:t>What might we tax instead?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40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 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Running increases lifespan.  Track thousands of people.  Claim: Running 1.5-2 hours total/week for 2-3 sessions adds 6.2 years to men’s life, 5.6 years to women’s life.</a:t>
            </a:r>
          </a:p>
          <a:p>
            <a:r>
              <a:rPr lang="en-US" dirty="0" smtClean="0"/>
              <a:t>What kind of experiment is this?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Correlational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Retrospective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time series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Interrupted time series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644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 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We’ve got two different instructional techniques.  Which one is better?  Two groups get the two treatments. We measure performance on a task after the treatment, then wait one week, and check performance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Correlational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Interrupted time series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time series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Retrospective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62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me advice!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GaComputes</a:t>
            </a:r>
            <a:r>
              <a:rPr lang="en-US" dirty="0" smtClean="0"/>
              <a:t>: $3.5M investment over 5 years, starting in 2006.</a:t>
            </a:r>
          </a:p>
          <a:p>
            <a:r>
              <a:rPr lang="en-US" dirty="0" smtClean="0"/>
              <a:t>One goal: Increase number and diversity of students taking Advanced Placement CS.</a:t>
            </a:r>
          </a:p>
          <a:p>
            <a:r>
              <a:rPr lang="en-US" dirty="0" smtClean="0"/>
              <a:t>How would you know if it worked?  </a:t>
            </a:r>
            <a:br>
              <a:rPr lang="en-US" dirty="0" smtClean="0"/>
            </a:br>
            <a:r>
              <a:rPr lang="en-US" dirty="0" smtClean="0"/>
              <a:t>What kind of experiment would you run?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12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wrong with that poll?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I make a claim about what ice cream that GT undergraduate students like?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27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we decide to believe something?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Tenacity</a:t>
            </a:r>
          </a:p>
          <a:p>
            <a:r>
              <a:rPr lang="en-US" dirty="0" smtClean="0"/>
              <a:t>Authority</a:t>
            </a:r>
          </a:p>
          <a:p>
            <a:r>
              <a:rPr lang="en-US" dirty="0" smtClean="0"/>
              <a:t>Reason</a:t>
            </a:r>
          </a:p>
          <a:p>
            <a:r>
              <a:rPr lang="en-US" dirty="0" smtClean="0"/>
              <a:t>Common Sense</a:t>
            </a:r>
          </a:p>
        </p:txBody>
      </p:sp>
    </p:spTree>
    <p:extLst>
      <p:ext uri="{BB962C8B-B14F-4D97-AF65-F5344CB8AC3E}">
        <p14:creationId xmlns:p14="http://schemas.microsoft.com/office/powerpoint/2010/main" val="194828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incumbent usually wins elections.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forms of reasoning are people using?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Tenacity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Authority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Reason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Common Sense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58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methods of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Dispassionately observe by means of our sense,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reason to compare various theoretical conceptualizations based on experience.</a:t>
            </a:r>
          </a:p>
          <a:p>
            <a:endParaRPr lang="en-US" dirty="0"/>
          </a:p>
          <a:p>
            <a:r>
              <a:rPr lang="en-US" dirty="0" smtClean="0"/>
              <a:t>Real scientists don’t really use the “Scientific Method.” (Nancy </a:t>
            </a:r>
            <a:r>
              <a:rPr lang="en-US" dirty="0" err="1" smtClean="0"/>
              <a:t>Nerssessian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They build models</a:t>
            </a:r>
          </a:p>
          <a:p>
            <a:r>
              <a:rPr lang="en-US" dirty="0" smtClean="0"/>
              <a:t>Good science is replicable and falsifiable.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702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Naturalistic 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485" y="1600200"/>
            <a:ext cx="4656219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If you don’t know much, watch it and characterize it.</a:t>
            </a:r>
          </a:p>
          <a:p>
            <a:r>
              <a:rPr lang="en-US" dirty="0" smtClean="0"/>
              <a:t>Big questions:</a:t>
            </a:r>
          </a:p>
          <a:p>
            <a:pPr lvl="1"/>
            <a:r>
              <a:rPr lang="en-US" dirty="0" smtClean="0"/>
              <a:t>Get involved or not?</a:t>
            </a:r>
          </a:p>
          <a:p>
            <a:pPr lvl="1"/>
            <a:r>
              <a:rPr lang="en-US" dirty="0" smtClean="0"/>
              <a:t>How be dispassionate</a:t>
            </a:r>
          </a:p>
          <a:p>
            <a:pPr lvl="1"/>
            <a:r>
              <a:rPr lang="en-US" dirty="0" smtClean="0"/>
              <a:t>How be falsifiable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Barbara McClintock in Biology</a:t>
            </a:r>
          </a:p>
          <a:p>
            <a:pPr lvl="1"/>
            <a:r>
              <a:rPr lang="en-US" dirty="0" smtClean="0"/>
              <a:t>Design-based research in Education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704" y="1761500"/>
            <a:ext cx="3611472" cy="288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76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73850" cy="4525963"/>
          </a:xfrm>
        </p:spPr>
        <p:txBody>
          <a:bodyPr/>
          <a:lstStyle/>
          <a:p>
            <a:r>
              <a:rPr lang="en-US" dirty="0" smtClean="0"/>
              <a:t>If one event occurs, does the other one, too?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Smoking and lung cancer</a:t>
            </a:r>
          </a:p>
          <a:p>
            <a:pPr lvl="1"/>
            <a:r>
              <a:rPr lang="en-US" dirty="0" smtClean="0"/>
              <a:t>1854 Cholera outbreak, John Snow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004" y="1750318"/>
            <a:ext cx="4172349" cy="389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36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of correlational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multiple variables?</a:t>
            </a:r>
          </a:p>
          <a:p>
            <a:pPr lvl="1"/>
            <a:r>
              <a:rPr lang="en-US" dirty="0" smtClean="0"/>
              <a:t>South African President Thabo Mbeki's embrace of AIDS-</a:t>
            </a:r>
            <a:r>
              <a:rPr lang="en-US" dirty="0" err="1" smtClean="0"/>
              <a:t>denialist</a:t>
            </a:r>
            <a:r>
              <a:rPr lang="en-US" dirty="0" smtClean="0"/>
              <a:t> claims: The resulting governmental refusal to provide effective anti-HIV treatment in South Africa has been blamed for hundreds of thousands of premature AIDS-related deaths in South Africa.</a:t>
            </a:r>
          </a:p>
          <a:p>
            <a:r>
              <a:rPr lang="en-US" dirty="0" smtClean="0"/>
              <a:t>What if non-linear?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543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960</Words>
  <Application>Microsoft Macintosh PowerPoint</Application>
  <PresentationFormat>On-screen Show (4:3)</PresentationFormat>
  <Paragraphs>151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Science: Ways of Knowing</vt:lpstr>
      <vt:lpstr>Poll</vt:lpstr>
      <vt:lpstr>What was wrong with that poll?</vt:lpstr>
      <vt:lpstr>How do we decide to believe something?</vt:lpstr>
      <vt:lpstr>The incumbent usually wins elections.</vt:lpstr>
      <vt:lpstr>General methods of science</vt:lpstr>
      <vt:lpstr>Naturalistic Observation</vt:lpstr>
      <vt:lpstr>Correlational Approach</vt:lpstr>
      <vt:lpstr>Problems of correlational approach</vt:lpstr>
      <vt:lpstr>Internal validity</vt:lpstr>
      <vt:lpstr>Experiment: Relaxation techniques</vt:lpstr>
      <vt:lpstr>Experimental Method</vt:lpstr>
      <vt:lpstr>Time series design</vt:lpstr>
      <vt:lpstr>Multiple time series design</vt:lpstr>
      <vt:lpstr>Classify the Experiment</vt:lpstr>
      <vt:lpstr>Classify the Experiment</vt:lpstr>
      <vt:lpstr>Retrospective Design</vt:lpstr>
      <vt:lpstr>Correlational Design</vt:lpstr>
      <vt:lpstr>Key issue: Correlation does not imply causation</vt:lpstr>
      <vt:lpstr>Operational Definition</vt:lpstr>
      <vt:lpstr>Classify the Experiment</vt:lpstr>
      <vt:lpstr>Classify the Experiment</vt:lpstr>
      <vt:lpstr>Give me advice!</vt:lpstr>
    </vt:vector>
  </TitlesOfParts>
  <Company>Georgia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Science: Ways of Knowing</dc:title>
  <dc:creator>Mark Guzdial</dc:creator>
  <cp:lastModifiedBy>Mark Guzdial</cp:lastModifiedBy>
  <cp:revision>16</cp:revision>
  <dcterms:created xsi:type="dcterms:W3CDTF">2012-06-25T10:00:46Z</dcterms:created>
  <dcterms:modified xsi:type="dcterms:W3CDTF">2012-07-01T20:32:20Z</dcterms:modified>
</cp:coreProperties>
</file>